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63" r:id="rId4"/>
    <p:sldId id="328" r:id="rId5"/>
    <p:sldId id="330" r:id="rId6"/>
    <p:sldId id="334" r:id="rId7"/>
    <p:sldId id="335" r:id="rId8"/>
    <p:sldId id="336" r:id="rId9"/>
    <p:sldId id="337" r:id="rId10"/>
    <p:sldId id="338" r:id="rId11"/>
    <p:sldId id="339" r:id="rId12"/>
    <p:sldId id="341" r:id="rId13"/>
    <p:sldId id="343" r:id="rId14"/>
    <p:sldId id="344" r:id="rId15"/>
    <p:sldId id="345" r:id="rId16"/>
    <p:sldId id="347" r:id="rId17"/>
    <p:sldId id="348" r:id="rId18"/>
    <p:sldId id="349" r:id="rId19"/>
    <p:sldId id="352" r:id="rId20"/>
    <p:sldId id="354" r:id="rId21"/>
    <p:sldId id="356" r:id="rId22"/>
    <p:sldId id="359" r:id="rId23"/>
    <p:sldId id="361" r:id="rId24"/>
    <p:sldId id="363" r:id="rId25"/>
    <p:sldId id="365" r:id="rId26"/>
    <p:sldId id="367" r:id="rId27"/>
    <p:sldId id="369" r:id="rId28"/>
    <p:sldId id="371" r:id="rId29"/>
    <p:sldId id="373" r:id="rId30"/>
    <p:sldId id="381" r:id="rId31"/>
    <p:sldId id="376" r:id="rId32"/>
    <p:sldId id="378" r:id="rId33"/>
    <p:sldId id="379"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5214" autoAdjust="0"/>
  </p:normalViewPr>
  <p:slideViewPr>
    <p:cSldViewPr snapToGrid="0" snapToObjects="1">
      <p:cViewPr varScale="1">
        <p:scale>
          <a:sx n="93" d="100"/>
          <a:sy n="93" d="100"/>
        </p:scale>
        <p:origin x="1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83458-4BCC-0C46-88AA-37E4D6B1D3A8}" type="datetimeFigureOut">
              <a:rPr kumimoji="1" lang="ja-JP" altLang="en-US" smtClean="0"/>
              <a:t>2024/11/28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54AE7-D0CB-5647-AB15-940B16B72AD1}" type="slidenum">
              <a:rPr kumimoji="1" lang="ja-JP" altLang="en-US" smtClean="0"/>
              <a:t>‹#›</a:t>
            </a:fld>
            <a:endParaRPr kumimoji="1" lang="ja-JP" altLang="en-US"/>
          </a:p>
        </p:txBody>
      </p:sp>
    </p:spTree>
    <p:extLst>
      <p:ext uri="{BB962C8B-B14F-4D97-AF65-F5344CB8AC3E}">
        <p14:creationId xmlns:p14="http://schemas.microsoft.com/office/powerpoint/2010/main" val="26677897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554AE7-D0CB-5647-AB15-940B16B72AD1}" type="slidenum">
              <a:rPr kumimoji="1" lang="ja-JP" altLang="en-US" smtClean="0"/>
              <a:t>1</a:t>
            </a:fld>
            <a:endParaRPr kumimoji="1" lang="ja-JP" altLang="en-US"/>
          </a:p>
        </p:txBody>
      </p:sp>
    </p:spTree>
    <p:extLst>
      <p:ext uri="{BB962C8B-B14F-4D97-AF65-F5344CB8AC3E}">
        <p14:creationId xmlns:p14="http://schemas.microsoft.com/office/powerpoint/2010/main" val="211908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8" name="図 7" descr="アイコン&#10;&#10;中程度の精度で自動的に生成された説明">
            <a:extLst>
              <a:ext uri="{FF2B5EF4-FFF2-40B4-BE49-F238E27FC236}">
                <a16:creationId xmlns:a16="http://schemas.microsoft.com/office/drawing/2014/main" id="{E31682A3-05A4-E546-8BF6-4410260A2E1E}"/>
              </a:ext>
            </a:extLst>
          </p:cNvPr>
          <p:cNvPicPr>
            <a:picLocks noChangeAspect="1"/>
          </p:cNvPicPr>
          <p:nvPr userDrawn="1"/>
        </p:nvPicPr>
        <p:blipFill>
          <a:blip r:embed="rId2"/>
          <a:stretch>
            <a:fillRect/>
          </a:stretch>
        </p:blipFill>
        <p:spPr>
          <a:xfrm>
            <a:off x="-22578" y="-12700"/>
            <a:ext cx="12214578" cy="6870700"/>
          </a:xfrm>
          <a:prstGeom prst="rect">
            <a:avLst/>
          </a:prstGeom>
        </p:spPr>
      </p:pic>
      <p:sp>
        <p:nvSpPr>
          <p:cNvPr id="7" name="日付プレースホルダー 3">
            <a:extLst>
              <a:ext uri="{FF2B5EF4-FFF2-40B4-BE49-F238E27FC236}">
                <a16:creationId xmlns:a16="http://schemas.microsoft.com/office/drawing/2014/main" id="{5EB84214-5DD0-8D4D-8E98-0F6A37DED005}"/>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35766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77E364-D4F4-094E-9A2C-ECFE9FB00F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D3EC102-B746-3742-A795-CA4C01243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1DE5A12-BDC8-7E42-8E0A-8852CA5C8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49D9DC-05BD-A242-B5E7-3E5B04B9F97F}"/>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AC86AC0-33A9-B74E-9BCC-E7173BCF59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A04586-4202-594A-8A3A-C39AE36D9ED5}"/>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79219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86787-5DF6-C348-A9E3-E641319364D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A0137DB-9D4A-A143-9464-C0A5FF36987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987CC7-1AC2-A64F-AE2A-8F4D006F5BE1}"/>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FCD5EFAF-8126-9343-84E3-A770D23A5C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96F558-68C1-C646-AB31-E19478AE4CBA}"/>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13841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581FD1-CAE5-3C43-8501-46D503DBEEA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E4FF74-A844-3647-93F5-97DA82897A8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44522F-3273-954B-8232-927241DF97F0}"/>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0DBE99C7-EFE9-D74D-8EE1-7986624E33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11BC4A-916B-7943-A617-799EDDA5A9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78801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84B28B9-4152-BB45-8FBA-03726FDFB1F1}"/>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0" name="図 9">
            <a:extLst>
              <a:ext uri="{FF2B5EF4-FFF2-40B4-BE49-F238E27FC236}">
                <a16:creationId xmlns:a16="http://schemas.microsoft.com/office/drawing/2014/main" id="{434AA06E-BA57-8F4F-93A7-74B6921BE1AC}"/>
              </a:ext>
            </a:extLst>
          </p:cNvPr>
          <p:cNvPicPr>
            <a:picLocks noChangeAspect="1"/>
          </p:cNvPicPr>
          <p:nvPr userDrawn="1"/>
        </p:nvPicPr>
        <p:blipFill>
          <a:blip r:embed="rId3"/>
          <a:stretch>
            <a:fillRect/>
          </a:stretch>
        </p:blipFill>
        <p:spPr>
          <a:xfrm>
            <a:off x="0" y="0"/>
            <a:ext cx="12192000" cy="768350"/>
          </a:xfrm>
          <a:prstGeom prst="rect">
            <a:avLst/>
          </a:prstGeom>
        </p:spPr>
      </p:pic>
      <p:sp>
        <p:nvSpPr>
          <p:cNvPr id="5" name="日付プレースホルダー 3">
            <a:extLst>
              <a:ext uri="{FF2B5EF4-FFF2-40B4-BE49-F238E27FC236}">
                <a16:creationId xmlns:a16="http://schemas.microsoft.com/office/drawing/2014/main" id="{91D896C9-CB53-FD42-92DB-5369EBBCEA0D}"/>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6" name="スライド番号プレースホルダー 14">
            <a:extLst>
              <a:ext uri="{FF2B5EF4-FFF2-40B4-BE49-F238E27FC236}">
                <a16:creationId xmlns:a16="http://schemas.microsoft.com/office/drawing/2014/main" id="{C9FAC6DA-B279-D64B-BB0C-A8E73EBDCE29}"/>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spTree>
    <p:extLst>
      <p:ext uri="{BB962C8B-B14F-4D97-AF65-F5344CB8AC3E}">
        <p14:creationId xmlns:p14="http://schemas.microsoft.com/office/powerpoint/2010/main" val="68356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1CE2F9D-6234-7940-BC8C-22373E914BA0}"/>
              </a:ext>
            </a:extLst>
          </p:cNvPr>
          <p:cNvPicPr>
            <a:picLocks noChangeAspect="1"/>
          </p:cNvPicPr>
          <p:nvPr userDrawn="1"/>
        </p:nvPicPr>
        <p:blipFill>
          <a:blip r:embed="rId2"/>
          <a:stretch>
            <a:fillRect/>
          </a:stretch>
        </p:blipFill>
        <p:spPr>
          <a:xfrm>
            <a:off x="0" y="6121400"/>
            <a:ext cx="12192000" cy="736600"/>
          </a:xfrm>
          <a:prstGeom prst="rect">
            <a:avLst/>
          </a:prstGeom>
        </p:spPr>
      </p:pic>
      <p:sp>
        <p:nvSpPr>
          <p:cNvPr id="10" name="日付プレースホルダー 3">
            <a:extLst>
              <a:ext uri="{FF2B5EF4-FFF2-40B4-BE49-F238E27FC236}">
                <a16:creationId xmlns:a16="http://schemas.microsoft.com/office/drawing/2014/main" id="{E488DE7C-9322-944E-AFEE-F5B9A893C66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11" name="スライド番号プレースホルダー 14">
            <a:extLst>
              <a:ext uri="{FF2B5EF4-FFF2-40B4-BE49-F238E27FC236}">
                <a16:creationId xmlns:a16="http://schemas.microsoft.com/office/drawing/2014/main" id="{96A5C108-134E-3842-9EFB-DF00D64C7A58}"/>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cxnSp>
        <p:nvCxnSpPr>
          <p:cNvPr id="13" name="直線コネクタ 12">
            <a:extLst>
              <a:ext uri="{FF2B5EF4-FFF2-40B4-BE49-F238E27FC236}">
                <a16:creationId xmlns:a16="http://schemas.microsoft.com/office/drawing/2014/main" id="{C6A7E16A-4F7D-3243-A182-DBD115760110}"/>
              </a:ext>
            </a:extLst>
          </p:cNvPr>
          <p:cNvCxnSpPr>
            <a:cxnSpLocks/>
          </p:cNvCxnSpPr>
          <p:nvPr userDrawn="1"/>
        </p:nvCxnSpPr>
        <p:spPr>
          <a:xfrm>
            <a:off x="392915" y="798576"/>
            <a:ext cx="11130514"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5" name="図 14" descr="アイコン&#10;&#10;自動的に生成された説明">
            <a:extLst>
              <a:ext uri="{FF2B5EF4-FFF2-40B4-BE49-F238E27FC236}">
                <a16:creationId xmlns:a16="http://schemas.microsoft.com/office/drawing/2014/main" id="{58166E3B-FE0D-1843-BB42-C3B21B6E2395}"/>
              </a:ext>
            </a:extLst>
          </p:cNvPr>
          <p:cNvPicPr>
            <a:picLocks noChangeAspect="1"/>
          </p:cNvPicPr>
          <p:nvPr userDrawn="1"/>
        </p:nvPicPr>
        <p:blipFill>
          <a:blip r:embed="rId3"/>
          <a:stretch>
            <a:fillRect/>
          </a:stretch>
        </p:blipFill>
        <p:spPr>
          <a:xfrm>
            <a:off x="11454106" y="406867"/>
            <a:ext cx="446573" cy="446573"/>
          </a:xfrm>
          <a:prstGeom prst="rect">
            <a:avLst/>
          </a:prstGeom>
        </p:spPr>
      </p:pic>
    </p:spTree>
    <p:extLst>
      <p:ext uri="{BB962C8B-B14F-4D97-AF65-F5344CB8AC3E}">
        <p14:creationId xmlns:p14="http://schemas.microsoft.com/office/powerpoint/2010/main" val="140194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41FDF7E6-B242-024D-BD06-1E7AB16BD309}"/>
              </a:ext>
            </a:extLst>
          </p:cNvPr>
          <p:cNvPicPr>
            <a:picLocks noChangeAspect="1"/>
          </p:cNvPicPr>
          <p:nvPr userDrawn="1"/>
        </p:nvPicPr>
        <p:blipFill>
          <a:blip r:embed="rId2"/>
          <a:stretch>
            <a:fillRect/>
          </a:stretch>
        </p:blipFill>
        <p:spPr>
          <a:xfrm>
            <a:off x="4439" y="0"/>
            <a:ext cx="12192000" cy="6858000"/>
          </a:xfrm>
          <a:prstGeom prst="rect">
            <a:avLst/>
          </a:prstGeom>
        </p:spPr>
      </p:pic>
      <p:sp>
        <p:nvSpPr>
          <p:cNvPr id="3" name="日付プレースホルダー 3">
            <a:extLst>
              <a:ext uri="{FF2B5EF4-FFF2-40B4-BE49-F238E27FC236}">
                <a16:creationId xmlns:a16="http://schemas.microsoft.com/office/drawing/2014/main" id="{6C47BFAE-58BF-644F-A7D8-4693C4DF0A3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8970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bg>
      <p:bgPr>
        <a:solidFill>
          <a:schemeClr val="accent1"/>
        </a:solidFill>
        <a:effectLst/>
      </p:bgPr>
    </p:bg>
    <p:spTree>
      <p:nvGrpSpPr>
        <p:cNvPr id="1" name=""/>
        <p:cNvGrpSpPr/>
        <p:nvPr/>
      </p:nvGrpSpPr>
      <p:grpSpPr>
        <a:xfrm>
          <a:off x="0" y="0"/>
          <a:ext cx="0" cy="0"/>
          <a:chOff x="0" y="0"/>
          <a:chExt cx="0" cy="0"/>
        </a:xfrm>
      </p:grpSpPr>
      <p:pic>
        <p:nvPicPr>
          <p:cNvPr id="9" name="図 8" descr="アイコン&#10;&#10;自動的に生成された説明">
            <a:extLst>
              <a:ext uri="{FF2B5EF4-FFF2-40B4-BE49-F238E27FC236}">
                <a16:creationId xmlns:a16="http://schemas.microsoft.com/office/drawing/2014/main" id="{C5BE07F6-1C9F-9E4E-BD30-166C9A9ED371}"/>
              </a:ext>
            </a:extLst>
          </p:cNvPr>
          <p:cNvPicPr>
            <a:picLocks noChangeAspect="1"/>
          </p:cNvPicPr>
          <p:nvPr userDrawn="1"/>
        </p:nvPicPr>
        <p:blipFill>
          <a:blip r:embed="rId2"/>
          <a:stretch>
            <a:fillRect/>
          </a:stretch>
        </p:blipFill>
        <p:spPr>
          <a:xfrm>
            <a:off x="0" y="-12327"/>
            <a:ext cx="12245788" cy="6888256"/>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423628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つのコンテンツ">
    <p:bg>
      <p:bgPr>
        <a:solidFill>
          <a:schemeClr val="accent1"/>
        </a:solidFill>
        <a:effectLst/>
      </p:bgPr>
    </p:bg>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0F11EF8E-EED3-A840-8948-53B39653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44439" cy="6887497"/>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48840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2837E2F-1F62-BC48-B843-840C18206F35}"/>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3" name="図 12">
            <a:extLst>
              <a:ext uri="{FF2B5EF4-FFF2-40B4-BE49-F238E27FC236}">
                <a16:creationId xmlns:a16="http://schemas.microsoft.com/office/drawing/2014/main" id="{F2516127-4049-6346-999B-A19C4E699954}"/>
              </a:ext>
            </a:extLst>
          </p:cNvPr>
          <p:cNvPicPr>
            <a:picLocks noChangeAspect="1"/>
          </p:cNvPicPr>
          <p:nvPr userDrawn="1"/>
        </p:nvPicPr>
        <p:blipFill>
          <a:blip r:embed="rId3"/>
          <a:stretch>
            <a:fillRect/>
          </a:stretch>
        </p:blipFill>
        <p:spPr>
          <a:xfrm>
            <a:off x="0" y="0"/>
            <a:ext cx="12192000" cy="768350"/>
          </a:xfrm>
          <a:prstGeom prst="rect">
            <a:avLst/>
          </a:prstGeom>
        </p:spPr>
      </p:pic>
      <p:pic>
        <p:nvPicPr>
          <p:cNvPr id="15" name="図 14" descr="アイコン&#10;&#10;自動的に生成された説明">
            <a:extLst>
              <a:ext uri="{FF2B5EF4-FFF2-40B4-BE49-F238E27FC236}">
                <a16:creationId xmlns:a16="http://schemas.microsoft.com/office/drawing/2014/main" id="{6EBE4559-071D-FE4C-B7D7-B0E70A7BBA9E}"/>
              </a:ext>
            </a:extLst>
          </p:cNvPr>
          <p:cNvPicPr>
            <a:picLocks noChangeAspect="1"/>
          </p:cNvPicPr>
          <p:nvPr userDrawn="1"/>
        </p:nvPicPr>
        <p:blipFill>
          <a:blip r:embed="rId4"/>
          <a:stretch>
            <a:fillRect/>
          </a:stretch>
        </p:blipFill>
        <p:spPr>
          <a:xfrm>
            <a:off x="2475526" y="1988720"/>
            <a:ext cx="2817444" cy="2959500"/>
          </a:xfrm>
          <a:prstGeom prst="rect">
            <a:avLst/>
          </a:prstGeom>
        </p:spPr>
      </p:pic>
      <p:sp>
        <p:nvSpPr>
          <p:cNvPr id="16" name="字幕 2">
            <a:extLst>
              <a:ext uri="{FF2B5EF4-FFF2-40B4-BE49-F238E27FC236}">
                <a16:creationId xmlns:a16="http://schemas.microsoft.com/office/drawing/2014/main" id="{11E66261-C016-2D40-A45D-D30550550133}"/>
              </a:ext>
            </a:extLst>
          </p:cNvPr>
          <p:cNvSpPr txBox="1">
            <a:spLocks/>
          </p:cNvSpPr>
          <p:nvPr userDrawn="1"/>
        </p:nvSpPr>
        <p:spPr>
          <a:xfrm>
            <a:off x="5739672" y="2839725"/>
            <a:ext cx="4838449" cy="12574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4000"/>
              </a:lnSpc>
            </a:pPr>
            <a:r>
              <a:rPr lang="ja-JP" altLang="en-US" sz="2700" b="1">
                <a:latin typeface="Noto Sans CJK JP" panose="020B0500000000000000" pitchFamily="34" charset="-128"/>
                <a:ea typeface="Noto Sans CJK JP" panose="020B0500000000000000" pitchFamily="34" charset="-128"/>
              </a:rPr>
              <a:t>ご清聴いただき</a:t>
            </a:r>
            <a:endParaRPr lang="en-US" altLang="ja-JP" sz="2700" b="1" dirty="0">
              <a:latin typeface="Noto Sans CJK JP" panose="020B0500000000000000" pitchFamily="34" charset="-128"/>
              <a:ea typeface="Noto Sans CJK JP" panose="020B0500000000000000" pitchFamily="34" charset="-128"/>
            </a:endParaRPr>
          </a:p>
          <a:p>
            <a:pPr algn="l">
              <a:lnSpc>
                <a:spcPts val="4000"/>
              </a:lnSpc>
            </a:pPr>
            <a:r>
              <a:rPr lang="ja-JP" altLang="en-US" sz="2700" b="1">
                <a:latin typeface="Noto Sans CJK JP" panose="020B0500000000000000" pitchFamily="34" charset="-128"/>
                <a:ea typeface="Noto Sans CJK JP" panose="020B0500000000000000" pitchFamily="34" charset="-128"/>
              </a:rPr>
              <a:t>ありがとうございました！</a:t>
            </a:r>
          </a:p>
        </p:txBody>
      </p:sp>
      <p:sp>
        <p:nvSpPr>
          <p:cNvPr id="6" name="日付プレースホルダー 3">
            <a:extLst>
              <a:ext uri="{FF2B5EF4-FFF2-40B4-BE49-F238E27FC236}">
                <a16:creationId xmlns:a16="http://schemas.microsoft.com/office/drawing/2014/main" id="{E8E1F8EF-FED9-D24B-8506-6F8DCC0614CE}"/>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165938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7397D1-7837-5548-B182-0DA0D4106D68}"/>
              </a:ext>
            </a:extLst>
          </p:cNvPr>
          <p:cNvSpPr>
            <a:spLocks noGrp="1"/>
          </p:cNvSpPr>
          <p:nvPr>
            <p:ph type="dt" sz="half" idx="10"/>
          </p:nvPr>
        </p:nvSpPr>
        <p:spPr/>
        <p:txBody>
          <a:bodyPr/>
          <a:lstStyle/>
          <a:p>
            <a:r>
              <a:rPr kumimoji="1" lang="en-US" altLang="ja-JP"/>
              <a:t>© kaonavi, inc.</a:t>
            </a:r>
            <a:endParaRPr kumimoji="1" lang="ja-JP" altLang="en-US"/>
          </a:p>
        </p:txBody>
      </p:sp>
      <p:sp>
        <p:nvSpPr>
          <p:cNvPr id="3" name="フッター プレースホルダー 2">
            <a:extLst>
              <a:ext uri="{FF2B5EF4-FFF2-40B4-BE49-F238E27FC236}">
                <a16:creationId xmlns:a16="http://schemas.microsoft.com/office/drawing/2014/main" id="{C999BCFC-9D0D-784A-ABD6-1D23D70EB7A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EBB8AD-8FD6-FA4C-A026-C750270A2B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47848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F3A318-FCFB-834A-A154-D668A0468A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1DC630-8DFF-8E43-A53F-4927905BC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C53047-7E39-A147-973A-2F381C7F4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2E0386-2263-524C-8C54-5C27B8C8C130}"/>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9706CA6-282D-464C-AC0D-9BC8DF43C00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CDA445-7AF0-3644-B661-7B91B2FC4D8B}"/>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99853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0F389F-8C2B-0D47-B895-539804CF6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683583-CF30-4C42-B36D-341AF3327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184929-0358-8B44-B18D-9ABFC00EC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425EEAB5-797E-4F4C-B5D4-2832A19966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EA6DADA-F759-4D4A-97BC-536D8E8EE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856050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60" r:id="rId6"/>
    <p:sldLayoutId id="2147483653"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slide" Target="sl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日付プレースホルダー 3">
            <a:extLst>
              <a:ext uri="{FF2B5EF4-FFF2-40B4-BE49-F238E27FC236}">
                <a16:creationId xmlns:a16="http://schemas.microsoft.com/office/drawing/2014/main" id="{FC059242-191C-034C-B0B7-22CAD840D1F9}"/>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Noto Sans CJK JP" panose="020B0500000000000000" pitchFamily="34" charset="-128"/>
                <a:ea typeface="Noto Sans CJK JP" panose="020B0500000000000000" pitchFamily="34" charset="-128"/>
              </a:rPr>
              <a:t>© </a:t>
            </a:r>
            <a:r>
              <a:rPr lang="en-US" altLang="ja-JP" sz="900" dirty="0" err="1">
                <a:solidFill>
                  <a:schemeClr val="accent4"/>
                </a:solidFill>
                <a:latin typeface="Noto Sans CJK JP" panose="020B0500000000000000" pitchFamily="34" charset="-128"/>
                <a:ea typeface="Noto Sans CJK JP" panose="020B0500000000000000" pitchFamily="34" charset="-128"/>
              </a:rPr>
              <a:t>kaonavi</a:t>
            </a:r>
            <a:r>
              <a:rPr lang="en-US" altLang="ja-JP" sz="900" dirty="0">
                <a:solidFill>
                  <a:schemeClr val="accent4"/>
                </a:solidFill>
                <a:latin typeface="Noto Sans CJK JP" panose="020B0500000000000000" pitchFamily="34" charset="-128"/>
                <a:ea typeface="Noto Sans CJK JP" panose="020B0500000000000000" pitchFamily="34" charset="-128"/>
              </a:rPr>
              <a:t>, inc.</a:t>
            </a:r>
            <a:endParaRPr lang="ja-JP" altLang="en-US" sz="900">
              <a:solidFill>
                <a:schemeClr val="accent4"/>
              </a:solidFill>
              <a:latin typeface="Noto Sans CJK JP" panose="020B0500000000000000" pitchFamily="34" charset="-128"/>
              <a:ea typeface="Noto Sans CJK JP" panose="020B0500000000000000" pitchFamily="34" charset="-128"/>
            </a:endParaRPr>
          </a:p>
        </p:txBody>
      </p:sp>
      <p:sp>
        <p:nvSpPr>
          <p:cNvPr id="5" name="Google Shape;62;p1">
            <a:extLst>
              <a:ext uri="{FF2B5EF4-FFF2-40B4-BE49-F238E27FC236}">
                <a16:creationId xmlns:a16="http://schemas.microsoft.com/office/drawing/2014/main" id="{97B1D634-0BCA-44E6-825C-EA1039C010BC}"/>
              </a:ext>
            </a:extLst>
          </p:cNvPr>
          <p:cNvSpPr txBox="1"/>
          <p:nvPr/>
        </p:nvSpPr>
        <p:spPr>
          <a:xfrm>
            <a:off x="1742898" y="1571624"/>
            <a:ext cx="6369900" cy="264641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err="1">
                <a:solidFill>
                  <a:srgbClr val="447FE0"/>
                </a:solidFill>
                <a:latin typeface="Meiryo"/>
                <a:ea typeface="Meiryo"/>
                <a:cs typeface="Meiryo"/>
                <a:sym typeface="Meiryo"/>
              </a:rPr>
              <a:t>カオナビ</a:t>
            </a:r>
            <a:br>
              <a:rPr lang="en-US" sz="5400" b="0" i="0" u="none" strike="noStrike" cap="none" dirty="0">
                <a:solidFill>
                  <a:srgbClr val="447FE0"/>
                </a:solidFill>
                <a:latin typeface="Meiryo"/>
                <a:ea typeface="Meiryo"/>
                <a:cs typeface="Meiryo"/>
                <a:sym typeface="Meiryo"/>
              </a:rPr>
            </a:br>
            <a:r>
              <a:rPr lang="en-US" sz="4900" b="0" i="0" u="none" strike="noStrike" cap="none" dirty="0" err="1">
                <a:solidFill>
                  <a:srgbClr val="447FE0"/>
                </a:solidFill>
                <a:latin typeface="Meiryo"/>
                <a:ea typeface="Meiryo"/>
                <a:cs typeface="Meiryo"/>
                <a:sym typeface="Meiryo"/>
              </a:rPr>
              <a:t>社員向けマニュアル</a:t>
            </a:r>
            <a:endParaRPr lang="en-US" sz="4900" b="0" i="0" u="none" strike="noStrike" cap="none" dirty="0">
              <a:solidFill>
                <a:srgbClr val="447FE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endParaRPr lang="en-US" sz="1600" dirty="0">
              <a:solidFill>
                <a:srgbClr val="FFCA08"/>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r>
              <a:rPr lang="ja-JP" altLang="en-US" sz="3200" b="1" cap="none" dirty="0">
                <a:solidFill>
                  <a:srgbClr val="000000"/>
                </a:solidFill>
                <a:latin typeface="Meiryo" panose="020B0604030504040204" pitchFamily="50" charset="-128"/>
                <a:ea typeface="Meiryo" panose="020B0604030504040204" pitchFamily="50" charset="-128"/>
                <a:cs typeface="Meiryo"/>
                <a:sym typeface="Meiryo"/>
              </a:rPr>
              <a:t>ワークフロー</a:t>
            </a:r>
            <a:endParaRPr sz="3200" b="0" i="0" u="none" strike="noStrike" cap="none" dirty="0">
              <a:solidFill>
                <a:srgbClr val="FFCA08"/>
              </a:solidFill>
              <a:latin typeface="Meiryo"/>
              <a:ea typeface="Meiryo"/>
              <a:cs typeface="Meiryo"/>
              <a:sym typeface="Meiryo"/>
            </a:endParaRPr>
          </a:p>
        </p:txBody>
      </p:sp>
      <p:sp>
        <p:nvSpPr>
          <p:cNvPr id="6" name="Google Shape;63;p1">
            <a:extLst>
              <a:ext uri="{FF2B5EF4-FFF2-40B4-BE49-F238E27FC236}">
                <a16:creationId xmlns:a16="http://schemas.microsoft.com/office/drawing/2014/main" id="{66F2587C-E83B-47E7-8E9E-1D355D500DED}"/>
              </a:ext>
            </a:extLst>
          </p:cNvPr>
          <p:cNvSpPr/>
          <p:nvPr/>
        </p:nvSpPr>
        <p:spPr>
          <a:xfrm>
            <a:off x="867827" y="4325761"/>
            <a:ext cx="8364663" cy="101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Arial"/>
                <a:ea typeface="Arial"/>
                <a:cs typeface="Arial"/>
                <a:sym typeface="Arial"/>
              </a:rPr>
              <a:t>本マニュアルは、テンプレートとして作成しております</a:t>
            </a:r>
            <a:r>
              <a:rPr lang="en-US" sz="1300" b="1" i="0" u="none" strike="noStrike" cap="none" dirty="0">
                <a:solidFill>
                  <a:srgbClr val="FF0000"/>
                </a:solidFill>
                <a:latin typeface="Arial"/>
                <a:ea typeface="Arial"/>
                <a:cs typeface="Arial"/>
                <a:sym typeface="Arial"/>
              </a:rPr>
              <a:t>。</a:t>
            </a:r>
            <a:endParaRPr sz="1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Arial"/>
                <a:ea typeface="Arial"/>
                <a:cs typeface="Arial"/>
                <a:sym typeface="Arial"/>
              </a:rPr>
              <a:t>各社の運用ルールや設定内容に併せて、キャプチャの変更やページの追加・削除等の編集をお願い致します</a:t>
            </a:r>
            <a:r>
              <a:rPr lang="en-US" sz="1300" b="1" i="0" u="none" strike="noStrike" cap="none" dirty="0">
                <a:solidFill>
                  <a:srgbClr val="FF0000"/>
                </a:solidFill>
                <a:latin typeface="Arial"/>
                <a:ea typeface="Arial"/>
                <a:cs typeface="Arial"/>
                <a:sym typeface="Arial"/>
              </a:rPr>
              <a:t>。</a:t>
            </a:r>
            <a:endParaRPr sz="10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9346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3D9D0309-8680-E1FB-5676-0B80CE7BEA4A}"/>
              </a:ext>
            </a:extLst>
          </p:cNvPr>
          <p:cNvGrpSpPr/>
          <p:nvPr/>
        </p:nvGrpSpPr>
        <p:grpSpPr>
          <a:xfrm>
            <a:off x="731677" y="1663304"/>
            <a:ext cx="4800629" cy="2537949"/>
            <a:chOff x="1061075" y="3172708"/>
            <a:chExt cx="4781608" cy="2859272"/>
          </a:xfrm>
        </p:grpSpPr>
        <p:pic>
          <p:nvPicPr>
            <p:cNvPr id="11" name="図 10">
              <a:extLst>
                <a:ext uri="{FF2B5EF4-FFF2-40B4-BE49-F238E27FC236}">
                  <a16:creationId xmlns:a16="http://schemas.microsoft.com/office/drawing/2014/main" id="{4C176DD7-0866-B6EA-C558-E6F984309441}"/>
                </a:ext>
              </a:extLst>
            </p:cNvPr>
            <p:cNvPicPr>
              <a:picLocks noChangeAspect="1"/>
            </p:cNvPicPr>
            <p:nvPr/>
          </p:nvPicPr>
          <p:blipFill rotWithShape="1">
            <a:blip r:embed="rId2"/>
            <a:srcRect r="48196"/>
            <a:stretch/>
          </p:blipFill>
          <p:spPr>
            <a:xfrm>
              <a:off x="1061075" y="3172708"/>
              <a:ext cx="4781608" cy="2859272"/>
            </a:xfrm>
            <a:prstGeom prst="rect">
              <a:avLst/>
            </a:prstGeom>
            <a:ln>
              <a:solidFill>
                <a:schemeClr val="tx1"/>
              </a:solidFill>
            </a:ln>
          </p:spPr>
        </p:pic>
        <p:sp>
          <p:nvSpPr>
            <p:cNvPr id="12" name="正方形/長方形 11">
              <a:extLst>
                <a:ext uri="{FF2B5EF4-FFF2-40B4-BE49-F238E27FC236}">
                  <a16:creationId xmlns:a16="http://schemas.microsoft.com/office/drawing/2014/main" id="{F1DB2E07-91FF-4B36-2378-3D506173C26F}"/>
                </a:ext>
              </a:extLst>
            </p:cNvPr>
            <p:cNvSpPr/>
            <p:nvPr/>
          </p:nvSpPr>
          <p:spPr>
            <a:xfrm>
              <a:off x="1165100" y="3841159"/>
              <a:ext cx="1177143" cy="32474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F9D7D465-9AB3-FEEB-07EA-9D754974F7B3}"/>
              </a:ext>
            </a:extLst>
          </p:cNvPr>
          <p:cNvGrpSpPr/>
          <p:nvPr/>
        </p:nvGrpSpPr>
        <p:grpSpPr>
          <a:xfrm>
            <a:off x="6405983" y="1668967"/>
            <a:ext cx="4800629" cy="2427073"/>
            <a:chOff x="1102625" y="7099716"/>
            <a:chExt cx="4781608" cy="2591025"/>
          </a:xfrm>
        </p:grpSpPr>
        <p:pic>
          <p:nvPicPr>
            <p:cNvPr id="14" name="図 13">
              <a:extLst>
                <a:ext uri="{FF2B5EF4-FFF2-40B4-BE49-F238E27FC236}">
                  <a16:creationId xmlns:a16="http://schemas.microsoft.com/office/drawing/2014/main" id="{F3708C82-CAAC-68D9-429D-4E48FF8ABDEE}"/>
                </a:ext>
              </a:extLst>
            </p:cNvPr>
            <p:cNvPicPr>
              <a:picLocks noChangeAspect="1"/>
            </p:cNvPicPr>
            <p:nvPr/>
          </p:nvPicPr>
          <p:blipFill rotWithShape="1">
            <a:blip r:embed="rId3"/>
            <a:srcRect r="48196"/>
            <a:stretch/>
          </p:blipFill>
          <p:spPr>
            <a:xfrm>
              <a:off x="1102625" y="7099716"/>
              <a:ext cx="4781608" cy="2591025"/>
            </a:xfrm>
            <a:prstGeom prst="rect">
              <a:avLst/>
            </a:prstGeom>
            <a:ln>
              <a:solidFill>
                <a:schemeClr val="tx1"/>
              </a:solidFill>
            </a:ln>
          </p:spPr>
        </p:pic>
        <p:sp>
          <p:nvSpPr>
            <p:cNvPr id="15" name="正方形/長方形 14">
              <a:extLst>
                <a:ext uri="{FF2B5EF4-FFF2-40B4-BE49-F238E27FC236}">
                  <a16:creationId xmlns:a16="http://schemas.microsoft.com/office/drawing/2014/main" id="{AA2DFD82-CB84-6FAA-5FF7-AB86EF76076A}"/>
                </a:ext>
              </a:extLst>
            </p:cNvPr>
            <p:cNvSpPr/>
            <p:nvPr/>
          </p:nvSpPr>
          <p:spPr>
            <a:xfrm>
              <a:off x="2830247" y="7668381"/>
              <a:ext cx="890853" cy="26911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Google Shape;76;p5">
            <a:extLst>
              <a:ext uri="{FF2B5EF4-FFF2-40B4-BE49-F238E27FC236}">
                <a16:creationId xmlns:a16="http://schemas.microsoft.com/office/drawing/2014/main" id="{38E0AA2B-46D6-4E1C-AD77-846AE9399DBD}"/>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7" name="Google Shape;78;p5">
            <a:extLst>
              <a:ext uri="{FF2B5EF4-FFF2-40B4-BE49-F238E27FC236}">
                <a16:creationId xmlns:a16="http://schemas.microsoft.com/office/drawing/2014/main" id="{9DCA0657-A4A3-471A-A1F1-A139D49503EE}"/>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8" name="Google Shape;203;g125f8f40711_0_141">
            <a:extLst>
              <a:ext uri="{FF2B5EF4-FFF2-40B4-BE49-F238E27FC236}">
                <a16:creationId xmlns:a16="http://schemas.microsoft.com/office/drawing/2014/main" id="{AAE53D35-B0F5-4E96-BD0E-37418621909F}"/>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4</a:t>
            </a:r>
            <a:r>
              <a:rPr lang="en-US" altLang="zh-CN" sz="1600" b="1" i="0" u="none" strike="noStrike" cap="none" dirty="0">
                <a:solidFill>
                  <a:srgbClr val="000000"/>
                </a:solidFill>
                <a:latin typeface="Meiryo"/>
                <a:ea typeface="Meiryo"/>
                <a:cs typeface="Meiryo"/>
                <a:sym typeface="Meiryo"/>
              </a:rPr>
              <a:t>-</a:t>
            </a:r>
            <a:r>
              <a:rPr lang="en-US" altLang="ja-JP" sz="1600" b="1" i="0" u="none" strike="noStrike" cap="none" dirty="0">
                <a:solidFill>
                  <a:srgbClr val="000000"/>
                </a:solidFill>
                <a:latin typeface="Meiryo"/>
                <a:ea typeface="Meiryo"/>
                <a:cs typeface="Meiryo"/>
                <a:sym typeface="Meiryo"/>
              </a:rPr>
              <a:t>1</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a:t>
            </a:r>
            <a:r>
              <a:rPr lang="ja-JP" altLang="en-US" sz="1600" b="1" i="0" u="none" strike="noStrike" cap="none" dirty="0">
                <a:solidFill>
                  <a:srgbClr val="000000"/>
                </a:solidFill>
                <a:latin typeface="Meiryo"/>
                <a:ea typeface="Meiryo"/>
                <a:cs typeface="Meiryo"/>
                <a:sym typeface="Meiryo"/>
              </a:rPr>
              <a:t>方法</a:t>
            </a:r>
            <a:endParaRPr lang="zh-CN" altLang="en-US" sz="1050" b="0" i="0" u="none" strike="noStrike" cap="none" dirty="0">
              <a:solidFill>
                <a:srgbClr val="000000"/>
              </a:solidFill>
              <a:latin typeface="Arial"/>
              <a:ea typeface="Arial"/>
              <a:cs typeface="Arial"/>
              <a:sym typeface="Arial"/>
            </a:endParaRPr>
          </a:p>
        </p:txBody>
      </p:sp>
      <p:sp>
        <p:nvSpPr>
          <p:cNvPr id="19" name="Google Shape;156;g125f8f40711_0_119">
            <a:extLst>
              <a:ext uri="{FF2B5EF4-FFF2-40B4-BE49-F238E27FC236}">
                <a16:creationId xmlns:a16="http://schemas.microsoft.com/office/drawing/2014/main" id="{219124F2-6AD8-434B-BCF7-40B74DB25ED0}"/>
              </a:ext>
            </a:extLst>
          </p:cNvPr>
          <p:cNvSpPr txBox="1"/>
          <p:nvPr/>
        </p:nvSpPr>
        <p:spPr>
          <a:xfrm>
            <a:off x="694171" y="1176422"/>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①ワークフロートップから、「申請フォーム一覧」をクリックします。</a:t>
            </a:r>
            <a:endParaRPr lang="ja-JP" altLang="en-US" sz="1050" b="0" i="0" u="none" strike="noStrike" cap="none" dirty="0">
              <a:solidFill>
                <a:srgbClr val="000000"/>
              </a:solidFill>
              <a:latin typeface="Arial"/>
              <a:ea typeface="Arial"/>
              <a:cs typeface="Arial"/>
              <a:sym typeface="Arial"/>
            </a:endParaRPr>
          </a:p>
        </p:txBody>
      </p:sp>
      <p:sp>
        <p:nvSpPr>
          <p:cNvPr id="20" name="Google Shape;157;g125f8f40711_0_119">
            <a:extLst>
              <a:ext uri="{FF2B5EF4-FFF2-40B4-BE49-F238E27FC236}">
                <a16:creationId xmlns:a16="http://schemas.microsoft.com/office/drawing/2014/main" id="{CE4C1807-3454-4037-BEC3-529759EA8A36}"/>
              </a:ext>
            </a:extLst>
          </p:cNvPr>
          <p:cNvSpPr txBox="1"/>
          <p:nvPr/>
        </p:nvSpPr>
        <p:spPr>
          <a:xfrm>
            <a:off x="6167550" y="1171850"/>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②申請フォーム一覧画面が開かれるので、申請したいフォーム名をクリックします</a:t>
            </a:r>
            <a:r>
              <a:rPr lang="ja-JP" altLang="en-US" sz="1050" b="0" i="0" u="none" strike="noStrike" cap="none" dirty="0">
                <a:solidFill>
                  <a:srgbClr val="000000"/>
                </a:solidFill>
                <a:latin typeface="Arial"/>
                <a:ea typeface="Arial"/>
                <a:cs typeface="Arial"/>
                <a:sym typeface="Arial"/>
              </a:rPr>
              <a:t>。</a:t>
            </a:r>
          </a:p>
        </p:txBody>
      </p:sp>
    </p:spTree>
    <p:extLst>
      <p:ext uri="{BB962C8B-B14F-4D97-AF65-F5344CB8AC3E}">
        <p14:creationId xmlns:p14="http://schemas.microsoft.com/office/powerpoint/2010/main" val="3420206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10452AA0-C995-419D-CE26-BCC9C1B70740}"/>
              </a:ext>
            </a:extLst>
          </p:cNvPr>
          <p:cNvGrpSpPr/>
          <p:nvPr/>
        </p:nvGrpSpPr>
        <p:grpSpPr>
          <a:xfrm>
            <a:off x="597599" y="1484158"/>
            <a:ext cx="5281739" cy="2711755"/>
            <a:chOff x="1061074" y="10626172"/>
            <a:chExt cx="9205891" cy="4726497"/>
          </a:xfrm>
        </p:grpSpPr>
        <p:pic>
          <p:nvPicPr>
            <p:cNvPr id="18" name="Google Shape;372;p66">
              <a:extLst>
                <a:ext uri="{FF2B5EF4-FFF2-40B4-BE49-F238E27FC236}">
                  <a16:creationId xmlns:a16="http://schemas.microsoft.com/office/drawing/2014/main" id="{74FF4551-5270-9AA1-C53B-6D4D5E987AB6}"/>
                </a:ext>
              </a:extLst>
            </p:cNvPr>
            <p:cNvPicPr preferRelativeResize="0"/>
            <p:nvPr/>
          </p:nvPicPr>
          <p:blipFill rotWithShape="1">
            <a:blip r:embed="rId2">
              <a:alphaModFix/>
            </a:blip>
            <a:srcRect/>
            <a:stretch/>
          </p:blipFill>
          <p:spPr>
            <a:xfrm>
              <a:off x="1061074" y="10626172"/>
              <a:ext cx="9205891" cy="4726497"/>
            </a:xfrm>
            <a:prstGeom prst="rect">
              <a:avLst/>
            </a:prstGeom>
            <a:noFill/>
            <a:ln w="12700">
              <a:solidFill>
                <a:srgbClr val="7F7F7F"/>
              </a:solidFill>
            </a:ln>
          </p:spPr>
        </p:pic>
        <p:sp>
          <p:nvSpPr>
            <p:cNvPr id="19" name="正方形/長方形 18">
              <a:extLst>
                <a:ext uri="{FF2B5EF4-FFF2-40B4-BE49-F238E27FC236}">
                  <a16:creationId xmlns:a16="http://schemas.microsoft.com/office/drawing/2014/main" id="{3F024D9B-D58B-5973-20D9-0955FBAC3D46}"/>
                </a:ext>
              </a:extLst>
            </p:cNvPr>
            <p:cNvSpPr/>
            <p:nvPr/>
          </p:nvSpPr>
          <p:spPr>
            <a:xfrm>
              <a:off x="1172357" y="11007646"/>
              <a:ext cx="8974943" cy="425140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Google Shape;76;p5">
            <a:extLst>
              <a:ext uri="{FF2B5EF4-FFF2-40B4-BE49-F238E27FC236}">
                <a16:creationId xmlns:a16="http://schemas.microsoft.com/office/drawing/2014/main" id="{5A32A565-CAA3-42A5-80D4-B1FCDB60FAF4}"/>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8" name="Google Shape;78;p5">
            <a:extLst>
              <a:ext uri="{FF2B5EF4-FFF2-40B4-BE49-F238E27FC236}">
                <a16:creationId xmlns:a16="http://schemas.microsoft.com/office/drawing/2014/main" id="{55E72F49-4B23-4F4B-8BE8-FC0B77DFB892}"/>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9" name="Google Shape;203;g125f8f40711_0_141">
            <a:extLst>
              <a:ext uri="{FF2B5EF4-FFF2-40B4-BE49-F238E27FC236}">
                <a16:creationId xmlns:a16="http://schemas.microsoft.com/office/drawing/2014/main" id="{FEEE6A27-484E-4F28-82E7-B19EF7F0B23D}"/>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4</a:t>
            </a:r>
            <a:r>
              <a:rPr lang="en-US" altLang="zh-CN" sz="1600" b="1" i="0" u="none" strike="noStrike" cap="none" dirty="0">
                <a:solidFill>
                  <a:srgbClr val="000000"/>
                </a:solidFill>
                <a:latin typeface="Meiryo"/>
                <a:ea typeface="Meiryo"/>
                <a:cs typeface="Meiryo"/>
                <a:sym typeface="Meiryo"/>
              </a:rPr>
              <a:t>-</a:t>
            </a:r>
            <a:r>
              <a:rPr lang="en-US" altLang="ja-JP" sz="1600" b="1" i="0" u="none" strike="noStrike" cap="none" dirty="0">
                <a:solidFill>
                  <a:srgbClr val="000000"/>
                </a:solidFill>
                <a:latin typeface="Meiryo"/>
                <a:ea typeface="Meiryo"/>
                <a:cs typeface="Meiryo"/>
                <a:sym typeface="Meiryo"/>
              </a:rPr>
              <a:t>1</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a:t>
            </a:r>
            <a:r>
              <a:rPr lang="ja-JP" altLang="en-US" sz="1600" b="1" i="0" u="none" strike="noStrike" cap="none" dirty="0">
                <a:solidFill>
                  <a:srgbClr val="000000"/>
                </a:solidFill>
                <a:latin typeface="Meiryo"/>
                <a:ea typeface="Meiryo"/>
                <a:cs typeface="Meiryo"/>
                <a:sym typeface="Meiryo"/>
              </a:rPr>
              <a:t>方法</a:t>
            </a:r>
            <a:endParaRPr lang="zh-CN" altLang="en-US" sz="1050" b="0" i="0" u="none" strike="noStrike" cap="none" dirty="0">
              <a:solidFill>
                <a:srgbClr val="000000"/>
              </a:solidFill>
              <a:latin typeface="Arial"/>
              <a:ea typeface="Arial"/>
              <a:cs typeface="Arial"/>
              <a:sym typeface="Arial"/>
            </a:endParaRPr>
          </a:p>
        </p:txBody>
      </p:sp>
      <p:sp>
        <p:nvSpPr>
          <p:cNvPr id="10" name="Google Shape;156;g125f8f40711_0_119">
            <a:extLst>
              <a:ext uri="{FF2B5EF4-FFF2-40B4-BE49-F238E27FC236}">
                <a16:creationId xmlns:a16="http://schemas.microsoft.com/office/drawing/2014/main" id="{83D06022-A7FA-4D6A-8E31-ABE96586B96C}"/>
              </a:ext>
            </a:extLst>
          </p:cNvPr>
          <p:cNvSpPr txBox="1"/>
          <p:nvPr/>
        </p:nvSpPr>
        <p:spPr>
          <a:xfrm>
            <a:off x="694171" y="1176422"/>
            <a:ext cx="527749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ja-JP" altLang="en-US" sz="1400" b="0" i="0" u="none" strike="noStrike" cap="none" dirty="0">
                <a:solidFill>
                  <a:srgbClr val="333333"/>
                </a:solidFill>
                <a:latin typeface="Meiryo"/>
                <a:ea typeface="Meiryo"/>
                <a:cs typeface="Meiryo"/>
                <a:sym typeface="Meiryo"/>
              </a:rPr>
              <a:t>➂申請内容入力画面が開かれるので、必要箇所を入力します。</a:t>
            </a:r>
            <a:endParaRPr lang="ja-JP" altLang="en-US" sz="1000" b="0" i="0" u="none" strike="noStrike" cap="none" dirty="0">
              <a:solidFill>
                <a:srgbClr val="000000"/>
              </a:solidFill>
              <a:latin typeface="Arial"/>
              <a:ea typeface="Arial"/>
              <a:cs typeface="Arial"/>
              <a:sym typeface="Arial"/>
            </a:endParaRPr>
          </a:p>
        </p:txBody>
      </p:sp>
      <p:grpSp>
        <p:nvGrpSpPr>
          <p:cNvPr id="11" name="Google Shape;1648;p82">
            <a:extLst>
              <a:ext uri="{FF2B5EF4-FFF2-40B4-BE49-F238E27FC236}">
                <a16:creationId xmlns:a16="http://schemas.microsoft.com/office/drawing/2014/main" id="{2CCAEAC6-0309-446A-8966-10C8DBECCFB8}"/>
              </a:ext>
            </a:extLst>
          </p:cNvPr>
          <p:cNvGrpSpPr/>
          <p:nvPr/>
        </p:nvGrpSpPr>
        <p:grpSpPr>
          <a:xfrm>
            <a:off x="6095999" y="1484156"/>
            <a:ext cx="5613919" cy="4795083"/>
            <a:chOff x="6250283" y="2654999"/>
            <a:chExt cx="5613919" cy="4109687"/>
          </a:xfrm>
        </p:grpSpPr>
        <p:grpSp>
          <p:nvGrpSpPr>
            <p:cNvPr id="12" name="Google Shape;1649;p82">
              <a:extLst>
                <a:ext uri="{FF2B5EF4-FFF2-40B4-BE49-F238E27FC236}">
                  <a16:creationId xmlns:a16="http://schemas.microsoft.com/office/drawing/2014/main" id="{17AEE76D-7F4B-459F-A1A3-5F56A3161719}"/>
                </a:ext>
              </a:extLst>
            </p:cNvPr>
            <p:cNvGrpSpPr/>
            <p:nvPr/>
          </p:nvGrpSpPr>
          <p:grpSpPr>
            <a:xfrm>
              <a:off x="6250283" y="2654999"/>
              <a:ext cx="5613919" cy="4109687"/>
              <a:chOff x="6250283" y="2277628"/>
              <a:chExt cx="5613919" cy="4109687"/>
            </a:xfrm>
          </p:grpSpPr>
          <p:sp>
            <p:nvSpPr>
              <p:cNvPr id="14" name="Google Shape;1650;p82">
                <a:extLst>
                  <a:ext uri="{FF2B5EF4-FFF2-40B4-BE49-F238E27FC236}">
                    <a16:creationId xmlns:a16="http://schemas.microsoft.com/office/drawing/2014/main" id="{BCC4ABEF-2113-466B-AD84-758EBC845034}"/>
                  </a:ext>
                </a:extLst>
              </p:cNvPr>
              <p:cNvSpPr/>
              <p:nvPr/>
            </p:nvSpPr>
            <p:spPr>
              <a:xfrm>
                <a:off x="6250283" y="2277628"/>
                <a:ext cx="5613919" cy="4109687"/>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1651;p82">
                <a:extLst>
                  <a:ext uri="{FF2B5EF4-FFF2-40B4-BE49-F238E27FC236}">
                    <a16:creationId xmlns:a16="http://schemas.microsoft.com/office/drawing/2014/main" id="{F28D59AD-42B1-4FA7-809B-4A3F220ED76E}"/>
                  </a:ext>
                </a:extLst>
              </p:cNvPr>
              <p:cNvSpPr txBox="1"/>
              <p:nvPr/>
            </p:nvSpPr>
            <p:spPr>
              <a:xfrm>
                <a:off x="6336776" y="2400944"/>
                <a:ext cx="5031623" cy="3428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000" b="1" i="1" u="none" strike="noStrike" cap="none" dirty="0">
                    <a:solidFill>
                      <a:srgbClr val="00B0F0"/>
                    </a:solidFill>
                    <a:latin typeface="Meiryo"/>
                    <a:ea typeface="Meiryo"/>
                    <a:cs typeface="Meiryo"/>
                    <a:sym typeface="Meiryo"/>
                  </a:rPr>
                  <a:t>✔ CHECK!　</a:t>
                </a:r>
                <a:r>
                  <a:rPr lang="ja-JP" altLang="en-US" sz="2000" b="1" i="1" dirty="0">
                    <a:solidFill>
                      <a:srgbClr val="00B0F0"/>
                    </a:solidFill>
                    <a:latin typeface="Meiryo"/>
                    <a:ea typeface="Meiryo"/>
                    <a:cs typeface="Meiryo"/>
                    <a:sym typeface="Meiryo"/>
                  </a:rPr>
                  <a:t>下書きと必須入力</a:t>
                </a:r>
                <a:endParaRPr sz="2000" b="1" i="1" u="none" strike="noStrike" cap="none" dirty="0">
                  <a:solidFill>
                    <a:srgbClr val="00B0F0"/>
                  </a:solidFill>
                  <a:latin typeface="Meiryo"/>
                  <a:ea typeface="Meiryo"/>
                  <a:cs typeface="Meiryo"/>
                  <a:sym typeface="Meiryo"/>
                </a:endParaRPr>
              </a:p>
            </p:txBody>
          </p:sp>
        </p:grpSp>
        <p:sp>
          <p:nvSpPr>
            <p:cNvPr id="13" name="Google Shape;1652;p82">
              <a:extLst>
                <a:ext uri="{FF2B5EF4-FFF2-40B4-BE49-F238E27FC236}">
                  <a16:creationId xmlns:a16="http://schemas.microsoft.com/office/drawing/2014/main" id="{2D3CF23F-4C33-474E-BDD7-3166AB840034}"/>
                </a:ext>
              </a:extLst>
            </p:cNvPr>
            <p:cNvSpPr txBox="1"/>
            <p:nvPr/>
          </p:nvSpPr>
          <p:spPr>
            <a:xfrm>
              <a:off x="6424454" y="3244515"/>
              <a:ext cx="5189089" cy="1859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800" b="0" i="0" u="none" strike="noStrike" cap="none" dirty="0">
                  <a:solidFill>
                    <a:srgbClr val="000000"/>
                  </a:solidFill>
                  <a:latin typeface="Meiryo"/>
                  <a:ea typeface="Meiryo"/>
                  <a:cs typeface="Meiryo"/>
                  <a:sym typeface="Meiryo"/>
                </a:rPr>
                <a:t>途中で入力を中断する場合は、右上の「下書き保存」ボタンで保存してください。</a:t>
              </a:r>
              <a:endParaRPr lang="ja-JP" altLang="en-US" sz="12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2000"/>
              </a:pPr>
              <a:endParaRPr lang="en-US" altLang="ja-JP" b="0" i="0" u="none" strike="noStrike" cap="none" dirty="0">
                <a:solidFill>
                  <a:srgbClr val="000000"/>
                </a:solidFill>
                <a:latin typeface="Meiryo"/>
                <a:ea typeface="Meiryo"/>
                <a:cs typeface="Meiryo"/>
                <a:sym typeface="Meiryo"/>
              </a:endParaRPr>
            </a:p>
            <a:p>
              <a:pPr marR="0" lvl="0" algn="l" rtl="0">
                <a:lnSpc>
                  <a:spcPct val="100000"/>
                </a:lnSpc>
                <a:spcBef>
                  <a:spcPts val="0"/>
                </a:spcBef>
                <a:spcAft>
                  <a:spcPts val="0"/>
                </a:spcAft>
                <a:buClr>
                  <a:srgbClr val="000000"/>
                </a:buClr>
                <a:buSzPts val="2000"/>
              </a:pPr>
              <a:endParaRPr lang="en-US" altLang="ja-JP" dirty="0">
                <a:solidFill>
                  <a:srgbClr val="000000"/>
                </a:solidFill>
                <a:latin typeface="Meiryo"/>
                <a:ea typeface="Meiryo"/>
                <a:cs typeface="Meiryo"/>
                <a:sym typeface="Meiryo"/>
              </a:endParaRPr>
            </a:p>
            <a:p>
              <a:pPr marR="0" lvl="0" algn="l" rtl="0">
                <a:lnSpc>
                  <a:spcPct val="100000"/>
                </a:lnSpc>
                <a:spcBef>
                  <a:spcPts val="0"/>
                </a:spcBef>
                <a:spcAft>
                  <a:spcPts val="0"/>
                </a:spcAft>
                <a:buClr>
                  <a:srgbClr val="000000"/>
                </a:buClr>
                <a:buSzPts val="2000"/>
              </a:pPr>
              <a:endParaRPr lang="en-US" altLang="ja-JP" dirty="0">
                <a:solidFill>
                  <a:srgbClr val="000000"/>
                </a:solidFill>
                <a:latin typeface="Meiryo"/>
                <a:ea typeface="Meiryo"/>
                <a:cs typeface="Meiryo"/>
                <a:sym typeface="Meiryo"/>
              </a:endParaRPr>
            </a:p>
            <a:p>
              <a:pPr marR="0" lvl="0" algn="l" rtl="0">
                <a:lnSpc>
                  <a:spcPct val="100000"/>
                </a:lnSpc>
                <a:spcBef>
                  <a:spcPts val="0"/>
                </a:spcBef>
                <a:spcAft>
                  <a:spcPts val="0"/>
                </a:spcAft>
                <a:buClr>
                  <a:srgbClr val="000000"/>
                </a:buClr>
                <a:buSzPts val="2000"/>
              </a:pPr>
              <a:endParaRPr lang="ja-JP" altLang="en-US" b="0" i="0" u="none" strike="noStrike" cap="none" dirty="0">
                <a:solidFill>
                  <a:srgbClr val="000000"/>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2000"/>
                <a:buFont typeface="Arial"/>
                <a:buNone/>
              </a:pPr>
              <a:r>
                <a:rPr lang="ja-JP" altLang="en-US" sz="1800" b="0" i="0" u="none" strike="noStrike" cap="none" dirty="0">
                  <a:solidFill>
                    <a:srgbClr val="000000"/>
                  </a:solidFill>
                  <a:latin typeface="Meiryo"/>
                  <a:ea typeface="Meiryo"/>
                  <a:cs typeface="Meiryo"/>
                  <a:sym typeface="Meiryo"/>
                </a:rPr>
                <a:t>*がついている項目は必須入力項目です。</a:t>
              </a:r>
              <a:endParaRPr lang="ja-JP" altLang="en-US" sz="1200" b="0" i="0" u="none" strike="noStrike" cap="none" dirty="0">
                <a:solidFill>
                  <a:srgbClr val="000000"/>
                </a:solidFill>
                <a:latin typeface="Arial"/>
                <a:ea typeface="Arial"/>
                <a:cs typeface="Arial"/>
                <a:sym typeface="Arial"/>
              </a:endParaRPr>
            </a:p>
          </p:txBody>
        </p:sp>
      </p:grpSp>
      <p:grpSp>
        <p:nvGrpSpPr>
          <p:cNvPr id="2" name="グループ化 1">
            <a:extLst>
              <a:ext uri="{FF2B5EF4-FFF2-40B4-BE49-F238E27FC236}">
                <a16:creationId xmlns:a16="http://schemas.microsoft.com/office/drawing/2014/main" id="{BD55FAAA-59A1-40EA-97A8-C4681331223E}"/>
              </a:ext>
            </a:extLst>
          </p:cNvPr>
          <p:cNvGrpSpPr/>
          <p:nvPr/>
        </p:nvGrpSpPr>
        <p:grpSpPr>
          <a:xfrm>
            <a:off x="6270170" y="2914968"/>
            <a:ext cx="5149236" cy="514032"/>
            <a:chOff x="1320314" y="2902013"/>
            <a:chExt cx="9237456" cy="922147"/>
          </a:xfrm>
        </p:grpSpPr>
        <p:pic>
          <p:nvPicPr>
            <p:cNvPr id="20" name="Google Shape;390;p67">
              <a:extLst>
                <a:ext uri="{FF2B5EF4-FFF2-40B4-BE49-F238E27FC236}">
                  <a16:creationId xmlns:a16="http://schemas.microsoft.com/office/drawing/2014/main" id="{F0536ADA-0203-4D0C-AB91-D42D24955811}"/>
                </a:ext>
              </a:extLst>
            </p:cNvPr>
            <p:cNvPicPr preferRelativeResize="0"/>
            <p:nvPr/>
          </p:nvPicPr>
          <p:blipFill rotWithShape="1">
            <a:blip r:embed="rId3">
              <a:alphaModFix/>
            </a:blip>
            <a:srcRect/>
            <a:stretch/>
          </p:blipFill>
          <p:spPr>
            <a:xfrm>
              <a:off x="1320314" y="2902013"/>
              <a:ext cx="9237456" cy="922147"/>
            </a:xfrm>
            <a:prstGeom prst="rect">
              <a:avLst/>
            </a:prstGeom>
            <a:noFill/>
            <a:ln w="12700" cap="flat" cmpd="sng">
              <a:solidFill>
                <a:srgbClr val="7F7F7F"/>
              </a:solidFill>
              <a:prstDash val="solid"/>
              <a:round/>
              <a:headEnd type="none" w="sm" len="sm"/>
              <a:tailEnd type="none" w="sm" len="sm"/>
            </a:ln>
          </p:spPr>
        </p:pic>
        <p:sp>
          <p:nvSpPr>
            <p:cNvPr id="21" name="正方形/長方形 20">
              <a:extLst>
                <a:ext uri="{FF2B5EF4-FFF2-40B4-BE49-F238E27FC236}">
                  <a16:creationId xmlns:a16="http://schemas.microsoft.com/office/drawing/2014/main" id="{757CAC0E-2928-4529-B2FA-6F1A645B936B}"/>
                </a:ext>
              </a:extLst>
            </p:cNvPr>
            <p:cNvSpPr/>
            <p:nvPr/>
          </p:nvSpPr>
          <p:spPr>
            <a:xfrm>
              <a:off x="8595009" y="3250495"/>
              <a:ext cx="846180" cy="25250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EE282EF8-BE33-4E3E-A120-96DB36AAB590}"/>
              </a:ext>
            </a:extLst>
          </p:cNvPr>
          <p:cNvGrpSpPr/>
          <p:nvPr/>
        </p:nvGrpSpPr>
        <p:grpSpPr>
          <a:xfrm>
            <a:off x="6270171" y="4301682"/>
            <a:ext cx="3278982" cy="1585934"/>
            <a:chOff x="1320316" y="4506056"/>
            <a:chExt cx="3260099" cy="1576802"/>
          </a:xfrm>
        </p:grpSpPr>
        <p:pic>
          <p:nvPicPr>
            <p:cNvPr id="22" name="Google Shape;392;p67" descr="グラフィカル ユーザー インターフェイス, アプリケーション&#10;&#10;自動的に生成された説明">
              <a:extLst>
                <a:ext uri="{FF2B5EF4-FFF2-40B4-BE49-F238E27FC236}">
                  <a16:creationId xmlns:a16="http://schemas.microsoft.com/office/drawing/2014/main" id="{382EBE0F-B155-4096-B315-A6AB5AC1C64D}"/>
                </a:ext>
              </a:extLst>
            </p:cNvPr>
            <p:cNvPicPr preferRelativeResize="0"/>
            <p:nvPr/>
          </p:nvPicPr>
          <p:blipFill rotWithShape="1">
            <a:blip r:embed="rId4">
              <a:alphaModFix/>
            </a:blip>
            <a:srcRect r="64708"/>
            <a:stretch/>
          </p:blipFill>
          <p:spPr>
            <a:xfrm>
              <a:off x="1320316" y="4506056"/>
              <a:ext cx="3260099" cy="1576802"/>
            </a:xfrm>
            <a:prstGeom prst="rect">
              <a:avLst/>
            </a:prstGeom>
            <a:noFill/>
            <a:ln w="12700" cap="flat" cmpd="sng">
              <a:solidFill>
                <a:srgbClr val="7F7F7F"/>
              </a:solidFill>
              <a:prstDash val="solid"/>
              <a:round/>
              <a:headEnd type="none" w="sm" len="sm"/>
              <a:tailEnd type="none" w="sm" len="sm"/>
            </a:ln>
          </p:spPr>
        </p:pic>
        <p:sp>
          <p:nvSpPr>
            <p:cNvPr id="23" name="正方形/長方形 22">
              <a:extLst>
                <a:ext uri="{FF2B5EF4-FFF2-40B4-BE49-F238E27FC236}">
                  <a16:creationId xmlns:a16="http://schemas.microsoft.com/office/drawing/2014/main" id="{57918889-AC0A-45A8-9D26-CAE80F675156}"/>
                </a:ext>
              </a:extLst>
            </p:cNvPr>
            <p:cNvSpPr/>
            <p:nvPr/>
          </p:nvSpPr>
          <p:spPr>
            <a:xfrm>
              <a:off x="2334259" y="5133102"/>
              <a:ext cx="396970" cy="70757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7361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5AE2AD01-1197-8C8D-8AA5-77CE5C083AA5}"/>
              </a:ext>
            </a:extLst>
          </p:cNvPr>
          <p:cNvGrpSpPr/>
          <p:nvPr/>
        </p:nvGrpSpPr>
        <p:grpSpPr>
          <a:xfrm>
            <a:off x="547093" y="1929041"/>
            <a:ext cx="5169798" cy="2642572"/>
            <a:chOff x="1066517" y="9446640"/>
            <a:chExt cx="9205891" cy="4717204"/>
          </a:xfrm>
        </p:grpSpPr>
        <p:pic>
          <p:nvPicPr>
            <p:cNvPr id="6" name="Google Shape;403;p68" descr="グラフィカル ユーザー インターフェイス, テキスト, アプリケーション, メール&#10;&#10;自動的に生成された説明">
              <a:extLst>
                <a:ext uri="{FF2B5EF4-FFF2-40B4-BE49-F238E27FC236}">
                  <a16:creationId xmlns:a16="http://schemas.microsoft.com/office/drawing/2014/main" id="{B33D769D-273B-6F6D-50DE-53009D06DB06}"/>
                </a:ext>
              </a:extLst>
            </p:cNvPr>
            <p:cNvPicPr preferRelativeResize="0"/>
            <p:nvPr/>
          </p:nvPicPr>
          <p:blipFill rotWithShape="1">
            <a:blip r:embed="rId2">
              <a:alphaModFix/>
            </a:blip>
            <a:srcRect/>
            <a:stretch/>
          </p:blipFill>
          <p:spPr>
            <a:xfrm>
              <a:off x="1066517" y="9446640"/>
              <a:ext cx="9205891" cy="4717204"/>
            </a:xfrm>
            <a:prstGeom prst="rect">
              <a:avLst/>
            </a:prstGeom>
            <a:noFill/>
            <a:ln w="12700" cap="flat" cmpd="sng">
              <a:solidFill>
                <a:srgbClr val="7F7F7F"/>
              </a:solidFill>
              <a:prstDash val="solid"/>
              <a:round/>
              <a:headEnd type="none" w="sm" len="sm"/>
              <a:tailEnd type="none" w="sm" len="sm"/>
            </a:ln>
          </p:spPr>
        </p:pic>
        <p:sp>
          <p:nvSpPr>
            <p:cNvPr id="7" name="正方形/長方形 6">
              <a:extLst>
                <a:ext uri="{FF2B5EF4-FFF2-40B4-BE49-F238E27FC236}">
                  <a16:creationId xmlns:a16="http://schemas.microsoft.com/office/drawing/2014/main" id="{ADF951DD-A04A-6364-CDC9-F3D4912917D7}"/>
                </a:ext>
              </a:extLst>
            </p:cNvPr>
            <p:cNvSpPr/>
            <p:nvPr/>
          </p:nvSpPr>
          <p:spPr>
            <a:xfrm>
              <a:off x="1597440" y="11650852"/>
              <a:ext cx="6580453" cy="245159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A4B8D33-9724-55F0-99E0-DA4B2BB69D4B}"/>
                </a:ext>
              </a:extLst>
            </p:cNvPr>
            <p:cNvSpPr/>
            <p:nvPr/>
          </p:nvSpPr>
          <p:spPr>
            <a:xfrm>
              <a:off x="8748447" y="11595100"/>
              <a:ext cx="420495" cy="42628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Google Shape;76;p5">
            <a:extLst>
              <a:ext uri="{FF2B5EF4-FFF2-40B4-BE49-F238E27FC236}">
                <a16:creationId xmlns:a16="http://schemas.microsoft.com/office/drawing/2014/main" id="{236DBE9B-E833-4948-8D5E-D7E1877DB9DB}"/>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0" name="Google Shape;78;p5">
            <a:extLst>
              <a:ext uri="{FF2B5EF4-FFF2-40B4-BE49-F238E27FC236}">
                <a16:creationId xmlns:a16="http://schemas.microsoft.com/office/drawing/2014/main" id="{D8750D20-09CD-4293-8A39-DAAE92403F37}"/>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1" name="Google Shape;203;g125f8f40711_0_141">
            <a:extLst>
              <a:ext uri="{FF2B5EF4-FFF2-40B4-BE49-F238E27FC236}">
                <a16:creationId xmlns:a16="http://schemas.microsoft.com/office/drawing/2014/main" id="{C9EFFB50-397A-41D8-8054-5FE2779D9420}"/>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4</a:t>
            </a:r>
            <a:r>
              <a:rPr lang="en-US" altLang="zh-CN" sz="1600" b="1" i="0" u="none" strike="noStrike" cap="none" dirty="0">
                <a:solidFill>
                  <a:srgbClr val="000000"/>
                </a:solidFill>
                <a:latin typeface="Meiryo"/>
                <a:ea typeface="Meiryo"/>
                <a:cs typeface="Meiryo"/>
                <a:sym typeface="Meiryo"/>
              </a:rPr>
              <a:t>-</a:t>
            </a:r>
            <a:r>
              <a:rPr lang="en-US" altLang="ja-JP" sz="1600" b="1" i="0" u="none" strike="noStrike" cap="none" dirty="0">
                <a:solidFill>
                  <a:srgbClr val="000000"/>
                </a:solidFill>
                <a:latin typeface="Meiryo"/>
                <a:ea typeface="Meiryo"/>
                <a:cs typeface="Meiryo"/>
                <a:sym typeface="Meiryo"/>
              </a:rPr>
              <a:t>1</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a:t>
            </a:r>
            <a:r>
              <a:rPr lang="ja-JP" altLang="en-US" sz="1600" b="1" i="0" u="none" strike="noStrike" cap="none" dirty="0">
                <a:solidFill>
                  <a:srgbClr val="000000"/>
                </a:solidFill>
                <a:latin typeface="Meiryo"/>
                <a:ea typeface="Meiryo"/>
                <a:cs typeface="Meiryo"/>
                <a:sym typeface="Meiryo"/>
              </a:rPr>
              <a:t>方法</a:t>
            </a:r>
            <a:endParaRPr lang="zh-CN" altLang="en-US" sz="1050" b="0" i="0" u="none" strike="noStrike" cap="none" dirty="0">
              <a:solidFill>
                <a:srgbClr val="000000"/>
              </a:solidFill>
              <a:latin typeface="Arial"/>
              <a:ea typeface="Arial"/>
              <a:cs typeface="Arial"/>
              <a:sym typeface="Arial"/>
            </a:endParaRPr>
          </a:p>
        </p:txBody>
      </p:sp>
      <p:sp>
        <p:nvSpPr>
          <p:cNvPr id="12" name="Google Shape;156;g125f8f40711_0_119">
            <a:extLst>
              <a:ext uri="{FF2B5EF4-FFF2-40B4-BE49-F238E27FC236}">
                <a16:creationId xmlns:a16="http://schemas.microsoft.com/office/drawing/2014/main" id="{81014080-A373-4981-B8BA-D6D89B125252}"/>
              </a:ext>
            </a:extLst>
          </p:cNvPr>
          <p:cNvSpPr txBox="1"/>
          <p:nvPr/>
        </p:nvSpPr>
        <p:spPr>
          <a:xfrm>
            <a:off x="694171" y="1176422"/>
            <a:ext cx="5277497"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④申請内容の入力が完了したら、承認ステップを登録します。</a:t>
            </a:r>
            <a:endParaRPr lang="ja-JP" altLang="en-US" sz="105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altLang="en-US" sz="1400" dirty="0">
                <a:latin typeface="Meiryo"/>
                <a:ea typeface="Meiryo"/>
                <a:cs typeface="Meiryo"/>
                <a:sym typeface="Meiryo"/>
              </a:rPr>
              <a:t>「</a:t>
            </a:r>
            <a:r>
              <a:rPr lang="ja-JP" altLang="en-US" sz="1400" b="0" i="0" u="none" strike="noStrike" cap="none" dirty="0">
                <a:solidFill>
                  <a:srgbClr val="000000"/>
                </a:solidFill>
                <a:latin typeface="Meiryo"/>
                <a:ea typeface="Meiryo"/>
                <a:cs typeface="Meiryo"/>
                <a:sym typeface="Meiryo"/>
              </a:rPr>
              <a:t>承認者を選択」のプルダウンより、自身の承認者を選択してください。</a:t>
            </a:r>
            <a:endParaRPr lang="ja-JP" altLang="en-US" sz="1050" b="0" i="0" u="none" strike="noStrike" cap="none" dirty="0">
              <a:solidFill>
                <a:srgbClr val="000000"/>
              </a:solidFill>
              <a:latin typeface="Arial"/>
              <a:ea typeface="Arial"/>
              <a:cs typeface="Arial"/>
              <a:sym typeface="Arial"/>
            </a:endParaRPr>
          </a:p>
        </p:txBody>
      </p:sp>
      <p:sp>
        <p:nvSpPr>
          <p:cNvPr id="13" name="Google Shape;157;g125f8f40711_0_119">
            <a:extLst>
              <a:ext uri="{FF2B5EF4-FFF2-40B4-BE49-F238E27FC236}">
                <a16:creationId xmlns:a16="http://schemas.microsoft.com/office/drawing/2014/main" id="{D1B04824-BCC4-41E3-AF16-2B2734BCEDA1}"/>
              </a:ext>
            </a:extLst>
          </p:cNvPr>
          <p:cNvSpPr txBox="1"/>
          <p:nvPr/>
        </p:nvSpPr>
        <p:spPr>
          <a:xfrm>
            <a:off x="6167550" y="1171850"/>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承認者を変更したい場合は、右側の</a:t>
            </a:r>
            <a:r>
              <a:rPr lang="ja-JP" altLang="en-US" sz="1400" dirty="0">
                <a:latin typeface="Meiryo"/>
                <a:ea typeface="Meiryo"/>
                <a:cs typeface="Meiryo"/>
                <a:sym typeface="Meiryo"/>
              </a:rPr>
              <a:t>「</a:t>
            </a:r>
            <a:r>
              <a:rPr lang="ja-JP" altLang="en-US" sz="1400" b="0" i="0" u="none" strike="noStrike" cap="none" dirty="0">
                <a:solidFill>
                  <a:srgbClr val="000000"/>
                </a:solidFill>
                <a:latin typeface="Meiryo"/>
                <a:ea typeface="Meiryo"/>
                <a:cs typeface="Meiryo"/>
                <a:sym typeface="Meiryo"/>
              </a:rPr>
              <a:t>解除」をクリックしてください</a:t>
            </a:r>
            <a:r>
              <a:rPr lang="ja-JP" altLang="en-US" sz="1050" b="0" i="0" u="none" strike="noStrike" cap="none" dirty="0">
                <a:solidFill>
                  <a:srgbClr val="000000"/>
                </a:solidFill>
                <a:latin typeface="Arial"/>
                <a:ea typeface="Arial"/>
                <a:cs typeface="Arial"/>
                <a:sym typeface="Arial"/>
              </a:rPr>
              <a:t>。</a:t>
            </a:r>
          </a:p>
        </p:txBody>
      </p:sp>
      <p:grpSp>
        <p:nvGrpSpPr>
          <p:cNvPr id="14" name="グループ化 13">
            <a:extLst>
              <a:ext uri="{FF2B5EF4-FFF2-40B4-BE49-F238E27FC236}">
                <a16:creationId xmlns:a16="http://schemas.microsoft.com/office/drawing/2014/main" id="{ADCBDF26-AD2D-4132-AD9F-4AA9A525AD60}"/>
              </a:ext>
            </a:extLst>
          </p:cNvPr>
          <p:cNvGrpSpPr/>
          <p:nvPr/>
        </p:nvGrpSpPr>
        <p:grpSpPr>
          <a:xfrm>
            <a:off x="6475111" y="1929041"/>
            <a:ext cx="5293040" cy="2642572"/>
            <a:chOff x="904270" y="3177310"/>
            <a:chExt cx="9205892" cy="4788318"/>
          </a:xfrm>
        </p:grpSpPr>
        <p:pic>
          <p:nvPicPr>
            <p:cNvPr id="15" name="Google Shape;405;p68">
              <a:extLst>
                <a:ext uri="{FF2B5EF4-FFF2-40B4-BE49-F238E27FC236}">
                  <a16:creationId xmlns:a16="http://schemas.microsoft.com/office/drawing/2014/main" id="{E03903BA-BB93-46E6-8E14-0EBF663F103F}"/>
                </a:ext>
              </a:extLst>
            </p:cNvPr>
            <p:cNvPicPr preferRelativeResize="0"/>
            <p:nvPr/>
          </p:nvPicPr>
          <p:blipFill rotWithShape="1">
            <a:blip r:embed="rId3">
              <a:alphaModFix/>
            </a:blip>
            <a:srcRect/>
            <a:stretch/>
          </p:blipFill>
          <p:spPr>
            <a:xfrm>
              <a:off x="904270" y="3177310"/>
              <a:ext cx="9205892" cy="4788318"/>
            </a:xfrm>
            <a:prstGeom prst="rect">
              <a:avLst/>
            </a:prstGeom>
            <a:noFill/>
            <a:ln w="12700" cap="flat" cmpd="sng">
              <a:solidFill>
                <a:srgbClr val="7F7F7F"/>
              </a:solidFill>
              <a:prstDash val="solid"/>
              <a:round/>
              <a:headEnd type="none" w="sm" len="sm"/>
              <a:tailEnd type="none" w="sm" len="sm"/>
            </a:ln>
          </p:spPr>
        </p:pic>
        <p:sp>
          <p:nvSpPr>
            <p:cNvPr id="16" name="正方形/長方形 15">
              <a:extLst>
                <a:ext uri="{FF2B5EF4-FFF2-40B4-BE49-F238E27FC236}">
                  <a16:creationId xmlns:a16="http://schemas.microsoft.com/office/drawing/2014/main" id="{8BCF8F57-2A2F-43FB-A41D-2D64B0B5062A}"/>
                </a:ext>
              </a:extLst>
            </p:cNvPr>
            <p:cNvSpPr/>
            <p:nvPr/>
          </p:nvSpPr>
          <p:spPr>
            <a:xfrm>
              <a:off x="8912868" y="4986189"/>
              <a:ext cx="412108" cy="55259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6C1BF97A-86DD-4CA3-9C28-9FCFD33F75B3}"/>
                </a:ext>
              </a:extLst>
            </p:cNvPr>
            <p:cNvSpPr/>
            <p:nvPr/>
          </p:nvSpPr>
          <p:spPr>
            <a:xfrm>
              <a:off x="5553075" y="4838701"/>
              <a:ext cx="2828925" cy="2847974"/>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2034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86;p67">
            <a:extLst>
              <a:ext uri="{FF2B5EF4-FFF2-40B4-BE49-F238E27FC236}">
                <a16:creationId xmlns:a16="http://schemas.microsoft.com/office/drawing/2014/main" id="{E7B830E4-989B-05E2-5672-8295FEFB57FC}"/>
              </a:ext>
            </a:extLst>
          </p:cNvPr>
          <p:cNvSpPr/>
          <p:nvPr/>
        </p:nvSpPr>
        <p:spPr>
          <a:xfrm>
            <a:off x="438098" y="1404118"/>
            <a:ext cx="11327804" cy="4859189"/>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グループ化 6">
            <a:extLst>
              <a:ext uri="{FF2B5EF4-FFF2-40B4-BE49-F238E27FC236}">
                <a16:creationId xmlns:a16="http://schemas.microsoft.com/office/drawing/2014/main" id="{D94237F0-695F-7352-2A12-0B0183290781}"/>
              </a:ext>
            </a:extLst>
          </p:cNvPr>
          <p:cNvGrpSpPr/>
          <p:nvPr/>
        </p:nvGrpSpPr>
        <p:grpSpPr>
          <a:xfrm>
            <a:off x="562456" y="1930489"/>
            <a:ext cx="10410344" cy="3813688"/>
            <a:chOff x="1084741" y="3153742"/>
            <a:chExt cx="10410344" cy="3813688"/>
          </a:xfrm>
        </p:grpSpPr>
        <p:sp>
          <p:nvSpPr>
            <p:cNvPr id="9" name="Google Shape;422;p3">
              <a:extLst>
                <a:ext uri="{FF2B5EF4-FFF2-40B4-BE49-F238E27FC236}">
                  <a16:creationId xmlns:a16="http://schemas.microsoft.com/office/drawing/2014/main" id="{D33D0B75-2C7A-EAAE-50E2-CCD8DB11CA3E}"/>
                </a:ext>
              </a:extLst>
            </p:cNvPr>
            <p:cNvSpPr txBox="1"/>
            <p:nvPr/>
          </p:nvSpPr>
          <p:spPr>
            <a:xfrm>
              <a:off x="1084741" y="3153742"/>
              <a:ext cx="9199130" cy="33851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400"/>
                <a:buFont typeface="Wingdings" panose="05000000000000000000" pitchFamily="2" charset="2"/>
                <a:buChar char="Ø"/>
              </a:pPr>
              <a:r>
                <a:rPr lang="ja-JP" sz="1600" b="1" i="0" u="none" strike="noStrike" cap="none" dirty="0">
                  <a:solidFill>
                    <a:schemeClr val="dk1"/>
                  </a:solidFill>
                  <a:latin typeface="Meiryo"/>
                  <a:ea typeface="Meiryo"/>
                  <a:cs typeface="Meiryo"/>
                  <a:sym typeface="Meiryo"/>
                </a:rPr>
                <a:t>自身の承認者がプルダウンリスト内に表示されないとき</a:t>
              </a:r>
              <a:endParaRPr sz="1600" b="0" i="0" u="none" strike="noStrike" cap="none" dirty="0">
                <a:solidFill>
                  <a:srgbClr val="000000"/>
                </a:solidFill>
                <a:sym typeface="Arial"/>
              </a:endParaRPr>
            </a:p>
          </p:txBody>
        </p:sp>
        <p:sp>
          <p:nvSpPr>
            <p:cNvPr id="10" name="Google Shape;423;p3">
              <a:extLst>
                <a:ext uri="{FF2B5EF4-FFF2-40B4-BE49-F238E27FC236}">
                  <a16:creationId xmlns:a16="http://schemas.microsoft.com/office/drawing/2014/main" id="{4A2A9048-90F8-2705-09AF-06F30C12CA91}"/>
                </a:ext>
              </a:extLst>
            </p:cNvPr>
            <p:cNvSpPr txBox="1"/>
            <p:nvPr/>
          </p:nvSpPr>
          <p:spPr>
            <a:xfrm>
              <a:off x="1466860" y="4316497"/>
              <a:ext cx="4252576"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400" b="0" i="0" u="none" strike="noStrike" cap="none" dirty="0">
                  <a:solidFill>
                    <a:schemeClr val="tx1"/>
                  </a:solidFill>
                  <a:latin typeface="Meiryo"/>
                  <a:ea typeface="Meiryo"/>
                  <a:cs typeface="Meiryo"/>
                  <a:sym typeface="Meiryo"/>
                </a:rPr>
                <a:t>①ユーザーIDを持っている</a:t>
              </a:r>
              <a:endParaRPr sz="1400" b="0" i="0" u="none" strike="noStrike" cap="none" dirty="0">
                <a:solidFill>
                  <a:schemeClr val="tx1"/>
                </a:solidFill>
                <a:sym typeface="Arial"/>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chemeClr val="tx1"/>
                  </a:solidFill>
                  <a:latin typeface="Meiryo"/>
                  <a:ea typeface="Meiryo"/>
                  <a:cs typeface="Meiryo"/>
                  <a:sym typeface="Meiryo"/>
                </a:rPr>
                <a:t>②ワークフロー機能の利用権限がある</a:t>
              </a:r>
              <a:endParaRPr sz="1400" b="0" i="0" u="none" strike="noStrike" cap="none" dirty="0">
                <a:solidFill>
                  <a:schemeClr val="tx1"/>
                </a:solidFill>
                <a:sym typeface="Arial"/>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chemeClr val="tx1"/>
                  </a:solidFill>
                  <a:latin typeface="Meiryo"/>
                  <a:ea typeface="Meiryo"/>
                  <a:cs typeface="Meiryo"/>
                  <a:sym typeface="Meiryo"/>
                </a:rPr>
                <a:t>➂退職者ではない</a:t>
              </a:r>
              <a:endParaRPr sz="1400" b="0" i="0" u="none" strike="noStrike" cap="none" dirty="0">
                <a:solidFill>
                  <a:schemeClr val="tx1"/>
                </a:solidFill>
                <a:sym typeface="Arial"/>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chemeClr val="tx1"/>
                  </a:solidFill>
                  <a:latin typeface="Meiryo"/>
                  <a:ea typeface="Meiryo"/>
                  <a:cs typeface="Meiryo"/>
                  <a:sym typeface="Meiryo"/>
                </a:rPr>
                <a:t>④申請者に承認者の閲覧権限がある</a:t>
              </a:r>
              <a:endParaRPr sz="1400" b="0" i="0" u="none" strike="noStrike" cap="none" dirty="0">
                <a:solidFill>
                  <a:schemeClr val="tx1"/>
                </a:solidFill>
                <a:sym typeface="Arial"/>
              </a:endParaRPr>
            </a:p>
            <a:p>
              <a:pPr marL="0" marR="0" lvl="0" indent="0" algn="l" rtl="0">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424;p3">
              <a:extLst>
                <a:ext uri="{FF2B5EF4-FFF2-40B4-BE49-F238E27FC236}">
                  <a16:creationId xmlns:a16="http://schemas.microsoft.com/office/drawing/2014/main" id="{4EA4EB40-34AC-1EC5-EFE3-FADE0321645A}"/>
                </a:ext>
              </a:extLst>
            </p:cNvPr>
            <p:cNvSpPr txBox="1"/>
            <p:nvPr/>
          </p:nvSpPr>
          <p:spPr>
            <a:xfrm>
              <a:off x="1451187" y="3577874"/>
              <a:ext cx="8323551"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下記条件がそろうと承認者として設定できます。</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自身の承認者がプルダウン内に表示されないときは、</a:t>
              </a:r>
              <a:endParaRPr lang="en-US" altLang="ja-JP" sz="1400" b="0" i="0" u="none" strike="noStrike" cap="none"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社内の管理者ユーザーに問い合わせてください</a:t>
              </a:r>
              <a:r>
                <a:rPr lang="ja-JP"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2" name="Google Shape;425;p3">
              <a:extLst>
                <a:ext uri="{FF2B5EF4-FFF2-40B4-BE49-F238E27FC236}">
                  <a16:creationId xmlns:a16="http://schemas.microsoft.com/office/drawing/2014/main" id="{58310657-6978-AAD9-4F3F-6C250C996482}"/>
                </a:ext>
              </a:extLst>
            </p:cNvPr>
            <p:cNvSpPr txBox="1"/>
            <p:nvPr/>
          </p:nvSpPr>
          <p:spPr>
            <a:xfrm>
              <a:off x="1084741" y="5724019"/>
              <a:ext cx="9063205" cy="33851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400"/>
                <a:buFont typeface="Wingdings" panose="05000000000000000000" pitchFamily="2" charset="2"/>
                <a:buChar char="Ø"/>
              </a:pPr>
              <a:r>
                <a:rPr lang="ja-JP" sz="1600" b="1" i="0" u="none" strike="noStrike" cap="none" dirty="0">
                  <a:solidFill>
                    <a:srgbClr val="000000"/>
                  </a:solidFill>
                  <a:latin typeface="Meiryo"/>
                  <a:ea typeface="Meiryo"/>
                  <a:cs typeface="Meiryo"/>
                  <a:sym typeface="Meiryo"/>
                </a:rPr>
                <a:t>承認者を選択できないとき</a:t>
              </a:r>
              <a:endParaRPr sz="1600" b="0" i="0" u="none" strike="noStrike" cap="none" dirty="0">
                <a:solidFill>
                  <a:srgbClr val="000000"/>
                </a:solidFill>
                <a:sym typeface="Arial"/>
              </a:endParaRPr>
            </a:p>
          </p:txBody>
        </p:sp>
        <p:sp>
          <p:nvSpPr>
            <p:cNvPr id="13" name="Google Shape;426;p3">
              <a:extLst>
                <a:ext uri="{FF2B5EF4-FFF2-40B4-BE49-F238E27FC236}">
                  <a16:creationId xmlns:a16="http://schemas.microsoft.com/office/drawing/2014/main" id="{0B181609-BE22-CBAC-86A0-491BE2CFAE80}"/>
                </a:ext>
              </a:extLst>
            </p:cNvPr>
            <p:cNvSpPr txBox="1"/>
            <p:nvPr/>
          </p:nvSpPr>
          <p:spPr>
            <a:xfrm>
              <a:off x="1432860" y="6228807"/>
              <a:ext cx="9350062"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申請者に閲覧権限がないメンバーが承認者として設定されていた場合、</a:t>
              </a:r>
              <a:endParaRPr sz="1400" b="0" i="0" u="none" strike="noStrike" cap="none"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「(表示できません)」と表示されます。</a:t>
              </a:r>
              <a:endParaRPr lang="en-US" altLang="ja-JP" sz="1400" b="0" i="0" u="none" strike="noStrike" cap="none"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申請者はこれを解除することはできません</a:t>
              </a:r>
              <a:endParaRPr sz="1400" b="0" i="0" u="none" strike="noStrike" cap="none" dirty="0">
                <a:solidFill>
                  <a:srgbClr val="000000"/>
                </a:solidFill>
                <a:latin typeface="Arial"/>
                <a:ea typeface="Arial"/>
                <a:cs typeface="Arial"/>
                <a:sym typeface="Arial"/>
              </a:endParaRPr>
            </a:p>
          </p:txBody>
        </p:sp>
        <p:pic>
          <p:nvPicPr>
            <p:cNvPr id="14" name="Google Shape;427;p3">
              <a:extLst>
                <a:ext uri="{FF2B5EF4-FFF2-40B4-BE49-F238E27FC236}">
                  <a16:creationId xmlns:a16="http://schemas.microsoft.com/office/drawing/2014/main" id="{9B4AFD06-C587-BCDB-E551-74F1020136B5}"/>
                </a:ext>
              </a:extLst>
            </p:cNvPr>
            <p:cNvPicPr preferRelativeResize="0"/>
            <p:nvPr/>
          </p:nvPicPr>
          <p:blipFill rotWithShape="1">
            <a:blip r:embed="rId2">
              <a:alphaModFix/>
            </a:blip>
            <a:srcRect r="36530"/>
            <a:stretch/>
          </p:blipFill>
          <p:spPr>
            <a:xfrm>
              <a:off x="5911831" y="3685319"/>
              <a:ext cx="5583254" cy="1854675"/>
            </a:xfrm>
            <a:prstGeom prst="rect">
              <a:avLst/>
            </a:prstGeom>
            <a:noFill/>
            <a:ln w="12700" cap="flat" cmpd="sng">
              <a:solidFill>
                <a:srgbClr val="7F7F7F"/>
              </a:solidFill>
              <a:prstDash val="solid"/>
              <a:round/>
              <a:headEnd type="none" w="sm" len="sm"/>
              <a:tailEnd type="none" w="sm" len="sm"/>
            </a:ln>
          </p:spPr>
        </p:pic>
      </p:grpSp>
      <p:sp>
        <p:nvSpPr>
          <p:cNvPr id="15" name="Google Shape;387;p67">
            <a:extLst>
              <a:ext uri="{FF2B5EF4-FFF2-40B4-BE49-F238E27FC236}">
                <a16:creationId xmlns:a16="http://schemas.microsoft.com/office/drawing/2014/main" id="{94D71594-D83D-B19F-8766-B893A244DC05}"/>
              </a:ext>
            </a:extLst>
          </p:cNvPr>
          <p:cNvSpPr txBox="1"/>
          <p:nvPr/>
        </p:nvSpPr>
        <p:spPr>
          <a:xfrm>
            <a:off x="673694" y="1551366"/>
            <a:ext cx="841948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ja-JP" sz="2400" b="1" i="1" u="none" strike="noStrike" cap="none" dirty="0">
                <a:solidFill>
                  <a:srgbClr val="00B0F0"/>
                </a:solidFill>
                <a:latin typeface="Meiryo"/>
                <a:ea typeface="Meiryo"/>
                <a:cs typeface="Meiryo"/>
                <a:sym typeface="Meiryo"/>
              </a:rPr>
              <a:t>✔ CHECK!</a:t>
            </a:r>
            <a:endParaRPr sz="1400" b="0" i="0" u="none" strike="noStrike" cap="none" dirty="0">
              <a:solidFill>
                <a:srgbClr val="000000"/>
              </a:solidFill>
              <a:latin typeface="Arial"/>
              <a:ea typeface="Arial"/>
              <a:cs typeface="Arial"/>
              <a:sym typeface="Arial"/>
            </a:endParaRPr>
          </a:p>
        </p:txBody>
      </p:sp>
      <p:sp>
        <p:nvSpPr>
          <p:cNvPr id="16" name="Google Shape;76;p5">
            <a:extLst>
              <a:ext uri="{FF2B5EF4-FFF2-40B4-BE49-F238E27FC236}">
                <a16:creationId xmlns:a16="http://schemas.microsoft.com/office/drawing/2014/main" id="{5725B15B-3048-41DE-B3FC-5AB418D650B9}"/>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7" name="Google Shape;78;p5">
            <a:extLst>
              <a:ext uri="{FF2B5EF4-FFF2-40B4-BE49-F238E27FC236}">
                <a16:creationId xmlns:a16="http://schemas.microsoft.com/office/drawing/2014/main" id="{A24C65FD-5D17-4CF9-8196-56C64EB35F14}"/>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8" name="Google Shape;203;g125f8f40711_0_141">
            <a:extLst>
              <a:ext uri="{FF2B5EF4-FFF2-40B4-BE49-F238E27FC236}">
                <a16:creationId xmlns:a16="http://schemas.microsoft.com/office/drawing/2014/main" id="{144E2FFB-7700-4EC3-B5C6-69855275C5AD}"/>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4</a:t>
            </a:r>
            <a:r>
              <a:rPr lang="en-US" altLang="zh-CN" sz="1600" b="1" i="0" u="none" strike="noStrike" cap="none" dirty="0">
                <a:solidFill>
                  <a:srgbClr val="000000"/>
                </a:solidFill>
                <a:latin typeface="Meiryo"/>
                <a:ea typeface="Meiryo"/>
                <a:cs typeface="Meiryo"/>
                <a:sym typeface="Meiryo"/>
              </a:rPr>
              <a:t>-</a:t>
            </a:r>
            <a:r>
              <a:rPr lang="en-US" altLang="ja-JP" sz="1600" b="1" i="0" u="none" strike="noStrike" cap="none" dirty="0">
                <a:solidFill>
                  <a:srgbClr val="000000"/>
                </a:solidFill>
                <a:latin typeface="Meiryo"/>
                <a:ea typeface="Meiryo"/>
                <a:cs typeface="Meiryo"/>
                <a:sym typeface="Meiryo"/>
              </a:rPr>
              <a:t>1</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a:t>
            </a:r>
            <a:r>
              <a:rPr lang="ja-JP" altLang="en-US" sz="1600" b="1" i="0" u="none" strike="noStrike" cap="none" dirty="0">
                <a:solidFill>
                  <a:srgbClr val="000000"/>
                </a:solidFill>
                <a:latin typeface="Meiryo"/>
                <a:ea typeface="Meiryo"/>
                <a:cs typeface="Meiryo"/>
                <a:sym typeface="Meiryo"/>
              </a:rPr>
              <a:t>方法</a:t>
            </a:r>
            <a:endParaRPr lang="zh-CN"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9777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774D14EB-A760-768A-8452-6E669E205CB0}"/>
              </a:ext>
            </a:extLst>
          </p:cNvPr>
          <p:cNvGrpSpPr/>
          <p:nvPr/>
        </p:nvGrpSpPr>
        <p:grpSpPr>
          <a:xfrm>
            <a:off x="1317475" y="1238235"/>
            <a:ext cx="9308385" cy="4704424"/>
            <a:chOff x="993381" y="2558725"/>
            <a:chExt cx="9308385" cy="4704424"/>
          </a:xfrm>
        </p:grpSpPr>
        <p:grpSp>
          <p:nvGrpSpPr>
            <p:cNvPr id="6" name="グループ化 5">
              <a:extLst>
                <a:ext uri="{FF2B5EF4-FFF2-40B4-BE49-F238E27FC236}">
                  <a16:creationId xmlns:a16="http://schemas.microsoft.com/office/drawing/2014/main" id="{961E94B2-5F2A-27E2-74FA-CF6815C72592}"/>
                </a:ext>
              </a:extLst>
            </p:cNvPr>
            <p:cNvGrpSpPr/>
            <p:nvPr/>
          </p:nvGrpSpPr>
          <p:grpSpPr>
            <a:xfrm>
              <a:off x="993381" y="2558725"/>
              <a:ext cx="9308385" cy="4704424"/>
              <a:chOff x="993381" y="2558725"/>
              <a:chExt cx="9308385" cy="4704424"/>
            </a:xfrm>
          </p:grpSpPr>
          <p:sp>
            <p:nvSpPr>
              <p:cNvPr id="8" name="Google Shape;386;p67">
                <a:extLst>
                  <a:ext uri="{FF2B5EF4-FFF2-40B4-BE49-F238E27FC236}">
                    <a16:creationId xmlns:a16="http://schemas.microsoft.com/office/drawing/2014/main" id="{924FE26C-710C-E0D6-49D7-F188ADC8B0BC}"/>
                  </a:ext>
                </a:extLst>
              </p:cNvPr>
              <p:cNvSpPr/>
              <p:nvPr/>
            </p:nvSpPr>
            <p:spPr>
              <a:xfrm>
                <a:off x="993381" y="2558725"/>
                <a:ext cx="9205890" cy="4704424"/>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 name="Google Shape;387;p67">
                <a:extLst>
                  <a:ext uri="{FF2B5EF4-FFF2-40B4-BE49-F238E27FC236}">
                    <a16:creationId xmlns:a16="http://schemas.microsoft.com/office/drawing/2014/main" id="{65E96146-A53C-D601-2DE4-18CE45B18A7B}"/>
                  </a:ext>
                </a:extLst>
              </p:cNvPr>
              <p:cNvSpPr txBox="1"/>
              <p:nvPr/>
            </p:nvSpPr>
            <p:spPr>
              <a:xfrm>
                <a:off x="1236359" y="2763911"/>
                <a:ext cx="841948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ja-JP" sz="2400" b="1" i="1" u="none" strike="noStrike" cap="none" dirty="0">
                    <a:solidFill>
                      <a:srgbClr val="00B0F0"/>
                    </a:solidFill>
                    <a:latin typeface="Meiryo"/>
                    <a:ea typeface="Meiryo"/>
                    <a:cs typeface="Meiryo"/>
                    <a:sym typeface="Meiryo"/>
                  </a:rPr>
                  <a:t>✔ CHECK!</a:t>
                </a:r>
                <a:endParaRPr sz="1400" b="0" i="0" u="none" strike="noStrike" cap="none" dirty="0">
                  <a:solidFill>
                    <a:srgbClr val="000000"/>
                  </a:solidFill>
                  <a:latin typeface="Arial"/>
                  <a:ea typeface="Arial"/>
                  <a:cs typeface="Arial"/>
                  <a:sym typeface="Arial"/>
                </a:endParaRPr>
              </a:p>
            </p:txBody>
          </p:sp>
          <p:sp>
            <p:nvSpPr>
              <p:cNvPr id="10" name="Google Shape;440;p4">
                <a:extLst>
                  <a:ext uri="{FF2B5EF4-FFF2-40B4-BE49-F238E27FC236}">
                    <a16:creationId xmlns:a16="http://schemas.microsoft.com/office/drawing/2014/main" id="{0C43F444-C1AB-CB14-6868-BFAF3267D0B6}"/>
                  </a:ext>
                </a:extLst>
              </p:cNvPr>
              <p:cNvSpPr txBox="1"/>
              <p:nvPr/>
            </p:nvSpPr>
            <p:spPr>
              <a:xfrm>
                <a:off x="1373417" y="3565338"/>
                <a:ext cx="8264062"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承認者を設定しないこともできます。ただし、直後の承認者を設定しない場合は、その次の承認者を設定する必要があります。</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※全ての承認者を</a:t>
                </a:r>
                <a:r>
                  <a:rPr lang="ja-JP" altLang="en-US" sz="1400" b="0" i="0" u="none" strike="noStrike" cap="none" dirty="0">
                    <a:solidFill>
                      <a:srgbClr val="000000"/>
                    </a:solidFill>
                    <a:latin typeface="Meiryo"/>
                    <a:ea typeface="Meiryo"/>
                    <a:cs typeface="Meiryo"/>
                    <a:sym typeface="Meiryo"/>
                  </a:rPr>
                  <a:t>「</a:t>
                </a:r>
                <a:r>
                  <a:rPr lang="ja-JP" sz="1400" b="0" i="0" u="none" strike="noStrike" cap="none" dirty="0">
                    <a:solidFill>
                      <a:srgbClr val="000000"/>
                    </a:solidFill>
                    <a:latin typeface="Meiryo"/>
                    <a:ea typeface="Meiryo"/>
                    <a:cs typeface="Meiryo"/>
                    <a:sym typeface="Meiryo"/>
                  </a:rPr>
                  <a:t>承認者の設定なし</a:t>
                </a:r>
                <a:r>
                  <a:rPr lang="ja-JP" altLang="en-US" sz="1400" b="0" i="0" u="none" strike="noStrike" cap="none" dirty="0">
                    <a:solidFill>
                      <a:srgbClr val="000000"/>
                    </a:solidFill>
                    <a:latin typeface="Meiryo"/>
                    <a:ea typeface="Meiryo"/>
                    <a:cs typeface="Meiryo"/>
                    <a:sym typeface="Meiryo"/>
                  </a:rPr>
                  <a:t>」</a:t>
                </a:r>
                <a:r>
                  <a:rPr lang="ja-JP" sz="1400" b="0" i="0" u="none" strike="noStrike" cap="none" dirty="0">
                    <a:solidFill>
                      <a:srgbClr val="000000"/>
                    </a:solidFill>
                    <a:latin typeface="Meiryo"/>
                    <a:ea typeface="Meiryo"/>
                    <a:cs typeface="Meiryo"/>
                    <a:sym typeface="Meiryo"/>
                  </a:rPr>
                  <a:t>とすることもできます。</a:t>
                </a:r>
                <a:endParaRPr sz="1400" b="0" i="0" u="none" strike="noStrike" cap="none"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その場合は申請と同時に承認完了となります。</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1" name="Google Shape;441;p4">
                <a:extLst>
                  <a:ext uri="{FF2B5EF4-FFF2-40B4-BE49-F238E27FC236}">
                    <a16:creationId xmlns:a16="http://schemas.microsoft.com/office/drawing/2014/main" id="{F0CB9D64-0A20-891A-079F-4A6FF726071C}"/>
                  </a:ext>
                </a:extLst>
              </p:cNvPr>
              <p:cNvPicPr preferRelativeResize="0"/>
              <p:nvPr/>
            </p:nvPicPr>
            <p:blipFill rotWithShape="1">
              <a:blip r:embed="rId2">
                <a:alphaModFix/>
              </a:blip>
              <a:srcRect/>
              <a:stretch/>
            </p:blipFill>
            <p:spPr>
              <a:xfrm>
                <a:off x="2898795" y="4647352"/>
                <a:ext cx="5734541" cy="2322976"/>
              </a:xfrm>
              <a:prstGeom prst="rect">
                <a:avLst/>
              </a:prstGeom>
              <a:noFill/>
              <a:ln w="12700" cap="flat" cmpd="sng">
                <a:solidFill>
                  <a:srgbClr val="7F7F7F"/>
                </a:solidFill>
                <a:prstDash val="solid"/>
                <a:round/>
                <a:headEnd type="none" w="sm" len="sm"/>
                <a:tailEnd type="none" w="sm" len="sm"/>
              </a:ln>
            </p:spPr>
          </p:pic>
          <p:sp>
            <p:nvSpPr>
              <p:cNvPr id="12" name="Google Shape;422;p3">
                <a:extLst>
                  <a:ext uri="{FF2B5EF4-FFF2-40B4-BE49-F238E27FC236}">
                    <a16:creationId xmlns:a16="http://schemas.microsoft.com/office/drawing/2014/main" id="{B38FA2C7-B1AF-D6AC-163C-E6384FAE338B}"/>
                  </a:ext>
                </a:extLst>
              </p:cNvPr>
              <p:cNvSpPr txBox="1"/>
              <p:nvPr/>
            </p:nvSpPr>
            <p:spPr>
              <a:xfrm>
                <a:off x="1102636" y="3234523"/>
                <a:ext cx="9199130" cy="338514"/>
              </a:xfrm>
              <a:prstGeom prst="rect">
                <a:avLst/>
              </a:prstGeom>
              <a:noFill/>
              <a:ln>
                <a:noFill/>
              </a:ln>
            </p:spPr>
            <p:txBody>
              <a:bodyPr spcFirstLastPara="1" wrap="square" lIns="91425" tIns="45700" rIns="91425" bIns="45700" anchor="t" anchorCtr="0">
                <a:spAutoFit/>
              </a:bodyPr>
              <a:lstStyle/>
              <a:p>
                <a:pPr marL="342900" lvl="0" indent="-342900">
                  <a:buSzPts val="2400"/>
                  <a:buFont typeface="Wingdings" panose="05000000000000000000" pitchFamily="2" charset="2"/>
                  <a:buChar char="Ø"/>
                </a:pPr>
                <a:r>
                  <a:rPr lang="ja-JP" altLang="en-US" sz="1600" b="1" dirty="0">
                    <a:solidFill>
                      <a:schemeClr val="dk1"/>
                    </a:solidFill>
                    <a:latin typeface="Meiryo"/>
                    <a:ea typeface="Meiryo"/>
                    <a:cs typeface="Meiryo"/>
                    <a:sym typeface="Meiryo"/>
                  </a:rPr>
                  <a:t>承認者を設定しないとき</a:t>
                </a:r>
              </a:p>
            </p:txBody>
          </p:sp>
        </p:grpSp>
        <p:sp>
          <p:nvSpPr>
            <p:cNvPr id="7" name="正方形/長方形 6">
              <a:extLst>
                <a:ext uri="{FF2B5EF4-FFF2-40B4-BE49-F238E27FC236}">
                  <a16:creationId xmlns:a16="http://schemas.microsoft.com/office/drawing/2014/main" id="{E17B0DEE-DE71-7696-F840-A6962B49A91E}"/>
                </a:ext>
              </a:extLst>
            </p:cNvPr>
            <p:cNvSpPr/>
            <p:nvPr/>
          </p:nvSpPr>
          <p:spPr>
            <a:xfrm>
              <a:off x="3234484" y="5520091"/>
              <a:ext cx="5214025" cy="36618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Google Shape;76;p5">
            <a:extLst>
              <a:ext uri="{FF2B5EF4-FFF2-40B4-BE49-F238E27FC236}">
                <a16:creationId xmlns:a16="http://schemas.microsoft.com/office/drawing/2014/main" id="{83E97070-BE45-45DE-BB77-34B869D1AB24}"/>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4" name="Google Shape;78;p5">
            <a:extLst>
              <a:ext uri="{FF2B5EF4-FFF2-40B4-BE49-F238E27FC236}">
                <a16:creationId xmlns:a16="http://schemas.microsoft.com/office/drawing/2014/main" id="{73EB2A75-CA1C-4EBF-B250-5829C46A6952}"/>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5" name="Google Shape;203;g125f8f40711_0_141">
            <a:extLst>
              <a:ext uri="{FF2B5EF4-FFF2-40B4-BE49-F238E27FC236}">
                <a16:creationId xmlns:a16="http://schemas.microsoft.com/office/drawing/2014/main" id="{5CAD2B7B-DB04-4B3B-80D3-6FFC476F3973}"/>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4</a:t>
            </a:r>
            <a:r>
              <a:rPr lang="en-US" altLang="zh-CN" sz="1600" b="1" i="0" u="none" strike="noStrike" cap="none" dirty="0">
                <a:solidFill>
                  <a:srgbClr val="000000"/>
                </a:solidFill>
                <a:latin typeface="Meiryo"/>
                <a:ea typeface="Meiryo"/>
                <a:cs typeface="Meiryo"/>
                <a:sym typeface="Meiryo"/>
              </a:rPr>
              <a:t>-</a:t>
            </a:r>
            <a:r>
              <a:rPr lang="en-US" altLang="ja-JP" sz="1600" b="1" i="0" u="none" strike="noStrike" cap="none" dirty="0">
                <a:solidFill>
                  <a:srgbClr val="000000"/>
                </a:solidFill>
                <a:latin typeface="Meiryo"/>
                <a:ea typeface="Meiryo"/>
                <a:cs typeface="Meiryo"/>
                <a:sym typeface="Meiryo"/>
              </a:rPr>
              <a:t>1</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a:t>
            </a:r>
            <a:r>
              <a:rPr lang="ja-JP" altLang="en-US" sz="1600" b="1" i="0" u="none" strike="noStrike" cap="none" dirty="0">
                <a:solidFill>
                  <a:srgbClr val="000000"/>
                </a:solidFill>
                <a:latin typeface="Meiryo"/>
                <a:ea typeface="Meiryo"/>
                <a:cs typeface="Meiryo"/>
                <a:sym typeface="Meiryo"/>
              </a:rPr>
              <a:t>方法</a:t>
            </a:r>
            <a:endParaRPr lang="zh-CN"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0780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9D209EE-C55F-7FA8-6B52-DAA284EBD85E}"/>
              </a:ext>
            </a:extLst>
          </p:cNvPr>
          <p:cNvGrpSpPr/>
          <p:nvPr/>
        </p:nvGrpSpPr>
        <p:grpSpPr>
          <a:xfrm>
            <a:off x="480031" y="1695030"/>
            <a:ext cx="5439233" cy="2970677"/>
            <a:chOff x="1015118" y="11053121"/>
            <a:chExt cx="9184153" cy="4895389"/>
          </a:xfrm>
        </p:grpSpPr>
        <p:pic>
          <p:nvPicPr>
            <p:cNvPr id="6" name="Google Shape;444;p4" descr="グラフィカル ユーザー インターフェイス, テキスト, アプリケーション, メール&#10;&#10;自動的に生成された説明">
              <a:extLst>
                <a:ext uri="{FF2B5EF4-FFF2-40B4-BE49-F238E27FC236}">
                  <a16:creationId xmlns:a16="http://schemas.microsoft.com/office/drawing/2014/main" id="{9404807B-3092-74C9-44BB-C4349BA3B9F8}"/>
                </a:ext>
              </a:extLst>
            </p:cNvPr>
            <p:cNvPicPr preferRelativeResize="0"/>
            <p:nvPr/>
          </p:nvPicPr>
          <p:blipFill rotWithShape="1">
            <a:blip r:embed="rId2">
              <a:alphaModFix/>
            </a:blip>
            <a:srcRect/>
            <a:stretch/>
          </p:blipFill>
          <p:spPr>
            <a:xfrm>
              <a:off x="1015118" y="11053121"/>
              <a:ext cx="9184153" cy="4895389"/>
            </a:xfrm>
            <a:prstGeom prst="rect">
              <a:avLst/>
            </a:prstGeom>
            <a:noFill/>
            <a:ln w="12700" cap="flat" cmpd="sng">
              <a:solidFill>
                <a:srgbClr val="7F7F7F"/>
              </a:solidFill>
              <a:prstDash val="solid"/>
              <a:round/>
              <a:headEnd type="none" w="sm" len="sm"/>
              <a:tailEnd type="none" w="sm" len="sm"/>
            </a:ln>
          </p:spPr>
        </p:pic>
        <p:sp>
          <p:nvSpPr>
            <p:cNvPr id="7" name="正方形/長方形 6">
              <a:extLst>
                <a:ext uri="{FF2B5EF4-FFF2-40B4-BE49-F238E27FC236}">
                  <a16:creationId xmlns:a16="http://schemas.microsoft.com/office/drawing/2014/main" id="{6EF61236-1366-6433-8389-2A2B40055C53}"/>
                </a:ext>
              </a:extLst>
            </p:cNvPr>
            <p:cNvSpPr/>
            <p:nvPr/>
          </p:nvSpPr>
          <p:spPr>
            <a:xfrm>
              <a:off x="9115424" y="11470631"/>
              <a:ext cx="995364" cy="35133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568BFF3-DA7F-E92E-7A28-5E647B7B1BC2}"/>
                </a:ext>
              </a:extLst>
            </p:cNvPr>
            <p:cNvSpPr/>
            <p:nvPr/>
          </p:nvSpPr>
          <p:spPr>
            <a:xfrm>
              <a:off x="5505448" y="15583815"/>
              <a:ext cx="1042989" cy="32293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Google Shape;76;p5">
            <a:extLst>
              <a:ext uri="{FF2B5EF4-FFF2-40B4-BE49-F238E27FC236}">
                <a16:creationId xmlns:a16="http://schemas.microsoft.com/office/drawing/2014/main" id="{3B4513D7-114C-45F1-8535-7FE293A28585}"/>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0" name="Google Shape;78;p5">
            <a:extLst>
              <a:ext uri="{FF2B5EF4-FFF2-40B4-BE49-F238E27FC236}">
                <a16:creationId xmlns:a16="http://schemas.microsoft.com/office/drawing/2014/main" id="{336C7A0D-91BE-4854-B875-3BF56EC75F72}"/>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1" name="Google Shape;203;g125f8f40711_0_141">
            <a:extLst>
              <a:ext uri="{FF2B5EF4-FFF2-40B4-BE49-F238E27FC236}">
                <a16:creationId xmlns:a16="http://schemas.microsoft.com/office/drawing/2014/main" id="{0BD12221-0E09-44D1-B9D6-ABEB52846528}"/>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4</a:t>
            </a:r>
            <a:r>
              <a:rPr lang="en-US" altLang="zh-CN" sz="1600" b="1" i="0" u="none" strike="noStrike" cap="none" dirty="0">
                <a:solidFill>
                  <a:srgbClr val="000000"/>
                </a:solidFill>
                <a:latin typeface="Meiryo"/>
                <a:ea typeface="Meiryo"/>
                <a:cs typeface="Meiryo"/>
                <a:sym typeface="Meiryo"/>
              </a:rPr>
              <a:t>-</a:t>
            </a:r>
            <a:r>
              <a:rPr lang="en-US" altLang="ja-JP" sz="1600" b="1" i="0" u="none" strike="noStrike" cap="none" dirty="0">
                <a:solidFill>
                  <a:srgbClr val="000000"/>
                </a:solidFill>
                <a:latin typeface="Meiryo"/>
                <a:ea typeface="Meiryo"/>
                <a:cs typeface="Meiryo"/>
                <a:sym typeface="Meiryo"/>
              </a:rPr>
              <a:t>1</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a:t>
            </a:r>
            <a:r>
              <a:rPr lang="ja-JP" altLang="en-US" sz="1600" b="1" i="0" u="none" strike="noStrike" cap="none" dirty="0">
                <a:solidFill>
                  <a:srgbClr val="000000"/>
                </a:solidFill>
                <a:latin typeface="Meiryo"/>
                <a:ea typeface="Meiryo"/>
                <a:cs typeface="Meiryo"/>
                <a:sym typeface="Meiryo"/>
              </a:rPr>
              <a:t>方法</a:t>
            </a:r>
            <a:endParaRPr lang="zh-CN" altLang="en-US" sz="1050" b="0" i="0" u="none" strike="noStrike" cap="none" dirty="0">
              <a:solidFill>
                <a:srgbClr val="000000"/>
              </a:solidFill>
              <a:latin typeface="Arial"/>
              <a:ea typeface="Arial"/>
              <a:cs typeface="Arial"/>
              <a:sym typeface="Arial"/>
            </a:endParaRPr>
          </a:p>
        </p:txBody>
      </p:sp>
      <p:sp>
        <p:nvSpPr>
          <p:cNvPr id="12" name="Google Shape;156;g125f8f40711_0_119">
            <a:extLst>
              <a:ext uri="{FF2B5EF4-FFF2-40B4-BE49-F238E27FC236}">
                <a16:creationId xmlns:a16="http://schemas.microsoft.com/office/drawing/2014/main" id="{40C29AF9-39EA-4DEB-9958-18DBCCB36CA9}"/>
              </a:ext>
            </a:extLst>
          </p:cNvPr>
          <p:cNvSpPr txBox="1"/>
          <p:nvPr/>
        </p:nvSpPr>
        <p:spPr>
          <a:xfrm>
            <a:off x="694171" y="1176422"/>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dirty="0">
                <a:latin typeface="Meiryo"/>
                <a:ea typeface="Meiryo"/>
                <a:cs typeface="Meiryo"/>
                <a:sym typeface="Meiryo"/>
              </a:rPr>
              <a:t>⑤</a:t>
            </a:r>
            <a:r>
              <a:rPr lang="ja-JP" altLang="en-US" sz="1400" b="0" i="0" u="none" strike="noStrike" cap="none" dirty="0">
                <a:solidFill>
                  <a:srgbClr val="000000"/>
                </a:solidFill>
                <a:latin typeface="Meiryo"/>
                <a:ea typeface="Meiryo"/>
                <a:cs typeface="Meiryo"/>
                <a:sym typeface="Meiryo"/>
              </a:rPr>
              <a:t>承認ステップまで登録できたら、右上か画面下部のこの内容で申請」をクリックします。</a:t>
            </a:r>
            <a:endParaRPr lang="ja-JP" altLang="en-US" sz="1050" b="0" i="0" u="none" strike="noStrike" cap="none" dirty="0">
              <a:solidFill>
                <a:srgbClr val="000000"/>
              </a:solidFill>
              <a:latin typeface="Arial"/>
              <a:ea typeface="Arial"/>
              <a:cs typeface="Arial"/>
              <a:sym typeface="Arial"/>
            </a:endParaRPr>
          </a:p>
        </p:txBody>
      </p:sp>
      <p:sp>
        <p:nvSpPr>
          <p:cNvPr id="13" name="Google Shape;157;g125f8f40711_0_119">
            <a:extLst>
              <a:ext uri="{FF2B5EF4-FFF2-40B4-BE49-F238E27FC236}">
                <a16:creationId xmlns:a16="http://schemas.microsoft.com/office/drawing/2014/main" id="{6C1EF62D-1E5A-471E-9B42-14FB79E9D45E}"/>
              </a:ext>
            </a:extLst>
          </p:cNvPr>
          <p:cNvSpPr txBox="1"/>
          <p:nvPr/>
        </p:nvSpPr>
        <p:spPr>
          <a:xfrm>
            <a:off x="6167550" y="1171850"/>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dirty="0">
                <a:solidFill>
                  <a:schemeClr val="dk1"/>
                </a:solidFill>
                <a:latin typeface="Meiryo"/>
                <a:ea typeface="Meiryo"/>
                <a:cs typeface="Meiryo"/>
                <a:sym typeface="Meiryo"/>
              </a:rPr>
              <a:t>⑥</a:t>
            </a:r>
            <a:r>
              <a:rPr lang="ja-JP" altLang="en-US" sz="1400" b="0" i="0" u="none" strike="noStrike" cap="none" dirty="0">
                <a:solidFill>
                  <a:schemeClr val="dk1"/>
                </a:solidFill>
                <a:latin typeface="Meiryo"/>
                <a:ea typeface="Meiryo"/>
                <a:cs typeface="Meiryo"/>
                <a:sym typeface="Meiryo"/>
              </a:rPr>
              <a:t>コメント入力画面が開かれるので、任意でコメントを入力</a:t>
            </a:r>
            <a:r>
              <a:rPr lang="ja-JP" altLang="en-US" sz="1400" dirty="0">
                <a:solidFill>
                  <a:schemeClr val="dk1"/>
                </a:solidFill>
                <a:latin typeface="Meiryo"/>
                <a:ea typeface="Meiryo"/>
                <a:cs typeface="Meiryo"/>
                <a:sym typeface="Meiryo"/>
              </a:rPr>
              <a:t>「</a:t>
            </a:r>
            <a:r>
              <a:rPr lang="ja-JP" altLang="en-US" sz="1400" b="0" i="0" u="none" strike="noStrike" cap="none" dirty="0">
                <a:solidFill>
                  <a:schemeClr val="dk1"/>
                </a:solidFill>
                <a:latin typeface="Meiryo"/>
                <a:ea typeface="Meiryo"/>
                <a:cs typeface="Meiryo"/>
                <a:sym typeface="Meiryo"/>
              </a:rPr>
              <a:t>申請</a:t>
            </a:r>
            <a:r>
              <a:rPr lang="ja-JP" altLang="en-US" sz="1400" dirty="0">
                <a:solidFill>
                  <a:schemeClr val="dk1"/>
                </a:solidFill>
                <a:latin typeface="Meiryo"/>
                <a:ea typeface="Meiryo"/>
                <a:cs typeface="Meiryo"/>
                <a:sym typeface="Meiryo"/>
              </a:rPr>
              <a:t>」</a:t>
            </a:r>
            <a:r>
              <a:rPr lang="ja-JP" altLang="en-US" sz="1400" b="0" i="0" u="none" strike="noStrike" cap="none" dirty="0">
                <a:solidFill>
                  <a:schemeClr val="dk1"/>
                </a:solidFill>
                <a:latin typeface="Meiryo"/>
                <a:ea typeface="Meiryo"/>
                <a:cs typeface="Meiryo"/>
                <a:sym typeface="Meiryo"/>
              </a:rPr>
              <a:t>をクリックします。</a:t>
            </a:r>
          </a:p>
        </p:txBody>
      </p:sp>
      <p:grpSp>
        <p:nvGrpSpPr>
          <p:cNvPr id="14" name="グループ化 13">
            <a:extLst>
              <a:ext uri="{FF2B5EF4-FFF2-40B4-BE49-F238E27FC236}">
                <a16:creationId xmlns:a16="http://schemas.microsoft.com/office/drawing/2014/main" id="{9A9A2B38-080A-41D6-B912-9C3EFD3ED65B}"/>
              </a:ext>
            </a:extLst>
          </p:cNvPr>
          <p:cNvGrpSpPr/>
          <p:nvPr/>
        </p:nvGrpSpPr>
        <p:grpSpPr>
          <a:xfrm>
            <a:off x="6781284" y="1699602"/>
            <a:ext cx="4050027" cy="2922150"/>
            <a:chOff x="3391017" y="8575030"/>
            <a:chExt cx="4540956" cy="3433694"/>
          </a:xfrm>
        </p:grpSpPr>
        <p:pic>
          <p:nvPicPr>
            <p:cNvPr id="15" name="Google Shape;453;p71" descr="グラフィカル ユーザー インターフェイス, アプリケーション&#10;&#10;自動的に生成された説明">
              <a:extLst>
                <a:ext uri="{FF2B5EF4-FFF2-40B4-BE49-F238E27FC236}">
                  <a16:creationId xmlns:a16="http://schemas.microsoft.com/office/drawing/2014/main" id="{CBB4687D-3398-4A90-BB3B-E7EF64E01E90}"/>
                </a:ext>
              </a:extLst>
            </p:cNvPr>
            <p:cNvPicPr preferRelativeResize="0"/>
            <p:nvPr/>
          </p:nvPicPr>
          <p:blipFill rotWithShape="1">
            <a:blip r:embed="rId3">
              <a:alphaModFix/>
            </a:blip>
            <a:srcRect l="24858" t="10317" r="25815" b="19444"/>
            <a:stretch/>
          </p:blipFill>
          <p:spPr>
            <a:xfrm>
              <a:off x="3391017" y="8575030"/>
              <a:ext cx="4540956" cy="3433694"/>
            </a:xfrm>
            <a:prstGeom prst="rect">
              <a:avLst/>
            </a:prstGeom>
            <a:noFill/>
            <a:ln w="12700" cap="flat" cmpd="sng">
              <a:solidFill>
                <a:srgbClr val="7F7F7F"/>
              </a:solidFill>
              <a:prstDash val="solid"/>
              <a:round/>
              <a:headEnd type="none" w="sm" len="sm"/>
              <a:tailEnd type="none" w="sm" len="sm"/>
            </a:ln>
          </p:spPr>
        </p:pic>
        <p:sp>
          <p:nvSpPr>
            <p:cNvPr id="16" name="正方形/長方形 15">
              <a:extLst>
                <a:ext uri="{FF2B5EF4-FFF2-40B4-BE49-F238E27FC236}">
                  <a16:creationId xmlns:a16="http://schemas.microsoft.com/office/drawing/2014/main" id="{787FF178-357B-4E09-A243-4DD50564A56B}"/>
                </a:ext>
              </a:extLst>
            </p:cNvPr>
            <p:cNvSpPr/>
            <p:nvPr/>
          </p:nvSpPr>
          <p:spPr>
            <a:xfrm>
              <a:off x="7102021" y="11548110"/>
              <a:ext cx="639899" cy="33709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01D8CAF-730E-4CC5-B552-E9FA07EB4540}"/>
                </a:ext>
              </a:extLst>
            </p:cNvPr>
            <p:cNvSpPr/>
            <p:nvPr/>
          </p:nvSpPr>
          <p:spPr>
            <a:xfrm>
              <a:off x="3634740" y="9239250"/>
              <a:ext cx="3999548" cy="207644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5458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343B80C0-15E8-44D6-621A-F15CFDB089AC}"/>
              </a:ext>
            </a:extLst>
          </p:cNvPr>
          <p:cNvGrpSpPr/>
          <p:nvPr/>
        </p:nvGrpSpPr>
        <p:grpSpPr>
          <a:xfrm>
            <a:off x="760248" y="2851218"/>
            <a:ext cx="10683688" cy="1985116"/>
            <a:chOff x="1102631" y="13277820"/>
            <a:chExt cx="10516387" cy="1985116"/>
          </a:xfrm>
        </p:grpSpPr>
        <p:sp>
          <p:nvSpPr>
            <p:cNvPr id="5" name="Google Shape;386;p67">
              <a:extLst>
                <a:ext uri="{FF2B5EF4-FFF2-40B4-BE49-F238E27FC236}">
                  <a16:creationId xmlns:a16="http://schemas.microsoft.com/office/drawing/2014/main" id="{3C9E4BB4-EFF2-967D-08F5-8642D4BABA3F}"/>
                </a:ext>
              </a:extLst>
            </p:cNvPr>
            <p:cNvSpPr/>
            <p:nvPr/>
          </p:nvSpPr>
          <p:spPr>
            <a:xfrm>
              <a:off x="1102634" y="13277820"/>
              <a:ext cx="10516384" cy="1985116"/>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387;p67">
              <a:extLst>
                <a:ext uri="{FF2B5EF4-FFF2-40B4-BE49-F238E27FC236}">
                  <a16:creationId xmlns:a16="http://schemas.microsoft.com/office/drawing/2014/main" id="{CD47725E-5D6E-277C-F063-DEE6F20DC89A}"/>
                </a:ext>
              </a:extLst>
            </p:cNvPr>
            <p:cNvSpPr txBox="1"/>
            <p:nvPr/>
          </p:nvSpPr>
          <p:spPr>
            <a:xfrm>
              <a:off x="1345612" y="13483005"/>
              <a:ext cx="8419489" cy="338514"/>
            </a:xfrm>
            <a:prstGeom prst="rect">
              <a:avLst/>
            </a:prstGeom>
            <a:noFill/>
            <a:ln>
              <a:noFill/>
            </a:ln>
          </p:spPr>
          <p:txBody>
            <a:bodyPr spcFirstLastPara="1" wrap="square" lIns="91425" tIns="45700" rIns="91425" bIns="45700" anchor="t" anchorCtr="0">
              <a:spAutoFit/>
            </a:bodyPr>
            <a:lstStyle/>
            <a:p>
              <a:pPr lvl="0">
                <a:buSzPts val="2400"/>
              </a:pPr>
              <a:r>
                <a:rPr lang="ja-JP" sz="1600" b="1" i="1" u="none" strike="noStrike" cap="none" dirty="0">
                  <a:solidFill>
                    <a:srgbClr val="00B0F0"/>
                  </a:solidFill>
                  <a:latin typeface="Meiryo"/>
                  <a:ea typeface="Meiryo"/>
                  <a:cs typeface="Meiryo"/>
                  <a:sym typeface="Meiryo"/>
                </a:rPr>
                <a:t>✔ CHECK!</a:t>
              </a:r>
              <a:r>
                <a:rPr lang="ja-JP" altLang="en-US" sz="1600" b="1" i="1" dirty="0">
                  <a:solidFill>
                    <a:srgbClr val="00B0F0"/>
                  </a:solidFill>
                  <a:latin typeface="Meiryo"/>
                  <a:ea typeface="Meiryo"/>
                  <a:cs typeface="Meiryo"/>
                  <a:sym typeface="Meiryo"/>
                </a:rPr>
                <a:t>　こんなときどうするの？</a:t>
              </a:r>
            </a:p>
          </p:txBody>
        </p:sp>
        <p:sp>
          <p:nvSpPr>
            <p:cNvPr id="7" name="Google Shape;460;p71">
              <a:extLst>
                <a:ext uri="{FF2B5EF4-FFF2-40B4-BE49-F238E27FC236}">
                  <a16:creationId xmlns:a16="http://schemas.microsoft.com/office/drawing/2014/main" id="{04A813FD-3BC7-D578-F8CA-06ABF276AA23}"/>
                </a:ext>
              </a:extLst>
            </p:cNvPr>
            <p:cNvSpPr txBox="1"/>
            <p:nvPr/>
          </p:nvSpPr>
          <p:spPr>
            <a:xfrm>
              <a:off x="1102631" y="13877982"/>
              <a:ext cx="9405616" cy="95406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000"/>
                <a:buFont typeface="Wingdings" panose="05000000000000000000" pitchFamily="2" charset="2"/>
                <a:buChar char="Ø"/>
              </a:pPr>
              <a:r>
                <a:rPr lang="ja-JP" sz="1400" b="0" i="0" u="none" strike="noStrike" cap="none" dirty="0">
                  <a:solidFill>
                    <a:srgbClr val="000000"/>
                  </a:solidFill>
                  <a:latin typeface="Meiryo"/>
                  <a:ea typeface="Meiryo"/>
                  <a:cs typeface="Meiryo"/>
                  <a:sym typeface="Meiryo"/>
                </a:rPr>
                <a:t>申請が完了したにもかかわらず承認者がなかなか承認せず進行が滞っている</a:t>
              </a:r>
              <a:endParaRPr sz="1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000"/>
                <a:buFont typeface="Wingdings" panose="05000000000000000000" pitchFamily="2" charset="2"/>
                <a:buChar char="Ø"/>
              </a:pPr>
              <a:r>
                <a:rPr lang="ja-JP" sz="1400" b="0" i="0" u="none" strike="noStrike" cap="none" dirty="0">
                  <a:solidFill>
                    <a:srgbClr val="000000"/>
                  </a:solidFill>
                  <a:latin typeface="Meiryo"/>
                  <a:ea typeface="Meiryo"/>
                  <a:cs typeface="Meiryo"/>
                  <a:sym typeface="Meiryo"/>
                </a:rPr>
                <a:t>長期間滞留している申請がある</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　　</a:t>
              </a:r>
              <a:r>
                <a:rPr lang="ja-JP" sz="1400" b="0" i="0" u="none" strike="noStrike" cap="none" dirty="0">
                  <a:solidFill>
                    <a:srgbClr val="000000"/>
                  </a:solidFill>
                  <a:latin typeface="Meiryo"/>
                  <a:ea typeface="Meiryo"/>
                  <a:cs typeface="Meiryo"/>
                  <a:sym typeface="Meiryo"/>
                </a:rPr>
                <a:t>→承認者に申請者の閲覧権限がない可能性があります。</a:t>
              </a:r>
              <a:endParaRPr sz="1400" b="0" i="0" u="none" strike="noStrike" cap="none"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　</a:t>
              </a:r>
              <a:r>
                <a:rPr lang="ja-JP" altLang="en-US" sz="1400" b="0" i="0" u="none" strike="noStrike" cap="none" dirty="0">
                  <a:solidFill>
                    <a:srgbClr val="000000"/>
                  </a:solidFill>
                  <a:latin typeface="Meiryo"/>
                  <a:ea typeface="Meiryo"/>
                  <a:cs typeface="Meiryo"/>
                  <a:sym typeface="Meiryo"/>
                </a:rPr>
                <a:t>　　</a:t>
              </a:r>
              <a:r>
                <a:rPr lang="ja-JP" sz="1400" b="0" i="0" u="none" strike="noStrike" cap="none" dirty="0">
                  <a:solidFill>
                    <a:srgbClr val="000000"/>
                  </a:solidFill>
                  <a:latin typeface="Meiryo"/>
                  <a:ea typeface="Meiryo"/>
                  <a:cs typeface="Meiryo"/>
                  <a:sym typeface="Meiryo"/>
                </a:rPr>
                <a:t>管理者に問い合わせてください。</a:t>
              </a:r>
              <a:endParaRPr sz="1400" b="0" i="0" u="none" strike="noStrike" cap="none" dirty="0">
                <a:solidFill>
                  <a:srgbClr val="000000"/>
                </a:solidFill>
                <a:latin typeface="Arial"/>
                <a:ea typeface="Arial"/>
                <a:cs typeface="Arial"/>
                <a:sym typeface="Arial"/>
              </a:endParaRPr>
            </a:p>
          </p:txBody>
        </p:sp>
      </p:grpSp>
      <p:grpSp>
        <p:nvGrpSpPr>
          <p:cNvPr id="12" name="グループ化 11">
            <a:extLst>
              <a:ext uri="{FF2B5EF4-FFF2-40B4-BE49-F238E27FC236}">
                <a16:creationId xmlns:a16="http://schemas.microsoft.com/office/drawing/2014/main" id="{0BDFA627-A220-4A9B-AE70-39E9E6A859D1}"/>
              </a:ext>
            </a:extLst>
          </p:cNvPr>
          <p:cNvGrpSpPr/>
          <p:nvPr/>
        </p:nvGrpSpPr>
        <p:grpSpPr>
          <a:xfrm>
            <a:off x="760248" y="1245562"/>
            <a:ext cx="10683688" cy="1450616"/>
            <a:chOff x="953001" y="2455135"/>
            <a:chExt cx="18694907" cy="2538368"/>
          </a:xfrm>
        </p:grpSpPr>
        <p:sp>
          <p:nvSpPr>
            <p:cNvPr id="13" name="Google Shape;386;p67">
              <a:extLst>
                <a:ext uri="{FF2B5EF4-FFF2-40B4-BE49-F238E27FC236}">
                  <a16:creationId xmlns:a16="http://schemas.microsoft.com/office/drawing/2014/main" id="{E087B17B-C83C-45F9-9146-274256FB15EB}"/>
                </a:ext>
              </a:extLst>
            </p:cNvPr>
            <p:cNvSpPr/>
            <p:nvPr/>
          </p:nvSpPr>
          <p:spPr>
            <a:xfrm>
              <a:off x="953001" y="2455135"/>
              <a:ext cx="18694907" cy="2538368"/>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451;p71">
              <a:extLst>
                <a:ext uri="{FF2B5EF4-FFF2-40B4-BE49-F238E27FC236}">
                  <a16:creationId xmlns:a16="http://schemas.microsoft.com/office/drawing/2014/main" id="{AD059982-9787-493F-9BDB-CB36E91D9739}"/>
                </a:ext>
              </a:extLst>
            </p:cNvPr>
            <p:cNvSpPr txBox="1"/>
            <p:nvPr/>
          </p:nvSpPr>
          <p:spPr>
            <a:xfrm>
              <a:off x="1198275" y="3202521"/>
              <a:ext cx="8660172" cy="538493"/>
            </a:xfrm>
            <a:prstGeom prst="rect">
              <a:avLst/>
            </a:prstGeom>
            <a:noFill/>
            <a:ln>
              <a:noFill/>
            </a:ln>
          </p:spPr>
          <p:txBody>
            <a:bodyPr spcFirstLastPara="1" wrap="square" lIns="91425" tIns="45700" rIns="91425" bIns="45700" anchor="t" anchorCtr="0">
              <a:spAutoFit/>
            </a:bodyPr>
            <a:lstStyle/>
            <a:p>
              <a:pPr lvl="0">
                <a:buSzPts val="2000"/>
              </a:pPr>
              <a:r>
                <a:rPr lang="ja-JP" altLang="en-US" sz="1400" dirty="0">
                  <a:solidFill>
                    <a:schemeClr val="dk1"/>
                  </a:solidFill>
                  <a:latin typeface="Meiryo"/>
                  <a:ea typeface="Meiryo"/>
                  <a:cs typeface="Meiryo"/>
                  <a:sym typeface="Meiryo"/>
                </a:rPr>
                <a:t>申請に不備がある時はエラー箇所が赤く表示されます。</a:t>
              </a:r>
            </a:p>
          </p:txBody>
        </p:sp>
        <p:pic>
          <p:nvPicPr>
            <p:cNvPr id="15" name="Google Shape;455;p71">
              <a:extLst>
                <a:ext uri="{FF2B5EF4-FFF2-40B4-BE49-F238E27FC236}">
                  <a16:creationId xmlns:a16="http://schemas.microsoft.com/office/drawing/2014/main" id="{304605A6-2894-459C-9A71-9B7BD40B517A}"/>
                </a:ext>
              </a:extLst>
            </p:cNvPr>
            <p:cNvPicPr preferRelativeResize="0"/>
            <p:nvPr/>
          </p:nvPicPr>
          <p:blipFill rotWithShape="1">
            <a:blip r:embed="rId2">
              <a:alphaModFix/>
            </a:blip>
            <a:srcRect/>
            <a:stretch/>
          </p:blipFill>
          <p:spPr>
            <a:xfrm>
              <a:off x="11287131" y="2810040"/>
              <a:ext cx="6689114" cy="1916268"/>
            </a:xfrm>
            <a:prstGeom prst="rect">
              <a:avLst/>
            </a:prstGeom>
            <a:noFill/>
            <a:ln w="12700" cap="flat" cmpd="sng">
              <a:solidFill>
                <a:srgbClr val="7F7F7F"/>
              </a:solidFill>
              <a:prstDash val="solid"/>
              <a:round/>
              <a:headEnd type="none" w="sm" len="sm"/>
              <a:tailEnd type="none" w="sm" len="sm"/>
            </a:ln>
          </p:spPr>
        </p:pic>
        <p:sp>
          <p:nvSpPr>
            <p:cNvPr id="16" name="正方形/長方形 15">
              <a:extLst>
                <a:ext uri="{FF2B5EF4-FFF2-40B4-BE49-F238E27FC236}">
                  <a16:creationId xmlns:a16="http://schemas.microsoft.com/office/drawing/2014/main" id="{C70FABCC-E3A6-4DF5-9648-E2A18E9A3754}"/>
                </a:ext>
              </a:extLst>
            </p:cNvPr>
            <p:cNvSpPr/>
            <p:nvPr/>
          </p:nvSpPr>
          <p:spPr>
            <a:xfrm>
              <a:off x="12084663" y="3923858"/>
              <a:ext cx="5823903" cy="70505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Google Shape;387;p67">
              <a:extLst>
                <a:ext uri="{FF2B5EF4-FFF2-40B4-BE49-F238E27FC236}">
                  <a16:creationId xmlns:a16="http://schemas.microsoft.com/office/drawing/2014/main" id="{15213DCA-2831-420E-83D3-85C01160EEDB}"/>
                </a:ext>
              </a:extLst>
            </p:cNvPr>
            <p:cNvSpPr txBox="1"/>
            <p:nvPr/>
          </p:nvSpPr>
          <p:spPr>
            <a:xfrm>
              <a:off x="1195979" y="2660319"/>
              <a:ext cx="8419489" cy="592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ja-JP" sz="1600" b="1" i="1" u="none" strike="noStrike" cap="none" dirty="0">
                  <a:solidFill>
                    <a:srgbClr val="00B0F0"/>
                  </a:solidFill>
                  <a:latin typeface="Meiryo"/>
                  <a:ea typeface="Meiryo"/>
                  <a:cs typeface="Meiryo"/>
                  <a:sym typeface="Meiryo"/>
                </a:rPr>
                <a:t>✔ CHECK!</a:t>
              </a:r>
              <a:endParaRPr sz="1050" b="0" i="0" u="none" strike="noStrike" cap="none" dirty="0">
                <a:solidFill>
                  <a:srgbClr val="000000"/>
                </a:solidFill>
                <a:latin typeface="Arial"/>
                <a:ea typeface="Arial"/>
                <a:cs typeface="Arial"/>
                <a:sym typeface="Arial"/>
              </a:endParaRPr>
            </a:p>
          </p:txBody>
        </p:sp>
      </p:grpSp>
      <p:sp>
        <p:nvSpPr>
          <p:cNvPr id="18" name="Google Shape;76;p5">
            <a:extLst>
              <a:ext uri="{FF2B5EF4-FFF2-40B4-BE49-F238E27FC236}">
                <a16:creationId xmlns:a16="http://schemas.microsoft.com/office/drawing/2014/main" id="{D1DF5129-F527-41ED-B07C-2CD76980D5AA}"/>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9" name="Google Shape;78;p5">
            <a:extLst>
              <a:ext uri="{FF2B5EF4-FFF2-40B4-BE49-F238E27FC236}">
                <a16:creationId xmlns:a16="http://schemas.microsoft.com/office/drawing/2014/main" id="{FDF8B282-68FF-4365-84D2-20F95F0C828B}"/>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20" name="Google Shape;203;g125f8f40711_0_141">
            <a:extLst>
              <a:ext uri="{FF2B5EF4-FFF2-40B4-BE49-F238E27FC236}">
                <a16:creationId xmlns:a16="http://schemas.microsoft.com/office/drawing/2014/main" id="{255F6128-DB0D-43F4-9E9B-5D424AB2DF0B}"/>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4</a:t>
            </a:r>
            <a:r>
              <a:rPr lang="en-US" altLang="zh-CN" sz="1600" b="1" i="0" u="none" strike="noStrike" cap="none" dirty="0">
                <a:solidFill>
                  <a:srgbClr val="000000"/>
                </a:solidFill>
                <a:latin typeface="Meiryo"/>
                <a:ea typeface="Meiryo"/>
                <a:cs typeface="Meiryo"/>
                <a:sym typeface="Meiryo"/>
              </a:rPr>
              <a:t>-</a:t>
            </a:r>
            <a:r>
              <a:rPr lang="en-US" altLang="ja-JP" sz="1600" b="1" i="0" u="none" strike="noStrike" cap="none" dirty="0">
                <a:solidFill>
                  <a:srgbClr val="000000"/>
                </a:solidFill>
                <a:latin typeface="Meiryo"/>
                <a:ea typeface="Meiryo"/>
                <a:cs typeface="Meiryo"/>
                <a:sym typeface="Meiryo"/>
              </a:rPr>
              <a:t>1</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a:t>
            </a:r>
            <a:r>
              <a:rPr lang="ja-JP" altLang="en-US" sz="1600" b="1" i="0" u="none" strike="noStrike" cap="none" dirty="0">
                <a:solidFill>
                  <a:srgbClr val="000000"/>
                </a:solidFill>
                <a:latin typeface="Meiryo"/>
                <a:ea typeface="Meiryo"/>
                <a:cs typeface="Meiryo"/>
                <a:sym typeface="Meiryo"/>
              </a:rPr>
              <a:t>方法</a:t>
            </a:r>
            <a:endParaRPr lang="zh-CN"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75548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858CFC6E-6913-1DCF-FFA3-492161B0E51F}"/>
              </a:ext>
            </a:extLst>
          </p:cNvPr>
          <p:cNvGrpSpPr/>
          <p:nvPr/>
        </p:nvGrpSpPr>
        <p:grpSpPr>
          <a:xfrm>
            <a:off x="1000048" y="1478251"/>
            <a:ext cx="6937722" cy="1865108"/>
            <a:chOff x="1149135" y="3041146"/>
            <a:chExt cx="9278916" cy="2231329"/>
          </a:xfrm>
        </p:grpSpPr>
        <p:pic>
          <p:nvPicPr>
            <p:cNvPr id="16" name="図 15">
              <a:extLst>
                <a:ext uri="{FF2B5EF4-FFF2-40B4-BE49-F238E27FC236}">
                  <a16:creationId xmlns:a16="http://schemas.microsoft.com/office/drawing/2014/main" id="{19F4093D-18BB-DFF1-50C7-D3FC98C1AA28}"/>
                </a:ext>
              </a:extLst>
            </p:cNvPr>
            <p:cNvPicPr>
              <a:picLocks noChangeAspect="1"/>
            </p:cNvPicPr>
            <p:nvPr/>
          </p:nvPicPr>
          <p:blipFill>
            <a:blip r:embed="rId2"/>
            <a:stretch>
              <a:fillRect/>
            </a:stretch>
          </p:blipFill>
          <p:spPr>
            <a:xfrm>
              <a:off x="1149135" y="3041146"/>
              <a:ext cx="9278916" cy="2231329"/>
            </a:xfrm>
            <a:prstGeom prst="rect">
              <a:avLst/>
            </a:prstGeom>
          </p:spPr>
        </p:pic>
        <p:sp>
          <p:nvSpPr>
            <p:cNvPr id="17" name="正方形/長方形 16">
              <a:extLst>
                <a:ext uri="{FF2B5EF4-FFF2-40B4-BE49-F238E27FC236}">
                  <a16:creationId xmlns:a16="http://schemas.microsoft.com/office/drawing/2014/main" id="{2368B577-832E-C9AF-F058-2D20F493A61D}"/>
                </a:ext>
              </a:extLst>
            </p:cNvPr>
            <p:cNvSpPr/>
            <p:nvPr/>
          </p:nvSpPr>
          <p:spPr>
            <a:xfrm>
              <a:off x="1309680" y="4424651"/>
              <a:ext cx="828683" cy="32293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E65CA46F-D6EF-8592-E798-594FD45637DD}"/>
              </a:ext>
            </a:extLst>
          </p:cNvPr>
          <p:cNvGrpSpPr/>
          <p:nvPr/>
        </p:nvGrpSpPr>
        <p:grpSpPr>
          <a:xfrm>
            <a:off x="1000048" y="4136496"/>
            <a:ext cx="7463016" cy="2110942"/>
            <a:chOff x="1155231" y="6218131"/>
            <a:chExt cx="9272820" cy="2371550"/>
          </a:xfrm>
        </p:grpSpPr>
        <p:pic>
          <p:nvPicPr>
            <p:cNvPr id="19" name="図 18">
              <a:extLst>
                <a:ext uri="{FF2B5EF4-FFF2-40B4-BE49-F238E27FC236}">
                  <a16:creationId xmlns:a16="http://schemas.microsoft.com/office/drawing/2014/main" id="{ED462E9D-2516-78F3-5D53-2B05968E5888}"/>
                </a:ext>
              </a:extLst>
            </p:cNvPr>
            <p:cNvPicPr>
              <a:picLocks noChangeAspect="1"/>
            </p:cNvPicPr>
            <p:nvPr/>
          </p:nvPicPr>
          <p:blipFill>
            <a:blip r:embed="rId3"/>
            <a:stretch>
              <a:fillRect/>
            </a:stretch>
          </p:blipFill>
          <p:spPr>
            <a:xfrm>
              <a:off x="1155231" y="6218131"/>
              <a:ext cx="9272820" cy="2371550"/>
            </a:xfrm>
            <a:prstGeom prst="rect">
              <a:avLst/>
            </a:prstGeom>
          </p:spPr>
        </p:pic>
        <p:sp>
          <p:nvSpPr>
            <p:cNvPr id="20" name="正方形/長方形 19">
              <a:extLst>
                <a:ext uri="{FF2B5EF4-FFF2-40B4-BE49-F238E27FC236}">
                  <a16:creationId xmlns:a16="http://schemas.microsoft.com/office/drawing/2014/main" id="{7229FE32-3D94-8F0A-0691-331221369217}"/>
                </a:ext>
              </a:extLst>
            </p:cNvPr>
            <p:cNvSpPr/>
            <p:nvPr/>
          </p:nvSpPr>
          <p:spPr>
            <a:xfrm>
              <a:off x="2893552" y="7474857"/>
              <a:ext cx="7382562" cy="34583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Google Shape;76;p5">
            <a:extLst>
              <a:ext uri="{FF2B5EF4-FFF2-40B4-BE49-F238E27FC236}">
                <a16:creationId xmlns:a16="http://schemas.microsoft.com/office/drawing/2014/main" id="{E9F765AC-8057-492B-AF1A-5E1037B1FC3D}"/>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22" name="Google Shape;78;p5">
            <a:extLst>
              <a:ext uri="{FF2B5EF4-FFF2-40B4-BE49-F238E27FC236}">
                <a16:creationId xmlns:a16="http://schemas.microsoft.com/office/drawing/2014/main" id="{F972F7F4-AAC2-4E58-B10F-3E5D5F600706}"/>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23" name="Google Shape;203;g125f8f40711_0_141">
            <a:extLst>
              <a:ext uri="{FF2B5EF4-FFF2-40B4-BE49-F238E27FC236}">
                <a16:creationId xmlns:a16="http://schemas.microsoft.com/office/drawing/2014/main" id="{48E47A43-D538-4471-B8F4-D1477C63CA3C}"/>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4-2. </a:t>
            </a:r>
            <a:r>
              <a:rPr lang="ja-JP" altLang="en-US" sz="1600" b="1" i="0" u="none" strike="noStrike" cap="none" dirty="0">
                <a:solidFill>
                  <a:srgbClr val="000000"/>
                </a:solidFill>
                <a:latin typeface="Meiryo"/>
                <a:ea typeface="Meiryo"/>
                <a:cs typeface="Meiryo"/>
                <a:sym typeface="Meiryo"/>
              </a:rPr>
              <a:t>申請を取り消す</a:t>
            </a:r>
            <a:endParaRPr lang="ja-JP" altLang="en-US" sz="1050" b="0" i="0" u="none" strike="noStrike" cap="none" dirty="0">
              <a:solidFill>
                <a:srgbClr val="000000"/>
              </a:solidFill>
              <a:latin typeface="Arial"/>
              <a:ea typeface="Arial"/>
              <a:cs typeface="Arial"/>
              <a:sym typeface="Arial"/>
            </a:endParaRPr>
          </a:p>
        </p:txBody>
      </p:sp>
      <p:sp>
        <p:nvSpPr>
          <p:cNvPr id="24" name="Google Shape;156;g125f8f40711_0_119">
            <a:extLst>
              <a:ext uri="{FF2B5EF4-FFF2-40B4-BE49-F238E27FC236}">
                <a16:creationId xmlns:a16="http://schemas.microsoft.com/office/drawing/2014/main" id="{19305A5C-AD5E-4CFE-A190-872444A54098}"/>
              </a:ext>
            </a:extLst>
          </p:cNvPr>
          <p:cNvSpPr txBox="1"/>
          <p:nvPr/>
        </p:nvSpPr>
        <p:spPr>
          <a:xfrm>
            <a:off x="694171" y="1176422"/>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①ワークフロートップから、「自分の申請」をクリックします。</a:t>
            </a:r>
            <a:endParaRPr lang="ja-JP" altLang="en-US" sz="1050" b="0" i="0" u="none" strike="noStrike" cap="none" dirty="0">
              <a:solidFill>
                <a:srgbClr val="000000"/>
              </a:solidFill>
              <a:latin typeface="Arial"/>
              <a:ea typeface="Arial"/>
              <a:cs typeface="Arial"/>
              <a:sym typeface="Arial"/>
            </a:endParaRPr>
          </a:p>
        </p:txBody>
      </p:sp>
      <p:sp>
        <p:nvSpPr>
          <p:cNvPr id="25" name="Google Shape;157;g125f8f40711_0_119">
            <a:extLst>
              <a:ext uri="{FF2B5EF4-FFF2-40B4-BE49-F238E27FC236}">
                <a16:creationId xmlns:a16="http://schemas.microsoft.com/office/drawing/2014/main" id="{9D42BD1E-1F44-47A9-A9E8-5490C21B82EE}"/>
              </a:ext>
            </a:extLst>
          </p:cNvPr>
          <p:cNvSpPr txBox="1"/>
          <p:nvPr/>
        </p:nvSpPr>
        <p:spPr>
          <a:xfrm>
            <a:off x="694171" y="3828760"/>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②自分が申請した申請一覧が表示されるので、取り消したい申請をクリックします。</a:t>
            </a:r>
            <a:endParaRPr lang="ja-JP"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3443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C81D6558-2B3A-4335-8089-1C4FC1D0138D}"/>
              </a:ext>
            </a:extLst>
          </p:cNvPr>
          <p:cNvGrpSpPr/>
          <p:nvPr/>
        </p:nvGrpSpPr>
        <p:grpSpPr>
          <a:xfrm>
            <a:off x="857956" y="4640539"/>
            <a:ext cx="10163620" cy="1387072"/>
            <a:chOff x="1102629" y="9430983"/>
            <a:chExt cx="10163620" cy="1387072"/>
          </a:xfrm>
        </p:grpSpPr>
        <p:sp>
          <p:nvSpPr>
            <p:cNvPr id="22" name="Google Shape;485;p73">
              <a:extLst>
                <a:ext uri="{FF2B5EF4-FFF2-40B4-BE49-F238E27FC236}">
                  <a16:creationId xmlns:a16="http://schemas.microsoft.com/office/drawing/2014/main" id="{58E2CC11-2B0F-40BC-9A62-7FF298C0F8FA}"/>
                </a:ext>
              </a:extLst>
            </p:cNvPr>
            <p:cNvSpPr/>
            <p:nvPr/>
          </p:nvSpPr>
          <p:spPr>
            <a:xfrm>
              <a:off x="1102629" y="9430983"/>
              <a:ext cx="10163620" cy="1387072"/>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 name="Google Shape;491;p73">
              <a:extLst>
                <a:ext uri="{FF2B5EF4-FFF2-40B4-BE49-F238E27FC236}">
                  <a16:creationId xmlns:a16="http://schemas.microsoft.com/office/drawing/2014/main" id="{4B0B9B8C-ECC8-427D-AAA7-732F62F9D7DF}"/>
                </a:ext>
              </a:extLst>
            </p:cNvPr>
            <p:cNvSpPr txBox="1"/>
            <p:nvPr/>
          </p:nvSpPr>
          <p:spPr>
            <a:xfrm>
              <a:off x="1208649" y="9853855"/>
              <a:ext cx="809367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取り消した申請は元に戻すことはできません</a:t>
              </a:r>
              <a:endParaRPr sz="1050" b="0" i="0" u="none" strike="noStrike" cap="none" dirty="0">
                <a:solidFill>
                  <a:srgbClr val="000000"/>
                </a:solidFill>
                <a:latin typeface="Arial"/>
                <a:ea typeface="Arial"/>
                <a:cs typeface="Arial"/>
                <a:sym typeface="Arial"/>
              </a:endParaRPr>
            </a:p>
          </p:txBody>
        </p:sp>
      </p:grpSp>
      <p:grpSp>
        <p:nvGrpSpPr>
          <p:cNvPr id="5" name="グループ化 4">
            <a:extLst>
              <a:ext uri="{FF2B5EF4-FFF2-40B4-BE49-F238E27FC236}">
                <a16:creationId xmlns:a16="http://schemas.microsoft.com/office/drawing/2014/main" id="{AE74E680-14E9-B321-030B-0806ADCA8881}"/>
              </a:ext>
            </a:extLst>
          </p:cNvPr>
          <p:cNvGrpSpPr/>
          <p:nvPr/>
        </p:nvGrpSpPr>
        <p:grpSpPr>
          <a:xfrm>
            <a:off x="631431" y="1699602"/>
            <a:ext cx="5067028" cy="2278663"/>
            <a:chOff x="1108800" y="9996008"/>
            <a:chExt cx="9272820" cy="4170025"/>
          </a:xfrm>
        </p:grpSpPr>
        <p:pic>
          <p:nvPicPr>
            <p:cNvPr id="6" name="図 5">
              <a:extLst>
                <a:ext uri="{FF2B5EF4-FFF2-40B4-BE49-F238E27FC236}">
                  <a16:creationId xmlns:a16="http://schemas.microsoft.com/office/drawing/2014/main" id="{47ABDC43-6CD2-2A87-4261-29DC4B7D6A52}"/>
                </a:ext>
              </a:extLst>
            </p:cNvPr>
            <p:cNvPicPr>
              <a:picLocks noChangeAspect="1"/>
            </p:cNvPicPr>
            <p:nvPr/>
          </p:nvPicPr>
          <p:blipFill>
            <a:blip r:embed="rId2"/>
            <a:stretch>
              <a:fillRect/>
            </a:stretch>
          </p:blipFill>
          <p:spPr>
            <a:xfrm>
              <a:off x="1108800" y="9996008"/>
              <a:ext cx="9272820" cy="4170025"/>
            </a:xfrm>
            <a:prstGeom prst="rect">
              <a:avLst/>
            </a:prstGeom>
          </p:spPr>
        </p:pic>
        <p:sp>
          <p:nvSpPr>
            <p:cNvPr id="7" name="正方形/長方形 6">
              <a:extLst>
                <a:ext uri="{FF2B5EF4-FFF2-40B4-BE49-F238E27FC236}">
                  <a16:creationId xmlns:a16="http://schemas.microsoft.com/office/drawing/2014/main" id="{8768153F-6243-E60E-7449-8490FAAF1FAF}"/>
                </a:ext>
              </a:extLst>
            </p:cNvPr>
            <p:cNvSpPr/>
            <p:nvPr/>
          </p:nvSpPr>
          <p:spPr>
            <a:xfrm>
              <a:off x="9187542" y="10399036"/>
              <a:ext cx="1139371" cy="38507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3BA31598-C648-CAAC-893D-F2E3C11321F1}"/>
                </a:ext>
              </a:extLst>
            </p:cNvPr>
            <p:cNvSpPr/>
            <p:nvPr/>
          </p:nvSpPr>
          <p:spPr>
            <a:xfrm>
              <a:off x="6175828" y="11241314"/>
              <a:ext cx="2859315" cy="28448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Google Shape;76;p5">
            <a:extLst>
              <a:ext uri="{FF2B5EF4-FFF2-40B4-BE49-F238E27FC236}">
                <a16:creationId xmlns:a16="http://schemas.microsoft.com/office/drawing/2014/main" id="{FAD12638-8C8C-4F5B-B4FE-D13FE382FE2B}"/>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0" name="Google Shape;78;p5">
            <a:extLst>
              <a:ext uri="{FF2B5EF4-FFF2-40B4-BE49-F238E27FC236}">
                <a16:creationId xmlns:a16="http://schemas.microsoft.com/office/drawing/2014/main" id="{3497A010-C777-4F25-AB79-84C9F9D36996}"/>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1" name="Google Shape;203;g125f8f40711_0_141">
            <a:extLst>
              <a:ext uri="{FF2B5EF4-FFF2-40B4-BE49-F238E27FC236}">
                <a16:creationId xmlns:a16="http://schemas.microsoft.com/office/drawing/2014/main" id="{D1B1050C-FDA7-4C71-9F1A-B919EDB6F724}"/>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4-2. </a:t>
            </a:r>
            <a:r>
              <a:rPr lang="ja-JP" altLang="en-US" sz="1600" b="1" i="0" u="none" strike="noStrike" cap="none" dirty="0">
                <a:solidFill>
                  <a:srgbClr val="000000"/>
                </a:solidFill>
                <a:latin typeface="Meiryo"/>
                <a:ea typeface="Meiryo"/>
                <a:cs typeface="Meiryo"/>
                <a:sym typeface="Meiryo"/>
              </a:rPr>
              <a:t>申請を取り消す</a:t>
            </a:r>
            <a:endParaRPr lang="ja-JP" altLang="en-US" sz="1050" b="0" i="0" u="none" strike="noStrike" cap="none" dirty="0">
              <a:solidFill>
                <a:srgbClr val="000000"/>
              </a:solidFill>
              <a:latin typeface="Arial"/>
              <a:ea typeface="Arial"/>
              <a:cs typeface="Arial"/>
              <a:sym typeface="Arial"/>
            </a:endParaRPr>
          </a:p>
        </p:txBody>
      </p:sp>
      <p:sp>
        <p:nvSpPr>
          <p:cNvPr id="15" name="Google Shape;156;g125f8f40711_0_119">
            <a:extLst>
              <a:ext uri="{FF2B5EF4-FFF2-40B4-BE49-F238E27FC236}">
                <a16:creationId xmlns:a16="http://schemas.microsoft.com/office/drawing/2014/main" id="{D68B0422-7BE9-46B2-89C1-C58A1220A0A2}"/>
              </a:ext>
            </a:extLst>
          </p:cNvPr>
          <p:cNvSpPr txBox="1"/>
          <p:nvPr/>
        </p:nvSpPr>
        <p:spPr>
          <a:xfrm>
            <a:off x="694171" y="1176422"/>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➂申請内容確認画面が開かれるので、右上または画面下部の</a:t>
            </a:r>
          </a:p>
          <a:p>
            <a:pPr marL="0" marR="0" lvl="0" indent="0" algn="l" rtl="0">
              <a:spcBef>
                <a:spcPts val="0"/>
              </a:spcBef>
              <a:spcAft>
                <a:spcPts val="0"/>
              </a:spcAft>
              <a:buClr>
                <a:srgbClr val="000000"/>
              </a:buClr>
              <a:buSzPts val="2000"/>
              <a:buFont typeface="Arial"/>
              <a:buNone/>
            </a:pPr>
            <a:r>
              <a:rPr lang="ja-JP" altLang="en-US" sz="1400" dirty="0">
                <a:latin typeface="Meiryo"/>
                <a:ea typeface="Meiryo"/>
                <a:cs typeface="Meiryo"/>
                <a:sym typeface="Meiryo"/>
              </a:rPr>
              <a:t>「</a:t>
            </a:r>
            <a:r>
              <a:rPr lang="ja-JP" altLang="en-US" sz="1400" b="0" i="0" u="none" strike="noStrike" cap="none" dirty="0">
                <a:solidFill>
                  <a:srgbClr val="000000"/>
                </a:solidFill>
                <a:latin typeface="Meiryo"/>
                <a:ea typeface="Meiryo"/>
                <a:cs typeface="Meiryo"/>
                <a:sym typeface="Meiryo"/>
              </a:rPr>
              <a:t>申請を取り消す」ボタンをクリックしてください。</a:t>
            </a:r>
            <a:endParaRPr lang="ja-JP" altLang="en-US" sz="1050" b="0" i="0" u="none" strike="noStrike" cap="none" dirty="0">
              <a:solidFill>
                <a:srgbClr val="000000"/>
              </a:solidFill>
              <a:latin typeface="Arial"/>
              <a:ea typeface="Arial"/>
              <a:cs typeface="Arial"/>
              <a:sym typeface="Arial"/>
            </a:endParaRPr>
          </a:p>
        </p:txBody>
      </p:sp>
      <p:sp>
        <p:nvSpPr>
          <p:cNvPr id="16" name="Google Shape;157;g125f8f40711_0_119">
            <a:extLst>
              <a:ext uri="{FF2B5EF4-FFF2-40B4-BE49-F238E27FC236}">
                <a16:creationId xmlns:a16="http://schemas.microsoft.com/office/drawing/2014/main" id="{6C7DD283-D259-4374-8FF3-40C5872F023A}"/>
              </a:ext>
            </a:extLst>
          </p:cNvPr>
          <p:cNvSpPr txBox="1"/>
          <p:nvPr/>
        </p:nvSpPr>
        <p:spPr>
          <a:xfrm>
            <a:off x="6167550" y="1171850"/>
            <a:ext cx="5277497" cy="523180"/>
          </a:xfrm>
          <a:prstGeom prst="rect">
            <a:avLst/>
          </a:prstGeom>
          <a:noFill/>
          <a:ln>
            <a:noFill/>
          </a:ln>
        </p:spPr>
        <p:txBody>
          <a:bodyPr spcFirstLastPara="1" wrap="square" lIns="91425" tIns="45700" rIns="91425" bIns="45700" anchor="t" anchorCtr="0">
            <a:spAutoFit/>
          </a:bodyPr>
          <a:lstStyle/>
          <a:p>
            <a:pPr lvl="0">
              <a:buSzPts val="2000"/>
            </a:pPr>
            <a:r>
              <a:rPr lang="ja-JP" altLang="en-US" sz="1400" dirty="0">
                <a:latin typeface="Meiryo"/>
                <a:ea typeface="Meiryo"/>
                <a:cs typeface="Meiryo"/>
                <a:sym typeface="Meiryo"/>
              </a:rPr>
              <a:t>④内容を確認し、「確定」ボタンをクリックしてください。</a:t>
            </a:r>
          </a:p>
          <a:p>
            <a:pPr lvl="0">
              <a:buSzPts val="2000"/>
            </a:pPr>
            <a:r>
              <a:rPr lang="ja-JP" altLang="en-US" sz="1400" dirty="0">
                <a:latin typeface="Meiryo"/>
                <a:ea typeface="Meiryo"/>
                <a:cs typeface="Meiryo"/>
                <a:sym typeface="Meiryo"/>
              </a:rPr>
              <a:t>申請を取り消すと、現在の承認者に取り消し通知が送られます。</a:t>
            </a:r>
          </a:p>
        </p:txBody>
      </p:sp>
      <p:grpSp>
        <p:nvGrpSpPr>
          <p:cNvPr id="17" name="グループ化 16">
            <a:extLst>
              <a:ext uri="{FF2B5EF4-FFF2-40B4-BE49-F238E27FC236}">
                <a16:creationId xmlns:a16="http://schemas.microsoft.com/office/drawing/2014/main" id="{F9C71F60-FE2C-457B-BADC-200DF538FBAF}"/>
              </a:ext>
            </a:extLst>
          </p:cNvPr>
          <p:cNvGrpSpPr/>
          <p:nvPr/>
        </p:nvGrpSpPr>
        <p:grpSpPr>
          <a:xfrm>
            <a:off x="6493543" y="1755690"/>
            <a:ext cx="4528033" cy="1733970"/>
            <a:chOff x="3505851" y="4993374"/>
            <a:chExt cx="4454569" cy="1873552"/>
          </a:xfrm>
        </p:grpSpPr>
        <p:pic>
          <p:nvPicPr>
            <p:cNvPr id="18" name="Google Shape;488;p73" descr="グラフィカル ユーザー インターフェイス, アプリケーション, Teams&#10;&#10;自動的に生成された説明">
              <a:extLst>
                <a:ext uri="{FF2B5EF4-FFF2-40B4-BE49-F238E27FC236}">
                  <a16:creationId xmlns:a16="http://schemas.microsoft.com/office/drawing/2014/main" id="{93EAD76E-3794-4494-B873-53DBF1DAB7BD}"/>
                </a:ext>
              </a:extLst>
            </p:cNvPr>
            <p:cNvPicPr preferRelativeResize="0"/>
            <p:nvPr/>
          </p:nvPicPr>
          <p:blipFill rotWithShape="1">
            <a:blip r:embed="rId3">
              <a:alphaModFix/>
            </a:blip>
            <a:srcRect l="25974" t="26775" r="25881" b="34312"/>
            <a:stretch/>
          </p:blipFill>
          <p:spPr>
            <a:xfrm>
              <a:off x="3505851" y="4993374"/>
              <a:ext cx="4454569" cy="1873552"/>
            </a:xfrm>
            <a:prstGeom prst="rect">
              <a:avLst/>
            </a:prstGeom>
            <a:noFill/>
            <a:ln w="12700" cap="flat" cmpd="sng">
              <a:solidFill>
                <a:srgbClr val="7F7F7F"/>
              </a:solidFill>
              <a:prstDash val="solid"/>
              <a:round/>
              <a:headEnd type="none" w="sm" len="sm"/>
              <a:tailEnd type="none" w="sm" len="sm"/>
            </a:ln>
          </p:spPr>
        </p:pic>
        <p:sp>
          <p:nvSpPr>
            <p:cNvPr id="19" name="正方形/長方形 18">
              <a:extLst>
                <a:ext uri="{FF2B5EF4-FFF2-40B4-BE49-F238E27FC236}">
                  <a16:creationId xmlns:a16="http://schemas.microsoft.com/office/drawing/2014/main" id="{6F8F3D17-1FDF-4E78-A7C8-4A9D0B3270DB}"/>
                </a:ext>
              </a:extLst>
            </p:cNvPr>
            <p:cNvSpPr/>
            <p:nvPr/>
          </p:nvSpPr>
          <p:spPr>
            <a:xfrm>
              <a:off x="7213599" y="6374410"/>
              <a:ext cx="558801" cy="35500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Google Shape;489;p73">
            <a:extLst>
              <a:ext uri="{FF2B5EF4-FFF2-40B4-BE49-F238E27FC236}">
                <a16:creationId xmlns:a16="http://schemas.microsoft.com/office/drawing/2014/main" id="{3E6A2B31-C210-4F7A-81B1-FA3C6018D46A}"/>
              </a:ext>
            </a:extLst>
          </p:cNvPr>
          <p:cNvSpPr txBox="1"/>
          <p:nvPr/>
        </p:nvSpPr>
        <p:spPr>
          <a:xfrm>
            <a:off x="963976" y="5420028"/>
            <a:ext cx="893305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取り消しが完了したら、自分の申請一覧画面に戻ります。</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400" b="0" i="0" u="none" strike="noStrike" cap="none" dirty="0">
                <a:solidFill>
                  <a:srgbClr val="000000"/>
                </a:solidFill>
                <a:latin typeface="Meiryo"/>
                <a:ea typeface="Meiryo"/>
                <a:cs typeface="Meiryo"/>
                <a:sym typeface="Meiryo"/>
              </a:rPr>
              <a:t>取り消した申請は削除され、どこからも確認することはできません</a:t>
            </a:r>
            <a:r>
              <a:rPr lang="ja-JP"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5" name="Google Shape;387;p67">
            <a:extLst>
              <a:ext uri="{FF2B5EF4-FFF2-40B4-BE49-F238E27FC236}">
                <a16:creationId xmlns:a16="http://schemas.microsoft.com/office/drawing/2014/main" id="{160E8319-9B21-43DC-BA38-242E97070B44}"/>
              </a:ext>
            </a:extLst>
          </p:cNvPr>
          <p:cNvSpPr txBox="1"/>
          <p:nvPr/>
        </p:nvSpPr>
        <p:spPr>
          <a:xfrm>
            <a:off x="994483" y="4750127"/>
            <a:ext cx="481153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ja-JP" sz="1600" b="1" i="1" u="none" strike="noStrike" cap="none" dirty="0">
                <a:solidFill>
                  <a:srgbClr val="00B0F0"/>
                </a:solidFill>
                <a:latin typeface="Meiryo"/>
                <a:ea typeface="Meiryo"/>
                <a:cs typeface="Meiryo"/>
                <a:sym typeface="Meiryo"/>
              </a:rPr>
              <a:t>✔ CHECK!</a:t>
            </a:r>
            <a:endParaRPr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64159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11;p74">
            <a:extLst>
              <a:ext uri="{FF2B5EF4-FFF2-40B4-BE49-F238E27FC236}">
                <a16:creationId xmlns:a16="http://schemas.microsoft.com/office/drawing/2014/main" id="{EE371DDE-24CC-2694-2D0B-4B312B62B7DB}"/>
              </a:ext>
            </a:extLst>
          </p:cNvPr>
          <p:cNvSpPr txBox="1"/>
          <p:nvPr/>
        </p:nvSpPr>
        <p:spPr>
          <a:xfrm>
            <a:off x="914831" y="3032735"/>
            <a:ext cx="9980578" cy="5155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rgbClr val="000000"/>
              </a:solidFill>
              <a:latin typeface="Meiryo"/>
              <a:ea typeface="Meiryo"/>
              <a:cs typeface="Meiryo"/>
              <a:sym typeface="Meiryo"/>
            </a:endParaRPr>
          </a:p>
        </p:txBody>
      </p:sp>
      <p:grpSp>
        <p:nvGrpSpPr>
          <p:cNvPr id="7" name="グループ化 6">
            <a:extLst>
              <a:ext uri="{FF2B5EF4-FFF2-40B4-BE49-F238E27FC236}">
                <a16:creationId xmlns:a16="http://schemas.microsoft.com/office/drawing/2014/main" id="{EB8DA495-EDFF-CC6D-5FCA-ECAF4E6D0ABA}"/>
              </a:ext>
            </a:extLst>
          </p:cNvPr>
          <p:cNvGrpSpPr/>
          <p:nvPr/>
        </p:nvGrpSpPr>
        <p:grpSpPr>
          <a:xfrm>
            <a:off x="627623" y="1510716"/>
            <a:ext cx="7007173" cy="1897727"/>
            <a:chOff x="1046192" y="3032975"/>
            <a:chExt cx="9279414" cy="2530059"/>
          </a:xfrm>
        </p:grpSpPr>
        <p:pic>
          <p:nvPicPr>
            <p:cNvPr id="8" name="図 7">
              <a:extLst>
                <a:ext uri="{FF2B5EF4-FFF2-40B4-BE49-F238E27FC236}">
                  <a16:creationId xmlns:a16="http://schemas.microsoft.com/office/drawing/2014/main" id="{943C9AEF-2C70-71E8-C39B-7E70CD14E2FA}"/>
                </a:ext>
              </a:extLst>
            </p:cNvPr>
            <p:cNvPicPr>
              <a:picLocks noChangeAspect="1"/>
            </p:cNvPicPr>
            <p:nvPr/>
          </p:nvPicPr>
          <p:blipFill rotWithShape="1">
            <a:blip r:embed="rId2"/>
            <a:srcRect r="-5"/>
            <a:stretch/>
          </p:blipFill>
          <p:spPr>
            <a:xfrm>
              <a:off x="1046192" y="3032975"/>
              <a:ext cx="9279414" cy="2530059"/>
            </a:xfrm>
            <a:prstGeom prst="rect">
              <a:avLst/>
            </a:prstGeom>
            <a:ln>
              <a:solidFill>
                <a:schemeClr val="tx1"/>
              </a:solidFill>
            </a:ln>
          </p:spPr>
        </p:pic>
        <p:sp>
          <p:nvSpPr>
            <p:cNvPr id="9" name="正方形/長方形 8">
              <a:extLst>
                <a:ext uri="{FF2B5EF4-FFF2-40B4-BE49-F238E27FC236}">
                  <a16:creationId xmlns:a16="http://schemas.microsoft.com/office/drawing/2014/main" id="{3BDC0849-BAE5-252A-2020-F98AA2013A44}"/>
                </a:ext>
              </a:extLst>
            </p:cNvPr>
            <p:cNvSpPr/>
            <p:nvPr/>
          </p:nvSpPr>
          <p:spPr>
            <a:xfrm>
              <a:off x="1179735" y="4417474"/>
              <a:ext cx="864965" cy="34500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Google Shape;76;p5">
            <a:extLst>
              <a:ext uri="{FF2B5EF4-FFF2-40B4-BE49-F238E27FC236}">
                <a16:creationId xmlns:a16="http://schemas.microsoft.com/office/drawing/2014/main" id="{9F01C0DE-4F5C-4B99-861D-EBE8C28F29F2}"/>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D2EDF3DE-2048-476D-A514-6E879F680E2C}"/>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2" name="Google Shape;203;g125f8f40711_0_141">
            <a:extLst>
              <a:ext uri="{FF2B5EF4-FFF2-40B4-BE49-F238E27FC236}">
                <a16:creationId xmlns:a16="http://schemas.microsoft.com/office/drawing/2014/main" id="{2B3EF10F-7FDC-4EDF-8D48-B55306E4B01C}"/>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4-3. </a:t>
            </a:r>
            <a:r>
              <a:rPr lang="ja-JP" altLang="ja-JP" sz="1600" b="1" i="0" u="none" strike="noStrike" cap="none" dirty="0">
                <a:solidFill>
                  <a:srgbClr val="000000"/>
                </a:solidFill>
                <a:latin typeface="Meiryo"/>
                <a:ea typeface="Meiryo"/>
                <a:cs typeface="Meiryo"/>
                <a:sym typeface="Meiryo"/>
              </a:rPr>
              <a:t>自分の申請を確認する</a:t>
            </a:r>
            <a:endParaRPr lang="ja-JP" altLang="en-US" sz="1050" b="0" i="0" u="none" strike="noStrike" cap="none" dirty="0">
              <a:solidFill>
                <a:srgbClr val="000000"/>
              </a:solidFill>
              <a:latin typeface="Arial"/>
              <a:ea typeface="Arial"/>
              <a:cs typeface="Arial"/>
              <a:sym typeface="Arial"/>
            </a:endParaRPr>
          </a:p>
        </p:txBody>
      </p:sp>
      <p:grpSp>
        <p:nvGrpSpPr>
          <p:cNvPr id="15" name="グループ化 14">
            <a:extLst>
              <a:ext uri="{FF2B5EF4-FFF2-40B4-BE49-F238E27FC236}">
                <a16:creationId xmlns:a16="http://schemas.microsoft.com/office/drawing/2014/main" id="{F46D1465-A88A-441F-B75B-B1FB3129C71F}"/>
              </a:ext>
            </a:extLst>
          </p:cNvPr>
          <p:cNvGrpSpPr/>
          <p:nvPr/>
        </p:nvGrpSpPr>
        <p:grpSpPr>
          <a:xfrm>
            <a:off x="609868" y="3940728"/>
            <a:ext cx="6208183" cy="2142367"/>
            <a:chOff x="1046192" y="6541862"/>
            <a:chExt cx="9278916" cy="3072650"/>
          </a:xfrm>
        </p:grpSpPr>
        <p:pic>
          <p:nvPicPr>
            <p:cNvPr id="16" name="図 15">
              <a:extLst>
                <a:ext uri="{FF2B5EF4-FFF2-40B4-BE49-F238E27FC236}">
                  <a16:creationId xmlns:a16="http://schemas.microsoft.com/office/drawing/2014/main" id="{052D26C4-82DE-47D2-ADE3-C4D49793CCA7}"/>
                </a:ext>
              </a:extLst>
            </p:cNvPr>
            <p:cNvPicPr>
              <a:picLocks noChangeAspect="1"/>
            </p:cNvPicPr>
            <p:nvPr/>
          </p:nvPicPr>
          <p:blipFill>
            <a:blip r:embed="rId3"/>
            <a:stretch>
              <a:fillRect/>
            </a:stretch>
          </p:blipFill>
          <p:spPr>
            <a:xfrm>
              <a:off x="1046192" y="6541862"/>
              <a:ext cx="9278916" cy="3072650"/>
            </a:xfrm>
            <a:prstGeom prst="rect">
              <a:avLst/>
            </a:prstGeom>
          </p:spPr>
        </p:pic>
        <p:sp>
          <p:nvSpPr>
            <p:cNvPr id="17" name="正方形/長方形 16">
              <a:extLst>
                <a:ext uri="{FF2B5EF4-FFF2-40B4-BE49-F238E27FC236}">
                  <a16:creationId xmlns:a16="http://schemas.microsoft.com/office/drawing/2014/main" id="{9CEB41E3-7F45-4330-BC2E-EE9C55C55A4A}"/>
                </a:ext>
              </a:extLst>
            </p:cNvPr>
            <p:cNvSpPr/>
            <p:nvPr/>
          </p:nvSpPr>
          <p:spPr>
            <a:xfrm>
              <a:off x="2785835" y="7768542"/>
              <a:ext cx="7374165" cy="69600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Google Shape;156;g125f8f40711_0_119">
            <a:extLst>
              <a:ext uri="{FF2B5EF4-FFF2-40B4-BE49-F238E27FC236}">
                <a16:creationId xmlns:a16="http://schemas.microsoft.com/office/drawing/2014/main" id="{42683670-4556-497C-979C-AD6487EEF9CC}"/>
              </a:ext>
            </a:extLst>
          </p:cNvPr>
          <p:cNvSpPr txBox="1"/>
          <p:nvPr/>
        </p:nvSpPr>
        <p:spPr>
          <a:xfrm>
            <a:off x="694171" y="1176422"/>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①ワークフロートップから、「自分の申請」をクリックします。</a:t>
            </a:r>
            <a:endParaRPr lang="ja-JP" altLang="en-US" sz="1050" b="0" i="0" u="none" strike="noStrike" cap="none" dirty="0">
              <a:solidFill>
                <a:srgbClr val="000000"/>
              </a:solidFill>
              <a:latin typeface="Arial"/>
              <a:ea typeface="Arial"/>
              <a:cs typeface="Arial"/>
              <a:sym typeface="Arial"/>
            </a:endParaRPr>
          </a:p>
        </p:txBody>
      </p:sp>
      <p:sp>
        <p:nvSpPr>
          <p:cNvPr id="19" name="Google Shape;157;g125f8f40711_0_119">
            <a:extLst>
              <a:ext uri="{FF2B5EF4-FFF2-40B4-BE49-F238E27FC236}">
                <a16:creationId xmlns:a16="http://schemas.microsoft.com/office/drawing/2014/main" id="{A9B44DD0-E52E-41E8-9394-99CD7EA2C4EA}"/>
              </a:ext>
            </a:extLst>
          </p:cNvPr>
          <p:cNvSpPr txBox="1"/>
          <p:nvPr/>
        </p:nvSpPr>
        <p:spPr>
          <a:xfrm>
            <a:off x="552129" y="3635273"/>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自分の申請一覧画面が表示されます。</a:t>
            </a:r>
            <a:endParaRPr lang="ja-JP" altLang="en-US" sz="1050" b="0" i="0" u="none" strike="noStrike" cap="none" dirty="0">
              <a:solidFill>
                <a:srgbClr val="000000"/>
              </a:solidFill>
              <a:latin typeface="Arial"/>
              <a:ea typeface="Arial"/>
              <a:cs typeface="Arial"/>
              <a:sym typeface="Arial"/>
            </a:endParaRPr>
          </a:p>
        </p:txBody>
      </p:sp>
      <p:grpSp>
        <p:nvGrpSpPr>
          <p:cNvPr id="30" name="グループ化 29">
            <a:extLst>
              <a:ext uri="{FF2B5EF4-FFF2-40B4-BE49-F238E27FC236}">
                <a16:creationId xmlns:a16="http://schemas.microsoft.com/office/drawing/2014/main" id="{9ED0D6C5-3708-4B19-AE0C-008C210719FE}"/>
              </a:ext>
            </a:extLst>
          </p:cNvPr>
          <p:cNvGrpSpPr/>
          <p:nvPr/>
        </p:nvGrpSpPr>
        <p:grpSpPr>
          <a:xfrm>
            <a:off x="7082143" y="4486914"/>
            <a:ext cx="4711010" cy="1596181"/>
            <a:chOff x="6945371" y="4698087"/>
            <a:chExt cx="4711010" cy="1596181"/>
          </a:xfrm>
        </p:grpSpPr>
        <p:grpSp>
          <p:nvGrpSpPr>
            <p:cNvPr id="21" name="グループ化 20">
              <a:extLst>
                <a:ext uri="{FF2B5EF4-FFF2-40B4-BE49-F238E27FC236}">
                  <a16:creationId xmlns:a16="http://schemas.microsoft.com/office/drawing/2014/main" id="{245CAEF8-F18D-4619-99C6-9C35E381A4BE}"/>
                </a:ext>
              </a:extLst>
            </p:cNvPr>
            <p:cNvGrpSpPr/>
            <p:nvPr/>
          </p:nvGrpSpPr>
          <p:grpSpPr>
            <a:xfrm>
              <a:off x="6945371" y="4698087"/>
              <a:ext cx="4711010" cy="1596181"/>
              <a:chOff x="763325" y="5008363"/>
              <a:chExt cx="4711010" cy="1596181"/>
            </a:xfrm>
          </p:grpSpPr>
          <p:sp>
            <p:nvSpPr>
              <p:cNvPr id="23" name="Google Shape;186;g125f8f40711_0_137">
                <a:extLst>
                  <a:ext uri="{FF2B5EF4-FFF2-40B4-BE49-F238E27FC236}">
                    <a16:creationId xmlns:a16="http://schemas.microsoft.com/office/drawing/2014/main" id="{F540BB5C-12DF-447C-9C16-EA3B2AC9BAB0}"/>
                  </a:ext>
                </a:extLst>
              </p:cNvPr>
              <p:cNvSpPr/>
              <p:nvPr/>
            </p:nvSpPr>
            <p:spPr>
              <a:xfrm>
                <a:off x="763325" y="5008363"/>
                <a:ext cx="4711010" cy="1596181"/>
              </a:xfrm>
              <a:prstGeom prst="rect">
                <a:avLst/>
              </a:prstGeom>
              <a:solidFill>
                <a:srgbClr val="FFFFFF"/>
              </a:solid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Trebuchet MS"/>
                  <a:ea typeface="Trebuchet MS"/>
                  <a:cs typeface="Trebuchet MS"/>
                  <a:sym typeface="Trebuchet MS"/>
                </a:endParaRPr>
              </a:p>
            </p:txBody>
          </p:sp>
          <p:sp>
            <p:nvSpPr>
              <p:cNvPr id="24" name="Google Shape;190;g125f8f40711_0_137">
                <a:extLst>
                  <a:ext uri="{FF2B5EF4-FFF2-40B4-BE49-F238E27FC236}">
                    <a16:creationId xmlns:a16="http://schemas.microsoft.com/office/drawing/2014/main" id="{A69FD0AC-1379-435F-9505-E11EBAD0533D}"/>
                  </a:ext>
                </a:extLst>
              </p:cNvPr>
              <p:cNvSpPr txBox="1"/>
              <p:nvPr/>
            </p:nvSpPr>
            <p:spPr>
              <a:xfrm>
                <a:off x="939517" y="5461042"/>
                <a:ext cx="374335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上部でステータスごとに表示できます。</a:t>
                </a:r>
                <a:endParaRPr lang="ja-JP" altLang="en-US" sz="1050" b="0" i="0" u="none" strike="noStrike" cap="none" dirty="0">
                  <a:solidFill>
                    <a:srgbClr val="000000"/>
                  </a:solidFill>
                  <a:latin typeface="Arial"/>
                  <a:ea typeface="Arial"/>
                  <a:cs typeface="Arial"/>
                  <a:sym typeface="Arial"/>
                </a:endParaRPr>
              </a:p>
            </p:txBody>
          </p:sp>
          <p:sp>
            <p:nvSpPr>
              <p:cNvPr id="25" name="Google Shape;159;g125f8f40711_0_119">
                <a:extLst>
                  <a:ext uri="{FF2B5EF4-FFF2-40B4-BE49-F238E27FC236}">
                    <a16:creationId xmlns:a16="http://schemas.microsoft.com/office/drawing/2014/main" id="{FDBBE88E-09F1-460D-8FBA-9BEFAFA501A3}"/>
                  </a:ext>
                </a:extLst>
              </p:cNvPr>
              <p:cNvSpPr txBox="1"/>
              <p:nvPr/>
            </p:nvSpPr>
            <p:spPr>
              <a:xfrm>
                <a:off x="1217897" y="5092212"/>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6" name="Google Shape;161;g125f8f40711_0_119">
                <a:extLst>
                  <a:ext uri="{FF2B5EF4-FFF2-40B4-BE49-F238E27FC236}">
                    <a16:creationId xmlns:a16="http://schemas.microsoft.com/office/drawing/2014/main" id="{9292D259-2B81-4E59-A9C3-4F228D14CDBF}"/>
                  </a:ext>
                </a:extLst>
              </p:cNvPr>
              <p:cNvPicPr preferRelativeResize="0"/>
              <p:nvPr/>
            </p:nvPicPr>
            <p:blipFill rotWithShape="1">
              <a:blip r:embed="rId4">
                <a:alphaModFix/>
              </a:blip>
              <a:srcRect/>
              <a:stretch/>
            </p:blipFill>
            <p:spPr>
              <a:xfrm>
                <a:off x="892786" y="5061896"/>
                <a:ext cx="335332" cy="338514"/>
              </a:xfrm>
              <a:prstGeom prst="rect">
                <a:avLst/>
              </a:prstGeom>
              <a:noFill/>
              <a:ln>
                <a:noFill/>
              </a:ln>
            </p:spPr>
          </p:pic>
          <p:sp>
            <p:nvSpPr>
              <p:cNvPr id="27" name="Google Shape;159;g125f8f40711_0_119">
                <a:extLst>
                  <a:ext uri="{FF2B5EF4-FFF2-40B4-BE49-F238E27FC236}">
                    <a16:creationId xmlns:a16="http://schemas.microsoft.com/office/drawing/2014/main" id="{6A0CCA4E-5352-4D78-B711-F202491C561C}"/>
                  </a:ext>
                </a:extLst>
              </p:cNvPr>
              <p:cNvSpPr txBox="1"/>
              <p:nvPr/>
            </p:nvSpPr>
            <p:spPr>
              <a:xfrm>
                <a:off x="1952893" y="5088584"/>
                <a:ext cx="226786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b="1" i="1" u="none" strike="noStrike" cap="none" dirty="0">
                  <a:solidFill>
                    <a:srgbClr val="C96F06"/>
                  </a:solidFill>
                  <a:latin typeface="Meiryo"/>
                  <a:ea typeface="Meiryo"/>
                  <a:cs typeface="Meiryo"/>
                  <a:sym typeface="Meiryo"/>
                </a:endParaRPr>
              </a:p>
            </p:txBody>
          </p:sp>
        </p:grpSp>
        <p:grpSp>
          <p:nvGrpSpPr>
            <p:cNvPr id="2" name="グループ化 1">
              <a:extLst>
                <a:ext uri="{FF2B5EF4-FFF2-40B4-BE49-F238E27FC236}">
                  <a16:creationId xmlns:a16="http://schemas.microsoft.com/office/drawing/2014/main" id="{BC4AD14B-3C1A-4FD5-ABF0-84765A8762EA}"/>
                </a:ext>
              </a:extLst>
            </p:cNvPr>
            <p:cNvGrpSpPr/>
            <p:nvPr/>
          </p:nvGrpSpPr>
          <p:grpSpPr>
            <a:xfrm>
              <a:off x="7121563" y="5496939"/>
              <a:ext cx="4172762" cy="598058"/>
              <a:chOff x="1564121" y="4347992"/>
              <a:chExt cx="5978705" cy="856893"/>
            </a:xfrm>
          </p:grpSpPr>
          <p:pic>
            <p:nvPicPr>
              <p:cNvPr id="28" name="Google Shape;507;p74">
                <a:extLst>
                  <a:ext uri="{FF2B5EF4-FFF2-40B4-BE49-F238E27FC236}">
                    <a16:creationId xmlns:a16="http://schemas.microsoft.com/office/drawing/2014/main" id="{4E44D82E-8C62-4DD9-B762-84BC09CC9E3D}"/>
                  </a:ext>
                </a:extLst>
              </p:cNvPr>
              <p:cNvPicPr preferRelativeResize="0"/>
              <p:nvPr/>
            </p:nvPicPr>
            <p:blipFill rotWithShape="1">
              <a:blip r:embed="rId5">
                <a:alphaModFix/>
              </a:blip>
              <a:srcRect r="33318"/>
              <a:stretch/>
            </p:blipFill>
            <p:spPr>
              <a:xfrm>
                <a:off x="1564121" y="4347992"/>
                <a:ext cx="5978705" cy="856893"/>
              </a:xfrm>
              <a:prstGeom prst="rect">
                <a:avLst/>
              </a:prstGeom>
              <a:noFill/>
              <a:ln w="12700" cap="flat" cmpd="sng">
                <a:solidFill>
                  <a:srgbClr val="7F7F7F"/>
                </a:solidFill>
                <a:prstDash val="solid"/>
                <a:round/>
                <a:headEnd type="none" w="sm" len="sm"/>
                <a:tailEnd type="none" w="sm" len="sm"/>
              </a:ln>
            </p:spPr>
          </p:pic>
          <p:sp>
            <p:nvSpPr>
              <p:cNvPr id="29" name="正方形/長方形 28">
                <a:extLst>
                  <a:ext uri="{FF2B5EF4-FFF2-40B4-BE49-F238E27FC236}">
                    <a16:creationId xmlns:a16="http://schemas.microsoft.com/office/drawing/2014/main" id="{DC2DA220-CCE9-4C5A-AAD8-E673E4EA72DE}"/>
                  </a:ext>
                </a:extLst>
              </p:cNvPr>
              <p:cNvSpPr/>
              <p:nvPr/>
            </p:nvSpPr>
            <p:spPr>
              <a:xfrm>
                <a:off x="3041028" y="4727779"/>
                <a:ext cx="3778999" cy="38637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435163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p:nvPr/>
        </p:nvSpPr>
        <p:spPr>
          <a:xfrm>
            <a:off x="734728" y="1889289"/>
            <a:ext cx="4167000" cy="931200"/>
          </a:xfrm>
          <a:prstGeom prst="rect">
            <a:avLst/>
          </a:prstGeom>
          <a:noFill/>
          <a:ln>
            <a:noFill/>
          </a:ln>
        </p:spPr>
        <p:txBody>
          <a:bodyPr spcFirstLastPara="1" wrap="square" lIns="91425" tIns="45700" rIns="91425" bIns="45700" anchor="ctr" anchorCtr="0">
            <a:noAutofit/>
          </a:bodyPr>
          <a:lstStyle/>
          <a:p>
            <a:pPr marL="0" marR="0" lvl="0" indent="0" algn="l" rtl="0">
              <a:lnSpc>
                <a:spcPct val="47058"/>
              </a:lnSpc>
              <a:spcBef>
                <a:spcPts val="0"/>
              </a:spcBef>
              <a:spcAft>
                <a:spcPts val="0"/>
              </a:spcAft>
              <a:buClr>
                <a:schemeClr val="accent1"/>
              </a:buClr>
              <a:buSzPts val="5100"/>
              <a:buFont typeface="Arial"/>
              <a:buNone/>
            </a:pPr>
            <a:r>
              <a:rPr lang="en-US" sz="5100" b="1" i="0" u="none" strike="noStrike" cap="none">
                <a:solidFill>
                  <a:srgbClr val="447FE0"/>
                </a:solidFill>
                <a:latin typeface="Arial"/>
                <a:ea typeface="Arial"/>
                <a:cs typeface="Arial"/>
                <a:sym typeface="Arial"/>
              </a:rPr>
              <a:t>INDEX</a:t>
            </a:r>
            <a:endParaRPr sz="5100" b="1" i="0" u="none" strike="noStrike" cap="none">
              <a:solidFill>
                <a:srgbClr val="447FE0"/>
              </a:solidFill>
              <a:latin typeface="Arial"/>
              <a:ea typeface="Arial"/>
              <a:cs typeface="Arial"/>
              <a:sym typeface="Arial"/>
            </a:endParaRPr>
          </a:p>
        </p:txBody>
      </p:sp>
      <p:sp>
        <p:nvSpPr>
          <p:cNvPr id="70" name="Google Shape;70;p3"/>
          <p:cNvSpPr txBox="1"/>
          <p:nvPr/>
        </p:nvSpPr>
        <p:spPr>
          <a:xfrm>
            <a:off x="734725" y="2608199"/>
            <a:ext cx="5961043" cy="64627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CE8D3E"/>
              </a:buClr>
              <a:buSzPts val="3400"/>
              <a:buFont typeface="Meiryo"/>
              <a:buNone/>
            </a:pPr>
            <a:r>
              <a:rPr lang="ja-JP" altLang="en-US" sz="2800" b="1" dirty="0">
                <a:solidFill>
                  <a:schemeClr val="dk1"/>
                </a:solidFill>
                <a:latin typeface="Meiryo"/>
                <a:ea typeface="Meiryo"/>
                <a:cs typeface="Meiryo"/>
                <a:sym typeface="Meiryo"/>
              </a:rPr>
              <a:t>ワークフロー</a:t>
            </a:r>
            <a:endParaRPr lang="en-US" sz="1500" b="0" i="0" u="sng" strike="noStrike" cap="none" dirty="0">
              <a:solidFill>
                <a:srgbClr val="000000"/>
              </a:solidFill>
              <a:latin typeface="Meiryo"/>
              <a:ea typeface="Meiryo"/>
              <a:cs typeface="Meiryo"/>
              <a:sym typeface="Meiryo"/>
            </a:endParaRPr>
          </a:p>
        </p:txBody>
      </p:sp>
      <p:sp>
        <p:nvSpPr>
          <p:cNvPr id="71" name="Google Shape;71;p3"/>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4"/>
                </a:solidFill>
                <a:latin typeface="Arial"/>
                <a:ea typeface="Arial"/>
                <a:cs typeface="Arial"/>
                <a:sym typeface="Arial"/>
              </a:rPr>
              <a:t>© kaonavi, inc.</a:t>
            </a:r>
            <a:endParaRPr sz="900" b="0" i="0" u="none" strike="noStrike" cap="none">
              <a:solidFill>
                <a:schemeClr val="accent4"/>
              </a:solidFill>
              <a:latin typeface="Arial"/>
              <a:ea typeface="Arial"/>
              <a:cs typeface="Arial"/>
              <a:sym typeface="Arial"/>
            </a:endParaRPr>
          </a:p>
        </p:txBody>
      </p:sp>
      <p:sp>
        <p:nvSpPr>
          <p:cNvPr id="3" name="テキスト ボックス 2">
            <a:extLst>
              <a:ext uri="{FF2B5EF4-FFF2-40B4-BE49-F238E27FC236}">
                <a16:creationId xmlns:a16="http://schemas.microsoft.com/office/drawing/2014/main" id="{BBF18A11-E8C5-4740-A1F9-61281D316434}"/>
              </a:ext>
            </a:extLst>
          </p:cNvPr>
          <p:cNvSpPr txBox="1"/>
          <p:nvPr/>
        </p:nvSpPr>
        <p:spPr>
          <a:xfrm>
            <a:off x="1078854" y="3254476"/>
            <a:ext cx="3070071" cy="2031325"/>
          </a:xfrm>
          <a:prstGeom prst="rect">
            <a:avLst/>
          </a:prstGeom>
          <a:noFill/>
        </p:spPr>
        <p:txBody>
          <a:bodyPr wrap="none" rtlCol="0">
            <a:spAutoFit/>
          </a:bodyPr>
          <a:lstStyle/>
          <a:p>
            <a:pPr marL="342900" indent="-342900">
              <a:buFont typeface="+mj-lt"/>
              <a:buAutoNum type="arabicPeriod"/>
            </a:pPr>
            <a:r>
              <a:rPr kumimoji="1" lang="ja-JP" altLang="en-US" sz="1800" u="sng" dirty="0">
                <a:latin typeface="Meiryo"/>
                <a:ea typeface="Meiryo"/>
                <a:sym typeface="Meiryo"/>
              </a:rPr>
              <a:t>ワークフロー</a:t>
            </a:r>
            <a:r>
              <a:rPr kumimoji="1" lang="ja-JP" altLang="en-US" sz="1800" u="sng" dirty="0">
                <a:latin typeface="メイリオ" panose="020B0604030504040204" pitchFamily="50" charset="-128"/>
                <a:ea typeface="メイリオ" panose="020B0604030504040204" pitchFamily="50" charset="-128"/>
              </a:rPr>
              <a:t>とは</a:t>
            </a:r>
            <a:endParaRPr kumimoji="1" lang="en-US" altLang="ja-JP" sz="1800" u="sng" dirty="0">
              <a:latin typeface="メイリオ" panose="020B0604030504040204" pitchFamily="50" charset="-128"/>
              <a:ea typeface="メイリオ" panose="020B0604030504040204" pitchFamily="50" charset="-128"/>
            </a:endParaRPr>
          </a:p>
          <a:p>
            <a:pPr marL="342900" indent="-342900">
              <a:buFont typeface="+mj-lt"/>
              <a:buAutoNum type="arabicPeriod"/>
            </a:pPr>
            <a:r>
              <a:rPr lang="ja-JP" altLang="en-US" sz="1800" u="sng" dirty="0">
                <a:latin typeface="Meiryo"/>
                <a:ea typeface="Meiryo"/>
                <a:cs typeface="Meiryo"/>
                <a:sym typeface="Meiryo"/>
                <a:hlinkClick r:id="" action="ppaction://noaction">
                  <a:extLst>
                    <a:ext uri="{A12FA001-AC4F-418D-AE19-62706E023703}">
                      <ahyp:hlinkClr xmlns:ahyp="http://schemas.microsoft.com/office/drawing/2018/hyperlinkcolor" val="tx"/>
                    </a:ext>
                  </a:extLst>
                </a:hlinkClick>
              </a:rPr>
              <a:t>ワークフロー</a:t>
            </a:r>
            <a:r>
              <a:rPr lang="ja-JP" altLang="ja-JP" sz="1800" u="sng" dirty="0">
                <a:latin typeface="Meiryo"/>
                <a:ea typeface="Meiryo"/>
                <a:cs typeface="Meiryo"/>
                <a:sym typeface="Meiryo"/>
                <a:hlinkClick r:id="" action="ppaction://noaction">
                  <a:extLst>
                    <a:ext uri="{A12FA001-AC4F-418D-AE19-62706E023703}">
                      <ahyp:hlinkClr xmlns:ahyp="http://schemas.microsoft.com/office/drawing/2018/hyperlinkcolor" val="tx"/>
                    </a:ext>
                  </a:extLst>
                </a:hlinkClick>
              </a:rPr>
              <a:t>の主な画面</a:t>
            </a:r>
            <a:endParaRPr lang="en-US" altLang="ja-JP" u="sng" dirty="0">
              <a:latin typeface="Meiryo"/>
              <a:ea typeface="Meiryo"/>
              <a:cs typeface="Meiryo"/>
              <a:sym typeface="Meiryo"/>
            </a:endParaRPr>
          </a:p>
          <a:p>
            <a:pPr marL="342900" indent="-342900">
              <a:buFont typeface="+mj-lt"/>
              <a:buAutoNum type="arabicPeriod"/>
            </a:pPr>
            <a:r>
              <a:rPr lang="ja-JP" altLang="en-US" sz="1800" i="0" u="sng" strike="noStrike" cap="none" dirty="0">
                <a:solidFill>
                  <a:srgbClr val="000000"/>
                </a:solidFill>
                <a:latin typeface="Meiryo"/>
                <a:ea typeface="Meiryo"/>
                <a:cs typeface="Meiryo"/>
                <a:sym typeface="Meiryo"/>
              </a:rPr>
              <a:t>メール・通知タイミング</a:t>
            </a:r>
            <a:endParaRPr lang="ja-JP" altLang="en-US" sz="1100" i="0" u="sng" strike="noStrike" cap="none" dirty="0">
              <a:solidFill>
                <a:srgbClr val="000000"/>
              </a:solidFill>
              <a:latin typeface="Arial"/>
              <a:ea typeface="Arial"/>
              <a:cs typeface="Arial"/>
              <a:sym typeface="Arial"/>
            </a:endParaRPr>
          </a:p>
          <a:p>
            <a:pPr marL="342900" indent="-342900">
              <a:buFont typeface="+mj-lt"/>
              <a:buAutoNum type="arabicPeriod"/>
            </a:pPr>
            <a:r>
              <a:rPr lang="ja-JP" altLang="en-US" sz="1800" u="sng" dirty="0">
                <a:latin typeface="Meiryo"/>
                <a:ea typeface="Meiryo"/>
                <a:cs typeface="Meiryo"/>
                <a:sym typeface="Meiryo"/>
              </a:rPr>
              <a:t>申請者の操作方法</a:t>
            </a:r>
            <a:endParaRPr lang="en-US" altLang="ja-JP" sz="1800" u="sng" dirty="0">
              <a:latin typeface="Meiryo"/>
              <a:ea typeface="Meiryo"/>
              <a:cs typeface="Meiryo"/>
              <a:sym typeface="Meiryo"/>
            </a:endParaRPr>
          </a:p>
          <a:p>
            <a:pPr marL="342900" indent="-342900">
              <a:buFont typeface="+mj-lt"/>
              <a:buAutoNum type="arabicPeriod"/>
            </a:pPr>
            <a:r>
              <a:rPr lang="ja-JP" altLang="en-US" u="sng" dirty="0">
                <a:latin typeface="Meiryo"/>
                <a:ea typeface="Meiryo"/>
                <a:cs typeface="Meiryo"/>
                <a:sym typeface="Meiryo"/>
              </a:rPr>
              <a:t>代理申請方法</a:t>
            </a:r>
            <a:endParaRPr lang="en-US" altLang="ja-JP" u="sng" dirty="0">
              <a:latin typeface="Meiryo"/>
              <a:ea typeface="Meiryo"/>
              <a:cs typeface="Meiryo"/>
              <a:sym typeface="Meiryo"/>
            </a:endParaRPr>
          </a:p>
          <a:p>
            <a:pPr marL="342900" indent="-342900">
              <a:buFont typeface="+mj-lt"/>
              <a:buAutoNum type="arabicPeriod"/>
            </a:pPr>
            <a:r>
              <a:rPr lang="ja-JP" altLang="en-US" sz="1800" u="sng" dirty="0">
                <a:latin typeface="Meiryo"/>
                <a:ea typeface="Meiryo"/>
                <a:cs typeface="Meiryo"/>
                <a:sym typeface="Meiryo"/>
              </a:rPr>
              <a:t>承認者の操作方法</a:t>
            </a:r>
          </a:p>
          <a:p>
            <a:pPr marL="342900" indent="-342900">
              <a:buFont typeface="+mj-lt"/>
              <a:buAutoNum type="arabicPeriod"/>
            </a:pPr>
            <a:r>
              <a:rPr lang="ja-JP" altLang="en-US" sz="1800" u="sng" dirty="0">
                <a:latin typeface="Meiryo"/>
                <a:ea typeface="Meiryo"/>
                <a:cs typeface="Meiryo"/>
                <a:sym typeface="Meiryo"/>
              </a:rPr>
              <a:t>回覧者の操作方法</a:t>
            </a:r>
            <a:endParaRPr kumimoji="1" lang="ja-JP" altLang="en-US" sz="1800" u="sng"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632F19AB-1929-10C2-BCAF-F18772CC6CF0}"/>
              </a:ext>
            </a:extLst>
          </p:cNvPr>
          <p:cNvGrpSpPr/>
          <p:nvPr/>
        </p:nvGrpSpPr>
        <p:grpSpPr>
          <a:xfrm>
            <a:off x="352147" y="1544018"/>
            <a:ext cx="5524204" cy="1978115"/>
            <a:chOff x="1149135" y="3009090"/>
            <a:chExt cx="9278916" cy="3322608"/>
          </a:xfrm>
        </p:grpSpPr>
        <p:pic>
          <p:nvPicPr>
            <p:cNvPr id="26" name="図 25">
              <a:extLst>
                <a:ext uri="{FF2B5EF4-FFF2-40B4-BE49-F238E27FC236}">
                  <a16:creationId xmlns:a16="http://schemas.microsoft.com/office/drawing/2014/main" id="{5DD9D7AD-FB01-CB4A-7EFD-FB21D2F5AE3D}"/>
                </a:ext>
              </a:extLst>
            </p:cNvPr>
            <p:cNvPicPr>
              <a:picLocks noChangeAspect="1"/>
            </p:cNvPicPr>
            <p:nvPr/>
          </p:nvPicPr>
          <p:blipFill>
            <a:blip r:embed="rId2"/>
            <a:stretch>
              <a:fillRect/>
            </a:stretch>
          </p:blipFill>
          <p:spPr>
            <a:xfrm>
              <a:off x="1149135" y="3009090"/>
              <a:ext cx="9278916" cy="3322608"/>
            </a:xfrm>
            <a:prstGeom prst="rect">
              <a:avLst/>
            </a:prstGeom>
            <a:ln w="12700">
              <a:solidFill>
                <a:schemeClr val="bg1">
                  <a:lumMod val="50000"/>
                </a:schemeClr>
              </a:solidFill>
            </a:ln>
          </p:spPr>
        </p:pic>
        <p:sp>
          <p:nvSpPr>
            <p:cNvPr id="27" name="正方形/長方形 26">
              <a:extLst>
                <a:ext uri="{FF2B5EF4-FFF2-40B4-BE49-F238E27FC236}">
                  <a16:creationId xmlns:a16="http://schemas.microsoft.com/office/drawing/2014/main" id="{E0BEC2D1-4F93-9B66-68F8-C8FEDA9197D6}"/>
                </a:ext>
              </a:extLst>
            </p:cNvPr>
            <p:cNvSpPr/>
            <p:nvPr/>
          </p:nvSpPr>
          <p:spPr>
            <a:xfrm>
              <a:off x="2900362" y="4596400"/>
              <a:ext cx="7367587" cy="328025"/>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Google Shape;76;p5">
            <a:extLst>
              <a:ext uri="{FF2B5EF4-FFF2-40B4-BE49-F238E27FC236}">
                <a16:creationId xmlns:a16="http://schemas.microsoft.com/office/drawing/2014/main" id="{E4AE3E4C-E476-4CF8-90A1-D0C5938FCC61}"/>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9" name="Google Shape;78;p5">
            <a:extLst>
              <a:ext uri="{FF2B5EF4-FFF2-40B4-BE49-F238E27FC236}">
                <a16:creationId xmlns:a16="http://schemas.microsoft.com/office/drawing/2014/main" id="{5DB592F3-A152-46E0-8ADD-8DE8794EE993}"/>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4.</a:t>
            </a:r>
            <a:r>
              <a:rPr lang="ja-JP" altLang="en-US" sz="1400" b="1" dirty="0">
                <a:latin typeface="Meiryo"/>
                <a:ea typeface="Meiryo"/>
                <a:cs typeface="Meiryo"/>
                <a:sym typeface="Meiryo"/>
              </a:rPr>
              <a:t>申請者の操作方法</a:t>
            </a:r>
          </a:p>
        </p:txBody>
      </p:sp>
      <p:sp>
        <p:nvSpPr>
          <p:cNvPr id="10" name="Google Shape;203;g125f8f40711_0_141">
            <a:extLst>
              <a:ext uri="{FF2B5EF4-FFF2-40B4-BE49-F238E27FC236}">
                <a16:creationId xmlns:a16="http://schemas.microsoft.com/office/drawing/2014/main" id="{D841F6B9-607E-48CE-B731-FD570028E241}"/>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4-3. </a:t>
            </a:r>
            <a:r>
              <a:rPr lang="ja-JP" altLang="ja-JP" sz="1600" b="1" i="0" u="none" strike="noStrike" cap="none" dirty="0">
                <a:solidFill>
                  <a:srgbClr val="000000"/>
                </a:solidFill>
                <a:latin typeface="Meiryo"/>
                <a:ea typeface="Meiryo"/>
                <a:cs typeface="Meiryo"/>
                <a:sym typeface="Meiryo"/>
              </a:rPr>
              <a:t>自分の申請を確認する</a:t>
            </a:r>
            <a:endParaRPr lang="ja-JP" altLang="en-US" sz="1050" b="0" i="0" u="none" strike="noStrike" cap="none" dirty="0">
              <a:solidFill>
                <a:srgbClr val="000000"/>
              </a:solidFill>
              <a:latin typeface="Arial"/>
              <a:ea typeface="Arial"/>
              <a:cs typeface="Arial"/>
              <a:sym typeface="Arial"/>
            </a:endParaRPr>
          </a:p>
        </p:txBody>
      </p:sp>
      <p:sp>
        <p:nvSpPr>
          <p:cNvPr id="11" name="Google Shape;156;g125f8f40711_0_119">
            <a:extLst>
              <a:ext uri="{FF2B5EF4-FFF2-40B4-BE49-F238E27FC236}">
                <a16:creationId xmlns:a16="http://schemas.microsoft.com/office/drawing/2014/main" id="{6CB2745A-3256-4693-A368-6630B654F67F}"/>
              </a:ext>
            </a:extLst>
          </p:cNvPr>
          <p:cNvSpPr txBox="1"/>
          <p:nvPr/>
        </p:nvSpPr>
        <p:spPr>
          <a:xfrm>
            <a:off x="694171" y="1176422"/>
            <a:ext cx="5277497" cy="307736"/>
          </a:xfrm>
          <a:prstGeom prst="rect">
            <a:avLst/>
          </a:prstGeom>
          <a:noFill/>
          <a:ln>
            <a:noFill/>
          </a:ln>
        </p:spPr>
        <p:txBody>
          <a:bodyPr spcFirstLastPara="1" wrap="square" lIns="91425" tIns="45700" rIns="91425" bIns="45700" anchor="t" anchorCtr="0">
            <a:spAutoFit/>
          </a:bodyPr>
          <a:lstStyle/>
          <a:p>
            <a:pPr lvl="0">
              <a:buSzPts val="2000"/>
            </a:pPr>
            <a:r>
              <a:rPr lang="ja-JP" altLang="en-US" sz="1400" dirty="0">
                <a:latin typeface="Meiryo"/>
                <a:ea typeface="Meiryo"/>
                <a:cs typeface="Meiryo"/>
                <a:sym typeface="Meiryo"/>
              </a:rPr>
              <a:t>②内容を確認したい申請をクリックします。</a:t>
            </a:r>
          </a:p>
        </p:txBody>
      </p:sp>
      <p:sp>
        <p:nvSpPr>
          <p:cNvPr id="12" name="Google Shape;157;g125f8f40711_0_119">
            <a:extLst>
              <a:ext uri="{FF2B5EF4-FFF2-40B4-BE49-F238E27FC236}">
                <a16:creationId xmlns:a16="http://schemas.microsoft.com/office/drawing/2014/main" id="{C8CC64DC-DFF8-464F-9CFE-8D7F469321B8}"/>
              </a:ext>
            </a:extLst>
          </p:cNvPr>
          <p:cNvSpPr txBox="1"/>
          <p:nvPr/>
        </p:nvSpPr>
        <p:spPr>
          <a:xfrm>
            <a:off x="6167550" y="1171850"/>
            <a:ext cx="527749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dirty="0">
                <a:latin typeface="Meiryo"/>
                <a:ea typeface="Meiryo"/>
                <a:cs typeface="Meiryo"/>
                <a:sym typeface="Meiryo"/>
              </a:rPr>
              <a:t>③</a:t>
            </a:r>
            <a:r>
              <a:rPr lang="ja-JP" altLang="en-US" sz="1400" b="0" i="0" u="none" strike="noStrike" cap="none" dirty="0">
                <a:solidFill>
                  <a:srgbClr val="000000"/>
                </a:solidFill>
                <a:latin typeface="Meiryo"/>
                <a:ea typeface="Meiryo"/>
                <a:cs typeface="Meiryo"/>
                <a:sym typeface="Meiryo"/>
              </a:rPr>
              <a:t>申請内容の詳細と進行状況が確認できます。</a:t>
            </a:r>
            <a:endParaRPr lang="ja-JP" altLang="en-US" sz="1050" b="0" i="0" u="none" strike="noStrike" cap="none" dirty="0">
              <a:solidFill>
                <a:srgbClr val="000000"/>
              </a:solidFill>
              <a:latin typeface="Arial"/>
              <a:ea typeface="Arial"/>
              <a:cs typeface="Arial"/>
              <a:sym typeface="Arial"/>
            </a:endParaRPr>
          </a:p>
        </p:txBody>
      </p:sp>
      <p:grpSp>
        <p:nvGrpSpPr>
          <p:cNvPr id="13" name="グループ化 12">
            <a:extLst>
              <a:ext uri="{FF2B5EF4-FFF2-40B4-BE49-F238E27FC236}">
                <a16:creationId xmlns:a16="http://schemas.microsoft.com/office/drawing/2014/main" id="{675D17D7-D755-42FD-A4EC-DA3622F88208}"/>
              </a:ext>
            </a:extLst>
          </p:cNvPr>
          <p:cNvGrpSpPr/>
          <p:nvPr/>
        </p:nvGrpSpPr>
        <p:grpSpPr>
          <a:xfrm>
            <a:off x="6167550" y="1544018"/>
            <a:ext cx="5785326" cy="2867019"/>
            <a:chOff x="1040021" y="6717876"/>
            <a:chExt cx="9253771" cy="4585867"/>
          </a:xfrm>
        </p:grpSpPr>
        <p:pic>
          <p:nvPicPr>
            <p:cNvPr id="14" name="Google Shape;525;p75" descr="グラフィカル ユーザー インターフェイス, テキスト, アプリケーション, メール&#10;&#10;自動的に生成された説明">
              <a:extLst>
                <a:ext uri="{FF2B5EF4-FFF2-40B4-BE49-F238E27FC236}">
                  <a16:creationId xmlns:a16="http://schemas.microsoft.com/office/drawing/2014/main" id="{BCE8ACC5-ECB7-41D1-BFC6-B970FAC89203}"/>
                </a:ext>
              </a:extLst>
            </p:cNvPr>
            <p:cNvPicPr preferRelativeResize="0"/>
            <p:nvPr/>
          </p:nvPicPr>
          <p:blipFill rotWithShape="1">
            <a:blip r:embed="rId3">
              <a:alphaModFix/>
            </a:blip>
            <a:srcRect/>
            <a:stretch/>
          </p:blipFill>
          <p:spPr>
            <a:xfrm>
              <a:off x="1040021" y="6717876"/>
              <a:ext cx="9253771" cy="4585867"/>
            </a:xfrm>
            <a:prstGeom prst="rect">
              <a:avLst/>
            </a:prstGeom>
            <a:noFill/>
            <a:ln w="12700" cap="flat" cmpd="sng">
              <a:solidFill>
                <a:schemeClr val="bg1">
                  <a:lumMod val="50000"/>
                </a:schemeClr>
              </a:solidFill>
              <a:prstDash val="solid"/>
              <a:round/>
              <a:headEnd type="none" w="sm" len="sm"/>
              <a:tailEnd type="none" w="sm" len="sm"/>
            </a:ln>
          </p:spPr>
        </p:pic>
        <p:sp>
          <p:nvSpPr>
            <p:cNvPr id="15" name="正方形/長方形 14">
              <a:extLst>
                <a:ext uri="{FF2B5EF4-FFF2-40B4-BE49-F238E27FC236}">
                  <a16:creationId xmlns:a16="http://schemas.microsoft.com/office/drawing/2014/main" id="{3DE2858D-CA25-42C0-BFF5-598AFF8FFDB5}"/>
                </a:ext>
              </a:extLst>
            </p:cNvPr>
            <p:cNvSpPr/>
            <p:nvPr/>
          </p:nvSpPr>
          <p:spPr>
            <a:xfrm>
              <a:off x="1135302" y="7787375"/>
              <a:ext cx="9056790" cy="346175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13895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42;p76">
            <a:extLst>
              <a:ext uri="{FF2B5EF4-FFF2-40B4-BE49-F238E27FC236}">
                <a16:creationId xmlns:a16="http://schemas.microsoft.com/office/drawing/2014/main" id="{0A3DE913-5E31-C9F2-5E90-7CB9CE85B690}"/>
              </a:ext>
            </a:extLst>
          </p:cNvPr>
          <p:cNvSpPr txBox="1"/>
          <p:nvPr/>
        </p:nvSpPr>
        <p:spPr>
          <a:xfrm>
            <a:off x="754963" y="1430226"/>
            <a:ext cx="702132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en-US" altLang="ja-JP" sz="1400" dirty="0">
                <a:latin typeface="Meiryo"/>
                <a:ea typeface="Meiryo"/>
                <a:cs typeface="Meiryo"/>
                <a:sym typeface="Meiryo"/>
              </a:rPr>
              <a:t>※</a:t>
            </a:r>
            <a:r>
              <a:rPr lang="ja-JP" sz="1400" b="0" i="0" u="none" strike="noStrike" cap="none" dirty="0">
                <a:solidFill>
                  <a:srgbClr val="000000"/>
                </a:solidFill>
                <a:latin typeface="Meiryo"/>
                <a:ea typeface="Meiryo"/>
                <a:cs typeface="Meiryo"/>
                <a:sym typeface="Meiryo"/>
              </a:rPr>
              <a:t>代理申請はスマホアプリで対応しておりません。</a:t>
            </a:r>
            <a:endParaRPr sz="1400" b="0" i="0" u="none" strike="noStrike" cap="none" dirty="0">
              <a:solidFill>
                <a:srgbClr val="000000"/>
              </a:solidFill>
              <a:latin typeface="Arial"/>
              <a:ea typeface="Arial"/>
              <a:cs typeface="Arial"/>
              <a:sym typeface="Arial"/>
            </a:endParaRPr>
          </a:p>
        </p:txBody>
      </p:sp>
      <p:grpSp>
        <p:nvGrpSpPr>
          <p:cNvPr id="12" name="グループ化 11">
            <a:extLst>
              <a:ext uri="{FF2B5EF4-FFF2-40B4-BE49-F238E27FC236}">
                <a16:creationId xmlns:a16="http://schemas.microsoft.com/office/drawing/2014/main" id="{C2EA9C26-A281-955D-A2D2-2A9D092EE8A5}"/>
              </a:ext>
            </a:extLst>
          </p:cNvPr>
          <p:cNvGrpSpPr/>
          <p:nvPr/>
        </p:nvGrpSpPr>
        <p:grpSpPr>
          <a:xfrm>
            <a:off x="965134" y="2329929"/>
            <a:ext cx="4183916" cy="2796501"/>
            <a:chOff x="959210" y="6188244"/>
            <a:chExt cx="4131889" cy="2761727"/>
          </a:xfrm>
        </p:grpSpPr>
        <p:pic>
          <p:nvPicPr>
            <p:cNvPr id="13" name="図 12">
              <a:extLst>
                <a:ext uri="{FF2B5EF4-FFF2-40B4-BE49-F238E27FC236}">
                  <a16:creationId xmlns:a16="http://schemas.microsoft.com/office/drawing/2014/main" id="{54947866-BD4F-4BB6-E638-969440F2714D}"/>
                </a:ext>
              </a:extLst>
            </p:cNvPr>
            <p:cNvPicPr>
              <a:picLocks noChangeAspect="1"/>
            </p:cNvPicPr>
            <p:nvPr/>
          </p:nvPicPr>
          <p:blipFill rotWithShape="1">
            <a:blip r:embed="rId2"/>
            <a:srcRect r="55057"/>
            <a:stretch/>
          </p:blipFill>
          <p:spPr>
            <a:xfrm>
              <a:off x="959210" y="6188244"/>
              <a:ext cx="4131889" cy="2761727"/>
            </a:xfrm>
            <a:prstGeom prst="rect">
              <a:avLst/>
            </a:prstGeom>
            <a:ln>
              <a:solidFill>
                <a:schemeClr val="tx1"/>
              </a:solidFill>
            </a:ln>
          </p:spPr>
        </p:pic>
        <p:sp>
          <p:nvSpPr>
            <p:cNvPr id="14" name="正方形/長方形 13">
              <a:extLst>
                <a:ext uri="{FF2B5EF4-FFF2-40B4-BE49-F238E27FC236}">
                  <a16:creationId xmlns:a16="http://schemas.microsoft.com/office/drawing/2014/main" id="{52DDB401-8A4B-3576-63A5-1FB7B05A75B4}"/>
                </a:ext>
              </a:extLst>
            </p:cNvPr>
            <p:cNvSpPr/>
            <p:nvPr/>
          </p:nvSpPr>
          <p:spPr>
            <a:xfrm>
              <a:off x="1109884" y="7199843"/>
              <a:ext cx="624573" cy="29363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44F926F6-46AB-563E-C191-C5F686E6779C}"/>
                </a:ext>
              </a:extLst>
            </p:cNvPr>
            <p:cNvSpPr/>
            <p:nvPr/>
          </p:nvSpPr>
          <p:spPr>
            <a:xfrm>
              <a:off x="2713713" y="6705904"/>
              <a:ext cx="1156612" cy="29363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Google Shape;76;p5">
            <a:extLst>
              <a:ext uri="{FF2B5EF4-FFF2-40B4-BE49-F238E27FC236}">
                <a16:creationId xmlns:a16="http://schemas.microsoft.com/office/drawing/2014/main" id="{FEFF550B-1B9B-4948-BFA0-9E5A7F44B05A}"/>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7" name="Google Shape;78;p5">
            <a:extLst>
              <a:ext uri="{FF2B5EF4-FFF2-40B4-BE49-F238E27FC236}">
                <a16:creationId xmlns:a16="http://schemas.microsoft.com/office/drawing/2014/main" id="{06691CF9-933A-4571-9187-BABF21438058}"/>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5.</a:t>
            </a:r>
            <a:r>
              <a:rPr lang="ja-JP" altLang="en-US" sz="1400" b="1" dirty="0">
                <a:latin typeface="Meiryo"/>
                <a:ea typeface="Meiryo"/>
                <a:cs typeface="Meiryo"/>
                <a:sym typeface="Meiryo"/>
              </a:rPr>
              <a:t>代理申請方法</a:t>
            </a:r>
          </a:p>
        </p:txBody>
      </p:sp>
      <p:sp>
        <p:nvSpPr>
          <p:cNvPr id="19" name="Google Shape;156;g125f8f40711_0_119">
            <a:extLst>
              <a:ext uri="{FF2B5EF4-FFF2-40B4-BE49-F238E27FC236}">
                <a16:creationId xmlns:a16="http://schemas.microsoft.com/office/drawing/2014/main" id="{B55E5DC1-C03E-4A6F-AB4C-A09757D8A373}"/>
              </a:ext>
            </a:extLst>
          </p:cNvPr>
          <p:cNvSpPr txBox="1"/>
          <p:nvPr/>
        </p:nvSpPr>
        <p:spPr>
          <a:xfrm>
            <a:off x="694171" y="921759"/>
            <a:ext cx="1009561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ワークフロー機能を利用できない従業員の代わりに申請をあげたい」「休職が延長になった従業員の代わりに休職申請をあげたい」などの際に代理申請を使用することで本人の代わりに申請をあげることができます。</a:t>
            </a:r>
            <a:endParaRPr lang="ja-JP" altLang="en-US" sz="1400" b="0" i="0" u="none" strike="noStrike" cap="none" dirty="0">
              <a:solidFill>
                <a:srgbClr val="000000"/>
              </a:solidFill>
              <a:latin typeface="Arial"/>
              <a:ea typeface="Arial"/>
              <a:cs typeface="Arial"/>
              <a:sym typeface="Arial"/>
            </a:endParaRPr>
          </a:p>
        </p:txBody>
      </p:sp>
      <p:sp>
        <p:nvSpPr>
          <p:cNvPr id="20" name="Google Shape;156;g125f8f40711_0_119">
            <a:extLst>
              <a:ext uri="{FF2B5EF4-FFF2-40B4-BE49-F238E27FC236}">
                <a16:creationId xmlns:a16="http://schemas.microsoft.com/office/drawing/2014/main" id="{D41C0912-A397-4AC8-9AFC-E29CA19EDB9F}"/>
              </a:ext>
            </a:extLst>
          </p:cNvPr>
          <p:cNvSpPr txBox="1"/>
          <p:nvPr/>
        </p:nvSpPr>
        <p:spPr>
          <a:xfrm>
            <a:off x="694171" y="1806749"/>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①申請者の代理で申請をあげる際は、「代理申請」からフォーム一覧を表示し申請したいフォーム名をクリックします</a:t>
            </a:r>
            <a:r>
              <a:rPr lang="ja-JP" altLang="en-US" sz="1400" b="0" i="0" u="none" strike="noStrike" cap="none" dirty="0">
                <a:solidFill>
                  <a:srgbClr val="000000"/>
                </a:solidFill>
                <a:latin typeface="Arial"/>
                <a:ea typeface="Arial"/>
                <a:cs typeface="Arial"/>
                <a:sym typeface="Arial"/>
              </a:rPr>
              <a:t>。</a:t>
            </a:r>
          </a:p>
        </p:txBody>
      </p:sp>
      <p:sp>
        <p:nvSpPr>
          <p:cNvPr id="21" name="Google Shape;157;g125f8f40711_0_119">
            <a:extLst>
              <a:ext uri="{FF2B5EF4-FFF2-40B4-BE49-F238E27FC236}">
                <a16:creationId xmlns:a16="http://schemas.microsoft.com/office/drawing/2014/main" id="{1F0CF55F-F755-4CA1-93C3-16492F612296}"/>
              </a:ext>
            </a:extLst>
          </p:cNvPr>
          <p:cNvSpPr txBox="1"/>
          <p:nvPr/>
        </p:nvSpPr>
        <p:spPr>
          <a:xfrm>
            <a:off x="6167550" y="1802177"/>
            <a:ext cx="527749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②申請者を選択します。</a:t>
            </a:r>
            <a:endParaRPr lang="ja-JP" altLang="en-US" sz="1050" b="0" i="0" u="none" strike="noStrike" cap="none" dirty="0">
              <a:solidFill>
                <a:srgbClr val="000000"/>
              </a:solidFill>
              <a:latin typeface="Arial"/>
              <a:ea typeface="Arial"/>
              <a:cs typeface="Arial"/>
              <a:sym typeface="Arial"/>
            </a:endParaRPr>
          </a:p>
        </p:txBody>
      </p:sp>
      <p:pic>
        <p:nvPicPr>
          <p:cNvPr id="22" name="Google Shape;556;p77" descr="グラフィカル ユーザー インターフェイス, アプリケーション&#10;&#10;自動的に生成された説明">
            <a:extLst>
              <a:ext uri="{FF2B5EF4-FFF2-40B4-BE49-F238E27FC236}">
                <a16:creationId xmlns:a16="http://schemas.microsoft.com/office/drawing/2014/main" id="{04042CD5-2BE1-4469-9791-4C9AB233C440}"/>
              </a:ext>
            </a:extLst>
          </p:cNvPr>
          <p:cNvPicPr preferRelativeResize="0"/>
          <p:nvPr/>
        </p:nvPicPr>
        <p:blipFill rotWithShape="1">
          <a:blip r:embed="rId3">
            <a:alphaModFix/>
          </a:blip>
          <a:srcRect l="18019" t="8997" r="18125" b="8661"/>
          <a:stretch/>
        </p:blipFill>
        <p:spPr>
          <a:xfrm>
            <a:off x="6925645" y="2277186"/>
            <a:ext cx="3478254" cy="2849244"/>
          </a:xfrm>
          <a:prstGeom prst="rect">
            <a:avLst/>
          </a:prstGeom>
          <a:noFill/>
          <a:ln w="12700" cap="flat" cmpd="sng">
            <a:solidFill>
              <a:srgbClr val="7F7F7F"/>
            </a:solidFill>
            <a:prstDash val="solid"/>
            <a:round/>
            <a:headEnd type="none" w="sm" len="sm"/>
            <a:tailEnd type="none" w="sm" len="sm"/>
          </a:ln>
        </p:spPr>
      </p:pic>
      <p:sp>
        <p:nvSpPr>
          <p:cNvPr id="23" name="Google Shape;156;g125f8f40711_0_119">
            <a:extLst>
              <a:ext uri="{FF2B5EF4-FFF2-40B4-BE49-F238E27FC236}">
                <a16:creationId xmlns:a16="http://schemas.microsoft.com/office/drawing/2014/main" id="{02E6B8DC-547D-48D3-AA0F-98D50CA44D7B}"/>
              </a:ext>
            </a:extLst>
          </p:cNvPr>
          <p:cNvSpPr txBox="1"/>
          <p:nvPr/>
        </p:nvSpPr>
        <p:spPr>
          <a:xfrm>
            <a:off x="8087558" y="5426083"/>
            <a:ext cx="372316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以降は、</a:t>
            </a:r>
            <a:r>
              <a:rPr lang="en-US" altLang="ja-JP" sz="1400" b="0" i="0" u="none" strike="noStrike" cap="none" dirty="0">
                <a:solidFill>
                  <a:srgbClr val="000000"/>
                </a:solidFill>
                <a:latin typeface="Meiryo"/>
                <a:ea typeface="Meiryo"/>
                <a:cs typeface="Meiryo"/>
                <a:sym typeface="Meiryo"/>
                <a:hlinkClick r:id="rId4" action="ppaction://hlinksldjump"/>
              </a:rPr>
              <a:t>4-1. </a:t>
            </a:r>
            <a:r>
              <a:rPr lang="ja-JP" altLang="en-US" sz="1400" b="0" i="0" u="none" strike="noStrike" cap="none" dirty="0">
                <a:solidFill>
                  <a:srgbClr val="000000"/>
                </a:solidFill>
                <a:latin typeface="Meiryo"/>
                <a:ea typeface="Meiryo"/>
                <a:cs typeface="Meiryo"/>
                <a:sym typeface="Meiryo"/>
                <a:hlinkClick r:id="rId4" action="ppaction://hlinksldjump"/>
              </a:rPr>
              <a:t>申請方法を入力する の手順</a:t>
            </a:r>
            <a:r>
              <a:rPr lang="ja-JP" altLang="en-US" sz="1400" dirty="0">
                <a:latin typeface="Meiryo"/>
                <a:ea typeface="Meiryo"/>
                <a:cs typeface="Meiryo"/>
                <a:sym typeface="Meiryo"/>
                <a:hlinkClick r:id="rId4" action="ppaction://hlinksldjump"/>
              </a:rPr>
              <a:t>③</a:t>
            </a:r>
            <a:r>
              <a:rPr lang="ja-JP" altLang="en-US" sz="1400" b="0" i="0" u="none" strike="noStrike" cap="none" dirty="0">
                <a:solidFill>
                  <a:srgbClr val="000000"/>
                </a:solidFill>
                <a:latin typeface="Meiryo"/>
                <a:ea typeface="Meiryo"/>
                <a:cs typeface="Meiryo"/>
                <a:sym typeface="Meiryo"/>
              </a:rPr>
              <a:t>以降と同様です。</a:t>
            </a:r>
            <a:endParaRPr lang="ja-JP" altLang="en-US" sz="1050" b="0" i="0" u="none" strike="noStrike" cap="none" dirty="0">
              <a:solidFill>
                <a:srgbClr val="000000"/>
              </a:solidFill>
              <a:latin typeface="Arial"/>
              <a:ea typeface="Arial"/>
              <a:cs typeface="Arial"/>
              <a:sym typeface="Arial"/>
            </a:endParaRPr>
          </a:p>
        </p:txBody>
      </p:sp>
      <p:grpSp>
        <p:nvGrpSpPr>
          <p:cNvPr id="24" name="グループ化 23">
            <a:extLst>
              <a:ext uri="{FF2B5EF4-FFF2-40B4-BE49-F238E27FC236}">
                <a16:creationId xmlns:a16="http://schemas.microsoft.com/office/drawing/2014/main" id="{FA0418EB-523B-4198-971C-02974BAAB4CA}"/>
              </a:ext>
            </a:extLst>
          </p:cNvPr>
          <p:cNvGrpSpPr/>
          <p:nvPr/>
        </p:nvGrpSpPr>
        <p:grpSpPr>
          <a:xfrm>
            <a:off x="956162" y="5330328"/>
            <a:ext cx="6560598" cy="972893"/>
            <a:chOff x="1200074" y="10025071"/>
            <a:chExt cx="9195148" cy="1330314"/>
          </a:xfrm>
        </p:grpSpPr>
        <p:sp>
          <p:nvSpPr>
            <p:cNvPr id="25" name="Google Shape;552;p77">
              <a:extLst>
                <a:ext uri="{FF2B5EF4-FFF2-40B4-BE49-F238E27FC236}">
                  <a16:creationId xmlns:a16="http://schemas.microsoft.com/office/drawing/2014/main" id="{F5285F3B-952D-4A6F-B6FB-CD89D8FA42AB}"/>
                </a:ext>
              </a:extLst>
            </p:cNvPr>
            <p:cNvSpPr/>
            <p:nvPr/>
          </p:nvSpPr>
          <p:spPr>
            <a:xfrm>
              <a:off x="1200074" y="10025071"/>
              <a:ext cx="9195148" cy="1330314"/>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 name="Google Shape;558;p77">
              <a:extLst>
                <a:ext uri="{FF2B5EF4-FFF2-40B4-BE49-F238E27FC236}">
                  <a16:creationId xmlns:a16="http://schemas.microsoft.com/office/drawing/2014/main" id="{079245A2-8904-491C-9F73-4C6DF2C40E28}"/>
                </a:ext>
              </a:extLst>
            </p:cNvPr>
            <p:cNvSpPr txBox="1"/>
            <p:nvPr/>
          </p:nvSpPr>
          <p:spPr>
            <a:xfrm>
              <a:off x="1313004" y="10608314"/>
              <a:ext cx="9082218" cy="6312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申請者はユーザーに登録されていないメンバーからも選択可能です。申請を代行したい対象が表示されない場合は、管理者が申請フォームの権限設定を変更する必要があります。</a:t>
              </a:r>
              <a:endParaRPr sz="1200" b="0" i="0" u="none" strike="noStrike" cap="none" dirty="0">
                <a:solidFill>
                  <a:srgbClr val="000000"/>
                </a:solidFill>
                <a:latin typeface="Arial"/>
                <a:ea typeface="Arial"/>
                <a:cs typeface="Arial"/>
                <a:sym typeface="Arial"/>
              </a:endParaRPr>
            </a:p>
          </p:txBody>
        </p:sp>
      </p:grpSp>
      <p:sp>
        <p:nvSpPr>
          <p:cNvPr id="27" name="Google Shape;387;p67">
            <a:extLst>
              <a:ext uri="{FF2B5EF4-FFF2-40B4-BE49-F238E27FC236}">
                <a16:creationId xmlns:a16="http://schemas.microsoft.com/office/drawing/2014/main" id="{1ECB3C6C-F682-47FC-B9E1-3716B5033D2A}"/>
              </a:ext>
            </a:extLst>
          </p:cNvPr>
          <p:cNvSpPr txBox="1"/>
          <p:nvPr/>
        </p:nvSpPr>
        <p:spPr>
          <a:xfrm>
            <a:off x="985327" y="5423979"/>
            <a:ext cx="481153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ja-JP" sz="1600" b="1" i="1" u="none" strike="noStrike" cap="none" dirty="0">
                <a:solidFill>
                  <a:srgbClr val="00B0F0"/>
                </a:solidFill>
                <a:latin typeface="Meiryo"/>
                <a:ea typeface="Meiryo"/>
                <a:cs typeface="Meiryo"/>
                <a:sym typeface="Meiryo"/>
              </a:rPr>
              <a:t>✔ CHECK!</a:t>
            </a:r>
            <a:endParaRPr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54143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6339A4D-67C4-9165-C9AC-02620E7D4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26" y="1867899"/>
            <a:ext cx="5010932" cy="2966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Google Shape;76;p5">
            <a:extLst>
              <a:ext uri="{FF2B5EF4-FFF2-40B4-BE49-F238E27FC236}">
                <a16:creationId xmlns:a16="http://schemas.microsoft.com/office/drawing/2014/main" id="{DE2C4F99-CCF8-457B-9D8A-E9BB631DA548}"/>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9" name="Google Shape;78;p5">
            <a:extLst>
              <a:ext uri="{FF2B5EF4-FFF2-40B4-BE49-F238E27FC236}">
                <a16:creationId xmlns:a16="http://schemas.microsoft.com/office/drawing/2014/main" id="{AE32F0F5-267C-4839-A175-D3F0FFD84D60}"/>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0" name="Google Shape;203;g125f8f40711_0_141">
            <a:extLst>
              <a:ext uri="{FF2B5EF4-FFF2-40B4-BE49-F238E27FC236}">
                <a16:creationId xmlns:a16="http://schemas.microsoft.com/office/drawing/2014/main" id="{484ABA18-8275-48FD-B73C-AFF2EBD48D6E}"/>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dirty="0">
                <a:solidFill>
                  <a:srgbClr val="000000"/>
                </a:solidFill>
                <a:latin typeface="Meiryo"/>
                <a:ea typeface="Meiryo"/>
                <a:cs typeface="Meiryo"/>
                <a:sym typeface="Meiryo"/>
              </a:rPr>
              <a:t>6</a:t>
            </a:r>
            <a:r>
              <a:rPr lang="en-US" altLang="ja-JP" sz="1600" b="1" i="0" u="none" strike="noStrike" cap="none" dirty="0">
                <a:solidFill>
                  <a:srgbClr val="000000"/>
                </a:solidFill>
                <a:latin typeface="Meiryo"/>
                <a:ea typeface="Meiryo"/>
                <a:cs typeface="Meiryo"/>
                <a:sym typeface="Meiryo"/>
              </a:rPr>
              <a:t>-1. </a:t>
            </a:r>
            <a:r>
              <a:rPr lang="ja-JP" altLang="en-US" sz="1600" b="1" i="0" u="none" strike="noStrike" cap="none" dirty="0">
                <a:solidFill>
                  <a:srgbClr val="000000"/>
                </a:solidFill>
                <a:latin typeface="Meiryo"/>
                <a:ea typeface="Meiryo"/>
                <a:cs typeface="Meiryo"/>
                <a:sym typeface="Meiryo"/>
              </a:rPr>
              <a:t>承認申請がまわってきたら</a:t>
            </a:r>
            <a:endParaRPr lang="ja-JP" altLang="en-US" sz="1050" b="0" i="0" u="none" strike="noStrike" cap="none" dirty="0">
              <a:solidFill>
                <a:srgbClr val="000000"/>
              </a:solidFill>
              <a:latin typeface="Arial"/>
              <a:ea typeface="Arial"/>
              <a:cs typeface="Arial"/>
              <a:sym typeface="Arial"/>
            </a:endParaRPr>
          </a:p>
        </p:txBody>
      </p:sp>
      <p:sp>
        <p:nvSpPr>
          <p:cNvPr id="12" name="Google Shape;156;g125f8f40711_0_119">
            <a:extLst>
              <a:ext uri="{FF2B5EF4-FFF2-40B4-BE49-F238E27FC236}">
                <a16:creationId xmlns:a16="http://schemas.microsoft.com/office/drawing/2014/main" id="{93784538-23B8-45AF-B98D-C7504D0C0641}"/>
              </a:ext>
            </a:extLst>
          </p:cNvPr>
          <p:cNvSpPr txBox="1"/>
          <p:nvPr/>
        </p:nvSpPr>
        <p:spPr>
          <a:xfrm>
            <a:off x="694171" y="1183349"/>
            <a:ext cx="1009561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自身が承認者として割り当てられている申請は、ワークフロートップの他、以下から確認できます。</a:t>
            </a:r>
            <a:endParaRPr lang="ja-JP" altLang="en-US" sz="1400" b="0" i="0" u="none" strike="noStrike" cap="none" dirty="0">
              <a:solidFill>
                <a:srgbClr val="000000"/>
              </a:solidFill>
              <a:latin typeface="Arial"/>
              <a:ea typeface="Arial"/>
              <a:cs typeface="Arial"/>
              <a:sym typeface="Arial"/>
            </a:endParaRPr>
          </a:p>
        </p:txBody>
      </p:sp>
      <p:sp>
        <p:nvSpPr>
          <p:cNvPr id="13" name="Google Shape;618;g126584d4e9d_0_223">
            <a:extLst>
              <a:ext uri="{FF2B5EF4-FFF2-40B4-BE49-F238E27FC236}">
                <a16:creationId xmlns:a16="http://schemas.microsoft.com/office/drawing/2014/main" id="{880BBA71-C151-4945-B7F7-FF5903BE7BBE}"/>
              </a:ext>
            </a:extLst>
          </p:cNvPr>
          <p:cNvSpPr txBox="1"/>
          <p:nvPr/>
        </p:nvSpPr>
        <p:spPr>
          <a:xfrm>
            <a:off x="292317" y="1502804"/>
            <a:ext cx="4634790" cy="338514"/>
          </a:xfrm>
          <a:prstGeom prst="rect">
            <a:avLst/>
          </a:prstGeom>
          <a:noFill/>
          <a:ln>
            <a:noFill/>
          </a:ln>
        </p:spPr>
        <p:txBody>
          <a:bodyPr spcFirstLastPara="1" wrap="square" lIns="91425" tIns="45700" rIns="91425" bIns="45700" anchor="t" anchorCtr="0">
            <a:spAutoFit/>
          </a:bodyPr>
          <a:lstStyle/>
          <a:p>
            <a:pPr lvl="0">
              <a:buSzPts val="2400"/>
            </a:pPr>
            <a:r>
              <a:rPr lang="en-US" altLang="ja-JP" sz="1600" b="1" dirty="0">
                <a:latin typeface="Meiryo"/>
                <a:ea typeface="Meiryo"/>
                <a:cs typeface="Meiryo"/>
                <a:sym typeface="Meiryo"/>
              </a:rPr>
              <a:t>●</a:t>
            </a:r>
            <a:r>
              <a:rPr lang="en-US" altLang="ja-JP" sz="1600" b="1" dirty="0" err="1">
                <a:latin typeface="Meiryo"/>
                <a:ea typeface="Meiryo"/>
                <a:cs typeface="Meiryo"/>
                <a:sym typeface="Meiryo"/>
              </a:rPr>
              <a:t>ToDo</a:t>
            </a:r>
            <a:r>
              <a:rPr lang="ja-JP" altLang="en-US" sz="1600" b="1" dirty="0">
                <a:latin typeface="Meiryo"/>
                <a:ea typeface="Meiryo"/>
                <a:cs typeface="Meiryo"/>
                <a:sym typeface="Meiryo"/>
              </a:rPr>
              <a:t>リストから確認</a:t>
            </a:r>
          </a:p>
        </p:txBody>
      </p:sp>
      <p:sp>
        <p:nvSpPr>
          <p:cNvPr id="14" name="Google Shape;618;g126584d4e9d_0_223">
            <a:extLst>
              <a:ext uri="{FF2B5EF4-FFF2-40B4-BE49-F238E27FC236}">
                <a16:creationId xmlns:a16="http://schemas.microsoft.com/office/drawing/2014/main" id="{23FCB7F9-2F60-4A95-B6EC-164D71008882}"/>
              </a:ext>
            </a:extLst>
          </p:cNvPr>
          <p:cNvSpPr txBox="1"/>
          <p:nvPr/>
        </p:nvSpPr>
        <p:spPr>
          <a:xfrm>
            <a:off x="5971668" y="1502804"/>
            <a:ext cx="4634790" cy="338514"/>
          </a:xfrm>
          <a:prstGeom prst="rect">
            <a:avLst/>
          </a:prstGeom>
          <a:noFill/>
          <a:ln>
            <a:noFill/>
          </a:ln>
        </p:spPr>
        <p:txBody>
          <a:bodyPr spcFirstLastPara="1" wrap="square" lIns="91425" tIns="45700" rIns="91425" bIns="45700" anchor="t" anchorCtr="0">
            <a:spAutoFit/>
          </a:bodyPr>
          <a:lstStyle/>
          <a:p>
            <a:pPr lvl="0">
              <a:buSzPts val="2400"/>
            </a:pPr>
            <a:r>
              <a:rPr lang="en-US" altLang="ja-JP" sz="1600" b="1" dirty="0">
                <a:latin typeface="Meiryo"/>
                <a:ea typeface="Meiryo"/>
                <a:cs typeface="Meiryo"/>
                <a:sym typeface="Meiryo"/>
              </a:rPr>
              <a:t>●</a:t>
            </a:r>
            <a:r>
              <a:rPr lang="ja-JP" altLang="en-US" sz="1600" b="1" dirty="0">
                <a:latin typeface="Meiryo"/>
                <a:ea typeface="Meiryo"/>
                <a:cs typeface="Meiryo"/>
                <a:sym typeface="Meiryo"/>
              </a:rPr>
              <a:t>メールから確認</a:t>
            </a:r>
          </a:p>
        </p:txBody>
      </p:sp>
      <p:pic>
        <p:nvPicPr>
          <p:cNvPr id="15" name="Google Shape;615;p81" descr="グラフィカル ユーザー インターフェイス, テキスト, アプリケーション, メール&#10;&#10;自動的に生成された説明">
            <a:extLst>
              <a:ext uri="{FF2B5EF4-FFF2-40B4-BE49-F238E27FC236}">
                <a16:creationId xmlns:a16="http://schemas.microsoft.com/office/drawing/2014/main" id="{4DBF948C-4E3C-4F28-A4F3-E4AF54F96FA6}"/>
              </a:ext>
            </a:extLst>
          </p:cNvPr>
          <p:cNvPicPr preferRelativeResize="0"/>
          <p:nvPr/>
        </p:nvPicPr>
        <p:blipFill rotWithShape="1">
          <a:blip r:embed="rId3">
            <a:alphaModFix/>
          </a:blip>
          <a:srcRect/>
          <a:stretch/>
        </p:blipFill>
        <p:spPr>
          <a:xfrm>
            <a:off x="6186380" y="1853037"/>
            <a:ext cx="5214100" cy="3445778"/>
          </a:xfrm>
          <a:prstGeom prst="rect">
            <a:avLst/>
          </a:prstGeom>
          <a:noFill/>
          <a:ln w="12700" cap="flat" cmpd="sng">
            <a:solidFill>
              <a:srgbClr val="7F7F7F"/>
            </a:solidFill>
            <a:prstDash val="solid"/>
            <a:round/>
            <a:headEnd type="none" w="sm" len="sm"/>
            <a:tailEnd type="none" w="sm" len="sm"/>
          </a:ln>
        </p:spPr>
      </p:pic>
    </p:spTree>
    <p:extLst>
      <p:ext uri="{BB962C8B-B14F-4D97-AF65-F5344CB8AC3E}">
        <p14:creationId xmlns:p14="http://schemas.microsoft.com/office/powerpoint/2010/main" val="3731281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F821D698-E0F3-4E6A-CFEB-8D0AB35ECCF7}"/>
              </a:ext>
            </a:extLst>
          </p:cNvPr>
          <p:cNvGrpSpPr/>
          <p:nvPr/>
        </p:nvGrpSpPr>
        <p:grpSpPr>
          <a:xfrm>
            <a:off x="970626" y="1514936"/>
            <a:ext cx="7383262" cy="2209203"/>
            <a:chOff x="1102621" y="3107852"/>
            <a:chExt cx="9352075" cy="2798307"/>
          </a:xfrm>
        </p:grpSpPr>
        <p:pic>
          <p:nvPicPr>
            <p:cNvPr id="7" name="図 6">
              <a:extLst>
                <a:ext uri="{FF2B5EF4-FFF2-40B4-BE49-F238E27FC236}">
                  <a16:creationId xmlns:a16="http://schemas.microsoft.com/office/drawing/2014/main" id="{48390A4E-C728-8837-7013-05DD9FCB63DB}"/>
                </a:ext>
              </a:extLst>
            </p:cNvPr>
            <p:cNvPicPr>
              <a:picLocks noChangeAspect="1"/>
            </p:cNvPicPr>
            <p:nvPr/>
          </p:nvPicPr>
          <p:blipFill>
            <a:blip r:embed="rId2"/>
            <a:stretch>
              <a:fillRect/>
            </a:stretch>
          </p:blipFill>
          <p:spPr>
            <a:xfrm>
              <a:off x="1102621" y="3107852"/>
              <a:ext cx="9352075" cy="2798307"/>
            </a:xfrm>
            <a:prstGeom prst="rect">
              <a:avLst/>
            </a:prstGeom>
          </p:spPr>
        </p:pic>
        <p:sp>
          <p:nvSpPr>
            <p:cNvPr id="8" name="正方形/長方形 7">
              <a:extLst>
                <a:ext uri="{FF2B5EF4-FFF2-40B4-BE49-F238E27FC236}">
                  <a16:creationId xmlns:a16="http://schemas.microsoft.com/office/drawing/2014/main" id="{EEE4FB67-92D2-4BAD-94EA-0F72C7682643}"/>
                </a:ext>
              </a:extLst>
            </p:cNvPr>
            <p:cNvSpPr/>
            <p:nvPr/>
          </p:nvSpPr>
          <p:spPr>
            <a:xfrm>
              <a:off x="1276349" y="4851361"/>
              <a:ext cx="927101" cy="40643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Google Shape;76;p5">
            <a:extLst>
              <a:ext uri="{FF2B5EF4-FFF2-40B4-BE49-F238E27FC236}">
                <a16:creationId xmlns:a16="http://schemas.microsoft.com/office/drawing/2014/main" id="{72C47F70-4CF4-4BED-92BC-2C0DE0EC9391}"/>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040FBEB3-E09F-4095-8467-4EE5010D64F8}"/>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2" name="Google Shape;203;g125f8f40711_0_141">
            <a:extLst>
              <a:ext uri="{FF2B5EF4-FFF2-40B4-BE49-F238E27FC236}">
                <a16:creationId xmlns:a16="http://schemas.microsoft.com/office/drawing/2014/main" id="{8CF0D62B-D529-4A7B-8C0F-EAA7FFD38571}"/>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dirty="0">
                <a:solidFill>
                  <a:srgbClr val="000000"/>
                </a:solidFill>
                <a:latin typeface="Meiryo"/>
                <a:ea typeface="Meiryo"/>
                <a:cs typeface="Meiryo"/>
                <a:sym typeface="Meiryo"/>
              </a:rPr>
              <a:t>6</a:t>
            </a:r>
            <a:r>
              <a:rPr lang="en-US" altLang="ja-JP" sz="1600" b="1" i="0" u="none" strike="noStrike" cap="none" dirty="0">
                <a:solidFill>
                  <a:srgbClr val="000000"/>
                </a:solidFill>
                <a:latin typeface="Meiryo"/>
                <a:ea typeface="Meiryo"/>
                <a:cs typeface="Meiryo"/>
                <a:sym typeface="Meiryo"/>
              </a:rPr>
              <a:t>-2. </a:t>
            </a:r>
            <a:r>
              <a:rPr lang="ja-JP" altLang="ja-JP" sz="1600" b="1" i="0" u="none" strike="noStrike" cap="none" dirty="0">
                <a:solidFill>
                  <a:srgbClr val="000000"/>
                </a:solidFill>
                <a:latin typeface="Meiryo"/>
                <a:ea typeface="Meiryo"/>
                <a:cs typeface="Meiryo"/>
                <a:sym typeface="Meiryo"/>
              </a:rPr>
              <a:t>申請を承認／差し戻し／却下する</a:t>
            </a:r>
            <a:endParaRPr lang="ja-JP" altLang="en-US" sz="1050" b="0" i="0" u="none" strike="noStrike" cap="none" dirty="0">
              <a:solidFill>
                <a:srgbClr val="000000"/>
              </a:solidFill>
              <a:latin typeface="Arial"/>
              <a:ea typeface="Arial"/>
              <a:cs typeface="Arial"/>
              <a:sym typeface="Arial"/>
            </a:endParaRPr>
          </a:p>
        </p:txBody>
      </p:sp>
      <p:sp>
        <p:nvSpPr>
          <p:cNvPr id="13" name="Google Shape;156;g125f8f40711_0_119">
            <a:extLst>
              <a:ext uri="{FF2B5EF4-FFF2-40B4-BE49-F238E27FC236}">
                <a16:creationId xmlns:a16="http://schemas.microsoft.com/office/drawing/2014/main" id="{A3856110-27BB-4A1E-8B03-F9F6B62A5716}"/>
              </a:ext>
            </a:extLst>
          </p:cNvPr>
          <p:cNvSpPr txBox="1"/>
          <p:nvPr/>
        </p:nvSpPr>
        <p:spPr>
          <a:xfrm>
            <a:off x="694171" y="1176422"/>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①ワークフロートップから、「承認する申請」をクリックします。</a:t>
            </a:r>
            <a:endParaRPr lang="ja-JP" altLang="en-US" sz="1050" b="0" i="0" u="none" strike="noStrike" cap="none" dirty="0">
              <a:solidFill>
                <a:srgbClr val="000000"/>
              </a:solidFill>
              <a:latin typeface="Arial"/>
              <a:ea typeface="Arial"/>
              <a:cs typeface="Arial"/>
              <a:sym typeface="Arial"/>
            </a:endParaRPr>
          </a:p>
        </p:txBody>
      </p:sp>
      <p:sp>
        <p:nvSpPr>
          <p:cNvPr id="14" name="Google Shape;157;g125f8f40711_0_119">
            <a:extLst>
              <a:ext uri="{FF2B5EF4-FFF2-40B4-BE49-F238E27FC236}">
                <a16:creationId xmlns:a16="http://schemas.microsoft.com/office/drawing/2014/main" id="{8BFE2A41-0438-498E-B629-8B41C886C758}"/>
              </a:ext>
            </a:extLst>
          </p:cNvPr>
          <p:cNvSpPr txBox="1"/>
          <p:nvPr/>
        </p:nvSpPr>
        <p:spPr>
          <a:xfrm>
            <a:off x="694171" y="3926416"/>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②自身が承認すべき申請一覧が表示されるので内容を確認したい申請をクリックします。</a:t>
            </a:r>
            <a:endParaRPr lang="ja-JP" altLang="en-US" sz="1050" b="0" i="0" u="none" strike="noStrike" cap="none" dirty="0">
              <a:solidFill>
                <a:srgbClr val="000000"/>
              </a:solidFill>
              <a:latin typeface="Arial"/>
              <a:ea typeface="Arial"/>
              <a:cs typeface="Arial"/>
              <a:sym typeface="Arial"/>
            </a:endParaRPr>
          </a:p>
        </p:txBody>
      </p:sp>
      <p:grpSp>
        <p:nvGrpSpPr>
          <p:cNvPr id="15" name="グループ化 14">
            <a:extLst>
              <a:ext uri="{FF2B5EF4-FFF2-40B4-BE49-F238E27FC236}">
                <a16:creationId xmlns:a16="http://schemas.microsoft.com/office/drawing/2014/main" id="{3AF8DBBB-5567-46F1-83E2-A574DA59E09D}"/>
              </a:ext>
            </a:extLst>
          </p:cNvPr>
          <p:cNvGrpSpPr/>
          <p:nvPr/>
        </p:nvGrpSpPr>
        <p:grpSpPr>
          <a:xfrm>
            <a:off x="995367" y="4256636"/>
            <a:ext cx="6639720" cy="2037631"/>
            <a:chOff x="1163586" y="7028434"/>
            <a:chExt cx="9230144" cy="3182388"/>
          </a:xfrm>
        </p:grpSpPr>
        <p:pic>
          <p:nvPicPr>
            <p:cNvPr id="16" name="図 15">
              <a:extLst>
                <a:ext uri="{FF2B5EF4-FFF2-40B4-BE49-F238E27FC236}">
                  <a16:creationId xmlns:a16="http://schemas.microsoft.com/office/drawing/2014/main" id="{698D349F-C9F4-43A7-9D77-A24D3E74C914}"/>
                </a:ext>
              </a:extLst>
            </p:cNvPr>
            <p:cNvPicPr>
              <a:picLocks noChangeAspect="1"/>
            </p:cNvPicPr>
            <p:nvPr/>
          </p:nvPicPr>
          <p:blipFill>
            <a:blip r:embed="rId3"/>
            <a:stretch>
              <a:fillRect/>
            </a:stretch>
          </p:blipFill>
          <p:spPr>
            <a:xfrm>
              <a:off x="1163586" y="7028434"/>
              <a:ext cx="9230144" cy="3182388"/>
            </a:xfrm>
            <a:prstGeom prst="rect">
              <a:avLst/>
            </a:prstGeom>
          </p:spPr>
        </p:pic>
        <p:sp>
          <p:nvSpPr>
            <p:cNvPr id="17" name="正方形/長方形 16">
              <a:extLst>
                <a:ext uri="{FF2B5EF4-FFF2-40B4-BE49-F238E27FC236}">
                  <a16:creationId xmlns:a16="http://schemas.microsoft.com/office/drawing/2014/main" id="{F6C90ADC-E506-49E7-B351-D91B06C8684C}"/>
                </a:ext>
              </a:extLst>
            </p:cNvPr>
            <p:cNvSpPr/>
            <p:nvPr/>
          </p:nvSpPr>
          <p:spPr>
            <a:xfrm>
              <a:off x="2946400" y="8293061"/>
              <a:ext cx="7315200" cy="34928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92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9D5EE250-2463-0FE7-0A32-DFE3E4848431}"/>
              </a:ext>
            </a:extLst>
          </p:cNvPr>
          <p:cNvGrpSpPr/>
          <p:nvPr/>
        </p:nvGrpSpPr>
        <p:grpSpPr>
          <a:xfrm>
            <a:off x="694171" y="1755087"/>
            <a:ext cx="4995644" cy="2772525"/>
            <a:chOff x="1103645" y="3542131"/>
            <a:chExt cx="9208465" cy="5322623"/>
          </a:xfrm>
        </p:grpSpPr>
        <p:pic>
          <p:nvPicPr>
            <p:cNvPr id="7" name="Google Shape;640;p83" descr="グラフィカル ユーザー インターフェイス, テキスト, アプリケーション, メール&#10;&#10;自動的に生成された説明">
              <a:extLst>
                <a:ext uri="{FF2B5EF4-FFF2-40B4-BE49-F238E27FC236}">
                  <a16:creationId xmlns:a16="http://schemas.microsoft.com/office/drawing/2014/main" id="{16BA331A-9715-7B88-CD0C-4F495943CFBD}"/>
                </a:ext>
              </a:extLst>
            </p:cNvPr>
            <p:cNvPicPr preferRelativeResize="0"/>
            <p:nvPr/>
          </p:nvPicPr>
          <p:blipFill rotWithShape="1">
            <a:blip r:embed="rId2">
              <a:alphaModFix/>
            </a:blip>
            <a:srcRect/>
            <a:stretch/>
          </p:blipFill>
          <p:spPr>
            <a:xfrm>
              <a:off x="1103645" y="3542131"/>
              <a:ext cx="9208465" cy="5322623"/>
            </a:xfrm>
            <a:prstGeom prst="rect">
              <a:avLst/>
            </a:prstGeom>
            <a:noFill/>
            <a:ln w="12700" cap="flat" cmpd="sng">
              <a:solidFill>
                <a:srgbClr val="7F7F7F"/>
              </a:solidFill>
              <a:prstDash val="solid"/>
              <a:round/>
              <a:headEnd type="none" w="sm" len="sm"/>
              <a:tailEnd type="none" w="sm" len="sm"/>
            </a:ln>
          </p:spPr>
        </p:pic>
        <p:sp>
          <p:nvSpPr>
            <p:cNvPr id="8" name="正方形/長方形 7">
              <a:extLst>
                <a:ext uri="{FF2B5EF4-FFF2-40B4-BE49-F238E27FC236}">
                  <a16:creationId xmlns:a16="http://schemas.microsoft.com/office/drawing/2014/main" id="{5F8A0CAD-C6DF-ABAA-87C3-08E7497D3C0B}"/>
                </a:ext>
              </a:extLst>
            </p:cNvPr>
            <p:cNvSpPr/>
            <p:nvPr/>
          </p:nvSpPr>
          <p:spPr>
            <a:xfrm>
              <a:off x="8267699" y="3956023"/>
              <a:ext cx="1968501" cy="37467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Google Shape;76;p5">
            <a:extLst>
              <a:ext uri="{FF2B5EF4-FFF2-40B4-BE49-F238E27FC236}">
                <a16:creationId xmlns:a16="http://schemas.microsoft.com/office/drawing/2014/main" id="{FFFA185E-FA8A-4B1A-B931-2DB573158D9F}"/>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1D7ED500-D6C8-400B-A6E9-C67D3F25650A}"/>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2" name="Google Shape;203;g125f8f40711_0_141">
            <a:extLst>
              <a:ext uri="{FF2B5EF4-FFF2-40B4-BE49-F238E27FC236}">
                <a16:creationId xmlns:a16="http://schemas.microsoft.com/office/drawing/2014/main" id="{FF3C289D-CCA5-4815-AF64-DB8F341A263E}"/>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dirty="0">
                <a:solidFill>
                  <a:srgbClr val="000000"/>
                </a:solidFill>
                <a:latin typeface="Meiryo"/>
                <a:ea typeface="Meiryo"/>
                <a:cs typeface="Meiryo"/>
                <a:sym typeface="Meiryo"/>
              </a:rPr>
              <a:t>6</a:t>
            </a:r>
            <a:r>
              <a:rPr lang="en-US" altLang="ja-JP" sz="1600" b="1" i="0" u="none" strike="noStrike" cap="none" dirty="0">
                <a:solidFill>
                  <a:srgbClr val="000000"/>
                </a:solidFill>
                <a:latin typeface="Meiryo"/>
                <a:ea typeface="Meiryo"/>
                <a:cs typeface="Meiryo"/>
                <a:sym typeface="Meiryo"/>
              </a:rPr>
              <a:t>-2. </a:t>
            </a:r>
            <a:r>
              <a:rPr lang="ja-JP" altLang="ja-JP" sz="1600" b="1" i="0" u="none" strike="noStrike" cap="none" dirty="0">
                <a:solidFill>
                  <a:srgbClr val="000000"/>
                </a:solidFill>
                <a:latin typeface="Meiryo"/>
                <a:ea typeface="Meiryo"/>
                <a:cs typeface="Meiryo"/>
                <a:sym typeface="Meiryo"/>
              </a:rPr>
              <a:t>申請を承認／差し戻し／却下する</a:t>
            </a:r>
            <a:endParaRPr lang="ja-JP" altLang="en-US" sz="1050" b="0" i="0" u="none" strike="noStrike" cap="none" dirty="0">
              <a:solidFill>
                <a:srgbClr val="000000"/>
              </a:solidFill>
              <a:latin typeface="Arial"/>
              <a:ea typeface="Arial"/>
              <a:cs typeface="Arial"/>
              <a:sym typeface="Arial"/>
            </a:endParaRPr>
          </a:p>
        </p:txBody>
      </p:sp>
      <p:sp>
        <p:nvSpPr>
          <p:cNvPr id="13" name="Google Shape;156;g125f8f40711_0_119">
            <a:extLst>
              <a:ext uri="{FF2B5EF4-FFF2-40B4-BE49-F238E27FC236}">
                <a16:creationId xmlns:a16="http://schemas.microsoft.com/office/drawing/2014/main" id="{C9751762-6F0F-49B6-9B87-3CE8064F2971}"/>
              </a:ext>
            </a:extLst>
          </p:cNvPr>
          <p:cNvSpPr txBox="1"/>
          <p:nvPr/>
        </p:nvSpPr>
        <p:spPr>
          <a:xfrm>
            <a:off x="694171" y="1176422"/>
            <a:ext cx="1052720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➂申請内容が表示されるので、内容を確認し、右上または画面下部の「却下</a:t>
            </a:r>
            <a:r>
              <a:rPr lang="ja-JP" altLang="en-US" sz="1400" dirty="0">
                <a:latin typeface="Meiryo"/>
                <a:ea typeface="Meiryo"/>
                <a:cs typeface="Meiryo"/>
                <a:sym typeface="Meiryo"/>
              </a:rPr>
              <a:t>」「</a:t>
            </a:r>
            <a:r>
              <a:rPr lang="ja-JP" altLang="en-US" sz="1400" b="0" i="0" u="none" strike="noStrike" cap="none" dirty="0">
                <a:solidFill>
                  <a:srgbClr val="000000"/>
                </a:solidFill>
                <a:latin typeface="Meiryo"/>
                <a:ea typeface="Meiryo"/>
                <a:cs typeface="Meiryo"/>
                <a:sym typeface="Meiryo"/>
              </a:rPr>
              <a:t>差し戻す</a:t>
            </a:r>
            <a:r>
              <a:rPr lang="ja-JP" altLang="en-US" sz="1400" dirty="0">
                <a:latin typeface="Meiryo"/>
                <a:ea typeface="Meiryo"/>
                <a:cs typeface="Meiryo"/>
                <a:sym typeface="Meiryo"/>
              </a:rPr>
              <a:t>」「</a:t>
            </a:r>
            <a:r>
              <a:rPr lang="ja-JP" altLang="en-US" sz="1400" b="0" i="0" u="none" strike="noStrike" cap="none" dirty="0">
                <a:solidFill>
                  <a:srgbClr val="000000"/>
                </a:solidFill>
                <a:latin typeface="Meiryo"/>
                <a:ea typeface="Meiryo"/>
                <a:cs typeface="Meiryo"/>
                <a:sym typeface="Meiryo"/>
              </a:rPr>
              <a:t>承認</a:t>
            </a:r>
            <a:r>
              <a:rPr lang="ja-JP" altLang="en-US" sz="1400" dirty="0">
                <a:latin typeface="Meiryo"/>
                <a:ea typeface="Meiryo"/>
                <a:cs typeface="Meiryo"/>
                <a:sym typeface="Meiryo"/>
              </a:rPr>
              <a:t>」</a:t>
            </a:r>
            <a:r>
              <a:rPr lang="ja-JP" altLang="en-US" sz="1400" b="0" i="0" u="none" strike="noStrike" cap="none" dirty="0">
                <a:solidFill>
                  <a:srgbClr val="000000"/>
                </a:solidFill>
                <a:latin typeface="Meiryo"/>
                <a:ea typeface="Meiryo"/>
                <a:cs typeface="Meiryo"/>
                <a:sym typeface="Meiryo"/>
              </a:rPr>
              <a:t>のいずれかのボタンをクリックしてください。</a:t>
            </a:r>
            <a:endParaRPr lang="ja-JP" altLang="en-US" sz="1050" b="0" i="0" u="none" strike="noStrike" cap="none" dirty="0">
              <a:solidFill>
                <a:srgbClr val="000000"/>
              </a:solidFill>
              <a:latin typeface="Arial"/>
              <a:ea typeface="Arial"/>
              <a:cs typeface="Arial"/>
              <a:sym typeface="Arial"/>
            </a:endParaRPr>
          </a:p>
        </p:txBody>
      </p:sp>
      <p:graphicFrame>
        <p:nvGraphicFramePr>
          <p:cNvPr id="2" name="表 1">
            <a:extLst>
              <a:ext uri="{FF2B5EF4-FFF2-40B4-BE49-F238E27FC236}">
                <a16:creationId xmlns:a16="http://schemas.microsoft.com/office/drawing/2014/main" id="{DA06F79A-6F13-49DA-BA0C-7CAD5689EF15}"/>
              </a:ext>
            </a:extLst>
          </p:cNvPr>
          <p:cNvGraphicFramePr>
            <a:graphicFrameLocks noGrp="1"/>
          </p:cNvGraphicFramePr>
          <p:nvPr>
            <p:extLst>
              <p:ext uri="{D42A27DB-BD31-4B8C-83A1-F6EECF244321}">
                <p14:modId xmlns:p14="http://schemas.microsoft.com/office/powerpoint/2010/main" val="4159518940"/>
              </p:ext>
            </p:extLst>
          </p:nvPr>
        </p:nvGraphicFramePr>
        <p:xfrm>
          <a:off x="6096000" y="1743518"/>
          <a:ext cx="5540056" cy="3035408"/>
        </p:xfrm>
        <a:graphic>
          <a:graphicData uri="http://schemas.openxmlformats.org/drawingml/2006/table">
            <a:tbl>
              <a:tblPr firstRow="1" bandRow="1">
                <a:noFill/>
              </a:tblPr>
              <a:tblGrid>
                <a:gridCol w="966810">
                  <a:extLst>
                    <a:ext uri="{9D8B030D-6E8A-4147-A177-3AD203B41FA5}">
                      <a16:colId xmlns:a16="http://schemas.microsoft.com/office/drawing/2014/main" val="4198627828"/>
                    </a:ext>
                  </a:extLst>
                </a:gridCol>
                <a:gridCol w="4573246">
                  <a:extLst>
                    <a:ext uri="{9D8B030D-6E8A-4147-A177-3AD203B41FA5}">
                      <a16:colId xmlns:a16="http://schemas.microsoft.com/office/drawing/2014/main" val="733916430"/>
                    </a:ext>
                  </a:extLst>
                </a:gridCol>
              </a:tblGrid>
              <a:tr h="721783">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400" b="1" i="0" u="none" strike="noStrike" cap="none" dirty="0">
                          <a:solidFill>
                            <a:schemeClr val="dk1"/>
                          </a:solidFill>
                          <a:latin typeface="Meiryo"/>
                          <a:ea typeface="Meiryo"/>
                          <a:cs typeface="Meiryo"/>
                          <a:sym typeface="Arial"/>
                        </a:rPr>
                        <a:t>却下</a:t>
                      </a: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申請自体を却下します。却下した場合、申請者に却下通知が</a:t>
                      </a:r>
                    </a:p>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送られます。却下した申請は「承認する申請」の却下タブで</a:t>
                      </a:r>
                    </a:p>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閲覧することができます。</a:t>
                      </a:r>
                      <a:endParaRPr lang="ja-JP" altLang="en-US" sz="1200" u="none" strike="noStrike" cap="none" dirty="0">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984234029"/>
                  </a:ext>
                </a:extLst>
              </a:tr>
              <a:tr h="1144050">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400" b="1" u="none" strike="noStrike" cap="none" dirty="0">
                          <a:latin typeface="Meiryo"/>
                          <a:ea typeface="Meiryo"/>
                          <a:cs typeface="Meiryo"/>
                          <a:sym typeface="Meiryo"/>
                        </a:rPr>
                        <a:t>差し</a:t>
                      </a:r>
                      <a:r>
                        <a:rPr lang="ja-JP" sz="1400" b="1" u="none" strike="noStrike" cap="none" dirty="0">
                          <a:latin typeface="Meiryo"/>
                          <a:ea typeface="Meiryo"/>
                          <a:cs typeface="Meiryo"/>
                          <a:sym typeface="Meiryo"/>
                        </a:rPr>
                        <a:t>戻す</a:t>
                      </a:r>
                      <a:endParaRPr sz="1400" u="none" strike="noStrike" cap="none" dirty="0"/>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申請内容や承認内容に不備があったときにひとつ前の対応者に</a:t>
                      </a:r>
                      <a:endParaRPr lang="en-US" altLang="ja-JP"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差し戻します。差し戻しした場合、ひとつ前の対応者が</a:t>
                      </a:r>
                      <a:endParaRPr lang="en-US" altLang="ja-JP"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申請者だったときは申請者に再申請依頼が通知されます。</a:t>
                      </a:r>
                      <a:br>
                        <a:rPr lang="ja-JP" sz="1200" u="none" strike="noStrike" cap="none" dirty="0">
                          <a:latin typeface="Meiryo"/>
                          <a:ea typeface="Meiryo"/>
                          <a:cs typeface="Meiryo"/>
                          <a:sym typeface="Meiryo"/>
                        </a:rPr>
                      </a:br>
                      <a:r>
                        <a:rPr lang="ja-JP" sz="1200" b="0" i="0" u="none" strike="noStrike" cap="none" dirty="0">
                          <a:solidFill>
                            <a:schemeClr val="dk1"/>
                          </a:solidFill>
                          <a:latin typeface="Meiryo"/>
                          <a:ea typeface="Meiryo"/>
                          <a:cs typeface="Meiryo"/>
                          <a:sym typeface="Meiryo"/>
                        </a:rPr>
                        <a:t>ひとつ前の対応者が承認者だったときは承認者に</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再承認依頼が通知されます。</a:t>
                      </a:r>
                      <a:endParaRPr sz="1200" u="none" strike="noStrike" cap="none" dirty="0">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3802339330"/>
                  </a:ext>
                </a:extLst>
              </a:tr>
              <a:tr h="1169575">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ja-JP" altLang="en-US" sz="1400" b="1" u="none" strike="noStrike" cap="none" dirty="0">
                          <a:latin typeface="Meiryo"/>
                          <a:ea typeface="Meiryo"/>
                          <a:cs typeface="Meiryo"/>
                          <a:sym typeface="Meiryo"/>
                        </a:rPr>
                        <a:t>承認</a:t>
                      </a:r>
                      <a:endParaRPr lang="ja-JP" altLang="en-US" sz="1400" u="none" strike="noStrike" cap="none" dirty="0"/>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ja-JP" sz="1200" b="0" u="none" strike="noStrike" cap="none" dirty="0">
                          <a:latin typeface="Meiryo"/>
                          <a:ea typeface="Meiryo"/>
                          <a:cs typeface="Meiryo"/>
                          <a:sym typeface="Meiryo"/>
                        </a:rPr>
                        <a:t>申請内容を認めます。最終承認者の承認が完了すると、申請者に承認完了通知が送られます。また回覧者が申請内容を</a:t>
                      </a:r>
                      <a:endParaRPr lang="en-US" altLang="ja-JP" sz="1200" b="0" u="none" strike="noStrike" cap="none" dirty="0">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altLang="ja-JP" sz="1200" b="0" u="none" strike="noStrike" cap="none" dirty="0">
                          <a:latin typeface="Meiryo"/>
                          <a:ea typeface="Meiryo"/>
                          <a:cs typeface="Meiryo"/>
                          <a:sym typeface="Meiryo"/>
                        </a:rPr>
                        <a:t>回覧可能な状態になり、回覧依頼が通知されます。</a:t>
                      </a:r>
                      <a:endParaRPr lang="en-US" altLang="ja-JP" sz="1200" b="0" u="none" strike="noStrike" cap="none" dirty="0">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altLang="ja-JP" sz="1200" b="0" u="none" strike="noStrike" cap="none" dirty="0">
                          <a:latin typeface="Meiryo"/>
                          <a:ea typeface="Meiryo"/>
                          <a:cs typeface="Meiryo"/>
                          <a:sym typeface="Meiryo"/>
                        </a:rPr>
                        <a:t>シート反映設定がされている場合は</a:t>
                      </a:r>
                      <a:r>
                        <a:rPr lang="ja-JP" altLang="en-US" sz="1200" b="0" u="none" strike="noStrike" cap="none" dirty="0">
                          <a:latin typeface="Meiryo"/>
                          <a:ea typeface="Meiryo"/>
                          <a:cs typeface="Meiryo"/>
                          <a:sym typeface="Meiryo"/>
                        </a:rPr>
                        <a:t>、</a:t>
                      </a:r>
                      <a:r>
                        <a:rPr lang="ja-JP" altLang="ja-JP" sz="1200" b="0" u="none" strike="noStrike" cap="none" dirty="0">
                          <a:latin typeface="Meiryo"/>
                          <a:ea typeface="Meiryo"/>
                          <a:cs typeface="Meiryo"/>
                          <a:sym typeface="Meiryo"/>
                        </a:rPr>
                        <a:t>申請内容が</a:t>
                      </a:r>
                      <a:endParaRPr lang="en-US" altLang="ja-JP" sz="1200" b="0" u="none" strike="noStrike" cap="none" dirty="0">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altLang="ja-JP" sz="1200" b="0" u="none" strike="noStrike" cap="none" dirty="0">
                          <a:latin typeface="Meiryo"/>
                          <a:ea typeface="Meiryo"/>
                          <a:cs typeface="Meiryo"/>
                          <a:sym typeface="Meiryo"/>
                        </a:rPr>
                        <a:t>自動的にプロファイルブックの該当シートに反映されます。</a:t>
                      </a:r>
                      <a:endParaRPr lang="en-US" altLang="ja-JP" sz="1200" b="0" i="0" u="none" strike="noStrike" cap="none" dirty="0">
                        <a:solidFill>
                          <a:schemeClr val="dk1"/>
                        </a:solidFill>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411440001"/>
                  </a:ext>
                </a:extLst>
              </a:tr>
            </a:tbl>
          </a:graphicData>
        </a:graphic>
      </p:graphicFrame>
    </p:spTree>
    <p:extLst>
      <p:ext uri="{BB962C8B-B14F-4D97-AF65-F5344CB8AC3E}">
        <p14:creationId xmlns:p14="http://schemas.microsoft.com/office/powerpoint/2010/main" val="2121536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87965E6-4997-3668-EC55-AC606E35E900}"/>
              </a:ext>
            </a:extLst>
          </p:cNvPr>
          <p:cNvGrpSpPr/>
          <p:nvPr/>
        </p:nvGrpSpPr>
        <p:grpSpPr>
          <a:xfrm>
            <a:off x="1035653" y="2636001"/>
            <a:ext cx="4192678" cy="2878897"/>
            <a:chOff x="3339997" y="4503065"/>
            <a:chExt cx="4723305" cy="3534642"/>
          </a:xfrm>
        </p:grpSpPr>
        <p:pic>
          <p:nvPicPr>
            <p:cNvPr id="6" name="Google Shape;654;p84" descr="グラフィカル ユーザー インターフェイス, アプリケーション&#10;&#10;自動的に生成された説明">
              <a:extLst>
                <a:ext uri="{FF2B5EF4-FFF2-40B4-BE49-F238E27FC236}">
                  <a16:creationId xmlns:a16="http://schemas.microsoft.com/office/drawing/2014/main" id="{CE0C039B-0175-8FE4-8192-63D13D1A6682}"/>
                </a:ext>
              </a:extLst>
            </p:cNvPr>
            <p:cNvPicPr preferRelativeResize="0"/>
            <p:nvPr/>
          </p:nvPicPr>
          <p:blipFill rotWithShape="1">
            <a:blip r:embed="rId2">
              <a:alphaModFix/>
            </a:blip>
            <a:srcRect l="24297" t="12165" r="24410" b="20288"/>
            <a:stretch/>
          </p:blipFill>
          <p:spPr>
            <a:xfrm>
              <a:off x="3339997" y="4503065"/>
              <a:ext cx="4723305" cy="3534642"/>
            </a:xfrm>
            <a:prstGeom prst="rect">
              <a:avLst/>
            </a:prstGeom>
            <a:noFill/>
            <a:ln w="12700" cap="flat" cmpd="sng">
              <a:solidFill>
                <a:srgbClr val="7F7F7F"/>
              </a:solidFill>
              <a:prstDash val="solid"/>
              <a:round/>
              <a:headEnd type="none" w="sm" len="sm"/>
              <a:tailEnd type="none" w="sm" len="sm"/>
            </a:ln>
          </p:spPr>
        </p:pic>
        <p:sp>
          <p:nvSpPr>
            <p:cNvPr id="7" name="正方形/長方形 6">
              <a:extLst>
                <a:ext uri="{FF2B5EF4-FFF2-40B4-BE49-F238E27FC236}">
                  <a16:creationId xmlns:a16="http://schemas.microsoft.com/office/drawing/2014/main" id="{E27C6189-7807-5538-7740-4FE44225310F}"/>
                </a:ext>
              </a:extLst>
            </p:cNvPr>
            <p:cNvSpPr/>
            <p:nvPr/>
          </p:nvSpPr>
          <p:spPr>
            <a:xfrm>
              <a:off x="3517899" y="5162550"/>
              <a:ext cx="4400551" cy="222884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9A6A8D7-57BA-DD69-ED37-BDD4BCAC1298}"/>
                </a:ext>
              </a:extLst>
            </p:cNvPr>
            <p:cNvSpPr/>
            <p:nvPr/>
          </p:nvSpPr>
          <p:spPr>
            <a:xfrm>
              <a:off x="7308849" y="7548062"/>
              <a:ext cx="603251" cy="3556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Google Shape;76;p5">
            <a:extLst>
              <a:ext uri="{FF2B5EF4-FFF2-40B4-BE49-F238E27FC236}">
                <a16:creationId xmlns:a16="http://schemas.microsoft.com/office/drawing/2014/main" id="{A4169730-0902-46A6-8396-8CA5DDD0138D}"/>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F864F58F-B8B5-4F00-B3C2-1B060FBAE177}"/>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2" name="Google Shape;203;g125f8f40711_0_141">
            <a:extLst>
              <a:ext uri="{FF2B5EF4-FFF2-40B4-BE49-F238E27FC236}">
                <a16:creationId xmlns:a16="http://schemas.microsoft.com/office/drawing/2014/main" id="{8859344A-2B70-4FA2-B2D6-5CAD4A777106}"/>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dirty="0">
                <a:solidFill>
                  <a:srgbClr val="000000"/>
                </a:solidFill>
                <a:latin typeface="Meiryo"/>
                <a:ea typeface="Meiryo"/>
                <a:cs typeface="Meiryo"/>
                <a:sym typeface="Meiryo"/>
              </a:rPr>
              <a:t>6</a:t>
            </a:r>
            <a:r>
              <a:rPr lang="en-US" altLang="ja-JP" sz="1600" b="1" i="0" u="none" strike="noStrike" cap="none" dirty="0">
                <a:solidFill>
                  <a:srgbClr val="000000"/>
                </a:solidFill>
                <a:latin typeface="Meiryo"/>
                <a:ea typeface="Meiryo"/>
                <a:cs typeface="Meiryo"/>
                <a:sym typeface="Meiryo"/>
              </a:rPr>
              <a:t>-2. </a:t>
            </a:r>
            <a:r>
              <a:rPr lang="ja-JP" altLang="ja-JP" sz="1600" b="1" i="0" u="none" strike="noStrike" cap="none" dirty="0">
                <a:solidFill>
                  <a:srgbClr val="000000"/>
                </a:solidFill>
                <a:latin typeface="Meiryo"/>
                <a:ea typeface="Meiryo"/>
                <a:cs typeface="Meiryo"/>
                <a:sym typeface="Meiryo"/>
              </a:rPr>
              <a:t>申請を承認／差し戻し／却下する</a:t>
            </a:r>
            <a:endParaRPr lang="ja-JP" altLang="en-US" sz="1050" b="0" i="0" u="none" strike="noStrike" cap="none" dirty="0">
              <a:solidFill>
                <a:srgbClr val="000000"/>
              </a:solidFill>
              <a:latin typeface="Arial"/>
              <a:ea typeface="Arial"/>
              <a:cs typeface="Arial"/>
              <a:sym typeface="Arial"/>
            </a:endParaRPr>
          </a:p>
        </p:txBody>
      </p:sp>
      <p:sp>
        <p:nvSpPr>
          <p:cNvPr id="13" name="Google Shape;156;g125f8f40711_0_119">
            <a:extLst>
              <a:ext uri="{FF2B5EF4-FFF2-40B4-BE49-F238E27FC236}">
                <a16:creationId xmlns:a16="http://schemas.microsoft.com/office/drawing/2014/main" id="{E743562C-7353-4BBE-A78D-5DC1447277FA}"/>
              </a:ext>
            </a:extLst>
          </p:cNvPr>
          <p:cNvSpPr txBox="1"/>
          <p:nvPr/>
        </p:nvSpPr>
        <p:spPr>
          <a:xfrm>
            <a:off x="694171" y="1176422"/>
            <a:ext cx="10527204"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④いずれのボタンをクリックした場合もコメント入力画面が表示されます。</a:t>
            </a:r>
          </a:p>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　任意でコメントを入力後、右下に表示される手順③で選択したボタンを</a:t>
            </a:r>
          </a:p>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　クリックしてください</a:t>
            </a:r>
            <a:endParaRPr lang="ja-JP" altLang="en-US" sz="1050" b="0" i="0" u="none" strike="noStrike" cap="none" dirty="0">
              <a:solidFill>
                <a:srgbClr val="000000"/>
              </a:solidFill>
              <a:latin typeface="Arial"/>
              <a:ea typeface="Arial"/>
              <a:cs typeface="Arial"/>
              <a:sym typeface="Arial"/>
            </a:endParaRPr>
          </a:p>
        </p:txBody>
      </p:sp>
      <p:grpSp>
        <p:nvGrpSpPr>
          <p:cNvPr id="14" name="グループ化 13">
            <a:extLst>
              <a:ext uri="{FF2B5EF4-FFF2-40B4-BE49-F238E27FC236}">
                <a16:creationId xmlns:a16="http://schemas.microsoft.com/office/drawing/2014/main" id="{0645B98C-9F95-40D8-A425-1F05F4BD2017}"/>
              </a:ext>
            </a:extLst>
          </p:cNvPr>
          <p:cNvGrpSpPr/>
          <p:nvPr/>
        </p:nvGrpSpPr>
        <p:grpSpPr>
          <a:xfrm>
            <a:off x="6459444" y="3605110"/>
            <a:ext cx="5102511" cy="1883352"/>
            <a:chOff x="1102621" y="11380097"/>
            <a:chExt cx="5102511" cy="1883352"/>
          </a:xfrm>
        </p:grpSpPr>
        <p:sp>
          <p:nvSpPr>
            <p:cNvPr id="15" name="Google Shape;386;p67">
              <a:extLst>
                <a:ext uri="{FF2B5EF4-FFF2-40B4-BE49-F238E27FC236}">
                  <a16:creationId xmlns:a16="http://schemas.microsoft.com/office/drawing/2014/main" id="{EE9AF9FE-63A2-4FDC-A600-CA052E74CE21}"/>
                </a:ext>
              </a:extLst>
            </p:cNvPr>
            <p:cNvSpPr/>
            <p:nvPr/>
          </p:nvSpPr>
          <p:spPr>
            <a:xfrm>
              <a:off x="1102621" y="11380097"/>
              <a:ext cx="5102511" cy="1883352"/>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387;p67">
              <a:extLst>
                <a:ext uri="{FF2B5EF4-FFF2-40B4-BE49-F238E27FC236}">
                  <a16:creationId xmlns:a16="http://schemas.microsoft.com/office/drawing/2014/main" id="{A6584A1C-1DEC-4E1F-9F70-80D8666E77FC}"/>
                </a:ext>
              </a:extLst>
            </p:cNvPr>
            <p:cNvSpPr txBox="1"/>
            <p:nvPr/>
          </p:nvSpPr>
          <p:spPr>
            <a:xfrm>
              <a:off x="1345600" y="11528519"/>
              <a:ext cx="4192679" cy="338514"/>
            </a:xfrm>
            <a:prstGeom prst="rect">
              <a:avLst/>
            </a:prstGeom>
            <a:noFill/>
            <a:ln>
              <a:noFill/>
            </a:ln>
          </p:spPr>
          <p:txBody>
            <a:bodyPr spcFirstLastPara="1" wrap="square" lIns="91425" tIns="45700" rIns="91425" bIns="45700" anchor="t" anchorCtr="0">
              <a:spAutoFit/>
            </a:bodyPr>
            <a:lstStyle/>
            <a:p>
              <a:pPr lvl="0">
                <a:buSzPts val="2400"/>
              </a:pPr>
              <a:r>
                <a:rPr lang="ja-JP" sz="1600" b="1" i="1" u="none" strike="noStrike" cap="none" dirty="0">
                  <a:solidFill>
                    <a:srgbClr val="00B0F0"/>
                  </a:solidFill>
                  <a:latin typeface="Meiryo"/>
                  <a:ea typeface="Meiryo"/>
                  <a:cs typeface="Meiryo"/>
                  <a:sym typeface="Meiryo"/>
                </a:rPr>
                <a:t>✔ CHECK!</a:t>
              </a:r>
              <a:r>
                <a:rPr lang="ja-JP" altLang="en-US" sz="1600" b="1" i="1" dirty="0">
                  <a:solidFill>
                    <a:srgbClr val="00B0F0"/>
                  </a:solidFill>
                  <a:latin typeface="Meiryo"/>
                  <a:ea typeface="Meiryo"/>
                  <a:cs typeface="Meiryo"/>
                  <a:sym typeface="Meiryo"/>
                </a:rPr>
                <a:t>　こんなときどうするの？</a:t>
              </a:r>
            </a:p>
          </p:txBody>
        </p:sp>
        <p:sp>
          <p:nvSpPr>
            <p:cNvPr id="17" name="Google Shape;658;p84">
              <a:extLst>
                <a:ext uri="{FF2B5EF4-FFF2-40B4-BE49-F238E27FC236}">
                  <a16:creationId xmlns:a16="http://schemas.microsoft.com/office/drawing/2014/main" id="{F4A1AFA6-19D4-4B43-97E4-D49F9A1DA71E}"/>
                </a:ext>
              </a:extLst>
            </p:cNvPr>
            <p:cNvSpPr txBox="1"/>
            <p:nvPr/>
          </p:nvSpPr>
          <p:spPr>
            <a:xfrm>
              <a:off x="1231559" y="11907889"/>
              <a:ext cx="4706215"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en-US" altLang="ja-JP" sz="1400" b="0" i="0" u="none" strike="noStrike" cap="none" dirty="0">
                  <a:solidFill>
                    <a:srgbClr val="000000"/>
                  </a:solidFill>
                  <a:latin typeface="Meiryo"/>
                  <a:ea typeface="Meiryo"/>
                  <a:cs typeface="Meiryo"/>
                  <a:sym typeface="Meiryo"/>
                </a:rPr>
                <a:t> </a:t>
              </a:r>
              <a:r>
                <a:rPr lang="ja-JP" sz="1400" b="0" i="0" u="none" strike="noStrike" cap="none" dirty="0">
                  <a:solidFill>
                    <a:srgbClr val="000000"/>
                  </a:solidFill>
                  <a:latin typeface="Meiryo"/>
                  <a:ea typeface="Meiryo"/>
                  <a:cs typeface="Meiryo"/>
                  <a:sym typeface="Meiryo"/>
                </a:rPr>
                <a:t>申請者から申請した申告があったにも関わらず、カオナビに表示がなく</a:t>
              </a:r>
              <a:r>
                <a:rPr lang="en-US" altLang="ja-JP" sz="1400" b="0" i="0" u="none" strike="noStrike" cap="none" dirty="0">
                  <a:solidFill>
                    <a:srgbClr val="000000"/>
                  </a:solidFill>
                  <a:latin typeface="Meiryo"/>
                  <a:ea typeface="Meiryo"/>
                  <a:cs typeface="Meiryo"/>
                  <a:sym typeface="Meiryo"/>
                </a:rPr>
                <a:t> </a:t>
              </a:r>
              <a:r>
                <a:rPr lang="ja-JP" sz="1400" b="0" i="0" u="none" strike="noStrike" cap="none" dirty="0">
                  <a:solidFill>
                    <a:srgbClr val="000000"/>
                  </a:solidFill>
                  <a:latin typeface="Meiryo"/>
                  <a:ea typeface="Meiryo"/>
                  <a:cs typeface="Meiryo"/>
                  <a:sym typeface="Meiryo"/>
                </a:rPr>
                <a:t>通知も来ていない</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　</a:t>
              </a:r>
              <a:endParaRPr lang="en-US" altLang="ja-JP" sz="1400"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altLang="en-US" sz="1400" dirty="0">
                  <a:solidFill>
                    <a:srgbClr val="000000"/>
                  </a:solidFill>
                  <a:latin typeface="Meiryo"/>
                  <a:ea typeface="Meiryo"/>
                  <a:cs typeface="Meiryo"/>
                  <a:sym typeface="Meiryo"/>
                </a:rPr>
                <a:t>　</a:t>
              </a:r>
              <a:r>
                <a:rPr lang="ja-JP" altLang="en-US" sz="1400" dirty="0">
                  <a:latin typeface="Meiryo"/>
                  <a:ea typeface="Meiryo"/>
                  <a:cs typeface="Meiryo"/>
                  <a:sym typeface="Meiryo"/>
                </a:rPr>
                <a:t>→</a:t>
              </a:r>
              <a:r>
                <a:rPr lang="ja-JP" sz="1400" b="0" i="0" u="none" strike="noStrike" cap="none" dirty="0">
                  <a:solidFill>
                    <a:srgbClr val="000000"/>
                  </a:solidFill>
                  <a:latin typeface="Meiryo"/>
                  <a:ea typeface="Meiryo"/>
                  <a:cs typeface="Meiryo"/>
                  <a:sym typeface="Meiryo"/>
                </a:rPr>
                <a:t>承認者に申請者の閲覧権限がない可能性があります。</a:t>
              </a:r>
              <a:endParaRPr lang="en-US" altLang="ja-JP" sz="1400"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　　</a:t>
              </a:r>
              <a:r>
                <a:rPr lang="ja-JP" sz="1400" b="0" i="0" u="none" strike="noStrike" cap="none" dirty="0">
                  <a:solidFill>
                    <a:srgbClr val="000000"/>
                  </a:solidFill>
                  <a:latin typeface="Meiryo"/>
                  <a:ea typeface="Meiryo"/>
                  <a:cs typeface="Meiryo"/>
                  <a:sym typeface="Meiryo"/>
                </a:rPr>
                <a:t>管理者に問い合わせてください。</a:t>
              </a:r>
              <a:endParaRPr sz="1400" b="0" i="0" u="none" strike="noStrike" cap="none" dirty="0">
                <a:solidFill>
                  <a:srgbClr val="000000"/>
                </a:solidFill>
                <a:latin typeface="Arial"/>
                <a:ea typeface="Arial"/>
                <a:cs typeface="Arial"/>
                <a:sym typeface="Arial"/>
              </a:endParaRPr>
            </a:p>
          </p:txBody>
        </p:sp>
      </p:grpSp>
      <p:sp>
        <p:nvSpPr>
          <p:cNvPr id="18" name="Google Shape;655;p84">
            <a:extLst>
              <a:ext uri="{FF2B5EF4-FFF2-40B4-BE49-F238E27FC236}">
                <a16:creationId xmlns:a16="http://schemas.microsoft.com/office/drawing/2014/main" id="{7FAFD388-6FB6-40FF-B1B8-7E90FFC0DEC0}"/>
              </a:ext>
            </a:extLst>
          </p:cNvPr>
          <p:cNvSpPr txBox="1"/>
          <p:nvPr/>
        </p:nvSpPr>
        <p:spPr>
          <a:xfrm>
            <a:off x="694171" y="1990559"/>
            <a:ext cx="991987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※画像は</a:t>
            </a:r>
            <a:r>
              <a:rPr lang="ja-JP" altLang="en-US" sz="1200" b="0" i="0" u="none" strike="noStrike" cap="none" dirty="0">
                <a:solidFill>
                  <a:srgbClr val="000000"/>
                </a:solidFill>
                <a:latin typeface="Meiryo"/>
                <a:ea typeface="Meiryo"/>
                <a:cs typeface="Meiryo"/>
                <a:sym typeface="Meiryo"/>
                <a:hlinkClick r:id="rId3" action="ppaction://hlinksldjump"/>
              </a:rPr>
              <a:t>手順③</a:t>
            </a:r>
            <a:r>
              <a:rPr lang="ja-JP" sz="1200" b="0" i="0" u="none" strike="noStrike" cap="none" dirty="0">
                <a:solidFill>
                  <a:srgbClr val="000000"/>
                </a:solidFill>
                <a:latin typeface="Meiryo"/>
                <a:ea typeface="Meiryo"/>
                <a:cs typeface="Meiryo"/>
                <a:sym typeface="Meiryo"/>
              </a:rPr>
              <a:t>で</a:t>
            </a:r>
            <a:r>
              <a:rPr lang="ja-JP" altLang="en-US" sz="1200" b="0" i="0" u="none" strike="noStrike" cap="none" dirty="0">
                <a:solidFill>
                  <a:srgbClr val="000000"/>
                </a:solidFill>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承認</a:t>
            </a:r>
            <a:r>
              <a:rPr lang="ja-JP" altLang="en-US" sz="1200" dirty="0">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を選択した場合です。却下を選択した場合は</a:t>
            </a:r>
            <a:r>
              <a:rPr lang="ja-JP" altLang="en-US" sz="1200" b="0" i="0" u="none" strike="noStrike" cap="none" dirty="0">
                <a:solidFill>
                  <a:srgbClr val="000000"/>
                </a:solidFill>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却下</a:t>
            </a:r>
            <a:r>
              <a:rPr lang="ja-JP" altLang="en-US" sz="1200" dirty="0">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が、</a:t>
            </a:r>
            <a:endParaRPr sz="1200" b="0" i="0" u="none" strike="noStrike" cap="none"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　差し戻すを選択した場合は</a:t>
            </a:r>
            <a:r>
              <a:rPr lang="ja-JP" altLang="en-US" sz="1200" b="0" i="0" u="none" strike="noStrike" cap="none" dirty="0">
                <a:solidFill>
                  <a:srgbClr val="000000"/>
                </a:solidFill>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差し戻す</a:t>
            </a:r>
            <a:r>
              <a:rPr lang="ja-JP" altLang="en-US" sz="1200" dirty="0">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のボタンが表示されます。</a:t>
            </a:r>
            <a:endParaRPr sz="1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91425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9BBBE157-A193-F54D-5C61-494D0F68A32D}"/>
              </a:ext>
            </a:extLst>
          </p:cNvPr>
          <p:cNvGrpSpPr/>
          <p:nvPr/>
        </p:nvGrpSpPr>
        <p:grpSpPr>
          <a:xfrm>
            <a:off x="1024007" y="2164816"/>
            <a:ext cx="4622192" cy="2153413"/>
            <a:chOff x="1101600" y="4761591"/>
            <a:chExt cx="9208467" cy="4596070"/>
          </a:xfrm>
        </p:grpSpPr>
        <p:pic>
          <p:nvPicPr>
            <p:cNvPr id="6" name="Google Shape;671;p85" descr="ダイアグラム, ベン図表&#10;&#10;自動的に生成された説明">
              <a:extLst>
                <a:ext uri="{FF2B5EF4-FFF2-40B4-BE49-F238E27FC236}">
                  <a16:creationId xmlns:a16="http://schemas.microsoft.com/office/drawing/2014/main" id="{5ABAC704-1FBF-9141-41BE-8761E16B2681}"/>
                </a:ext>
              </a:extLst>
            </p:cNvPr>
            <p:cNvPicPr preferRelativeResize="0"/>
            <p:nvPr/>
          </p:nvPicPr>
          <p:blipFill rotWithShape="1">
            <a:blip r:embed="rId2">
              <a:alphaModFix/>
            </a:blip>
            <a:srcRect/>
            <a:stretch/>
          </p:blipFill>
          <p:spPr>
            <a:xfrm>
              <a:off x="1101600" y="4761591"/>
              <a:ext cx="9208467" cy="4596070"/>
            </a:xfrm>
            <a:prstGeom prst="rect">
              <a:avLst/>
            </a:prstGeom>
            <a:noFill/>
            <a:ln w="12700" cap="flat" cmpd="sng">
              <a:solidFill>
                <a:srgbClr val="7F7F7F"/>
              </a:solidFill>
              <a:prstDash val="solid"/>
              <a:round/>
              <a:headEnd type="none" w="sm" len="sm"/>
              <a:tailEnd type="none" w="sm" len="sm"/>
            </a:ln>
          </p:spPr>
        </p:pic>
        <p:sp>
          <p:nvSpPr>
            <p:cNvPr id="7" name="正方形/長方形 6">
              <a:extLst>
                <a:ext uri="{FF2B5EF4-FFF2-40B4-BE49-F238E27FC236}">
                  <a16:creationId xmlns:a16="http://schemas.microsoft.com/office/drawing/2014/main" id="{657DA7CE-1DFD-0B0C-F7D0-EBAE88065697}"/>
                </a:ext>
              </a:extLst>
            </p:cNvPr>
            <p:cNvSpPr/>
            <p:nvPr/>
          </p:nvSpPr>
          <p:spPr>
            <a:xfrm>
              <a:off x="2800349" y="6620962"/>
              <a:ext cx="463551" cy="44658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EBA108F5-4C84-128A-9580-4AA3BF308317}"/>
                </a:ext>
              </a:extLst>
            </p:cNvPr>
            <p:cNvSpPr/>
            <p:nvPr/>
          </p:nvSpPr>
          <p:spPr>
            <a:xfrm>
              <a:off x="4476750" y="6089650"/>
              <a:ext cx="2832100" cy="28321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Google Shape;76;p5">
            <a:extLst>
              <a:ext uri="{FF2B5EF4-FFF2-40B4-BE49-F238E27FC236}">
                <a16:creationId xmlns:a16="http://schemas.microsoft.com/office/drawing/2014/main" id="{8B880ED5-2515-4485-BC29-755BF80C3DA8}"/>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64C618C3-5D90-4798-B939-F1BF5F316234}"/>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2" name="Google Shape;203;g125f8f40711_0_141">
            <a:extLst>
              <a:ext uri="{FF2B5EF4-FFF2-40B4-BE49-F238E27FC236}">
                <a16:creationId xmlns:a16="http://schemas.microsoft.com/office/drawing/2014/main" id="{0FAF77C7-D430-4FD0-8D79-22C6A3B7172A}"/>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6-3. </a:t>
            </a:r>
            <a:r>
              <a:rPr lang="ja-JP" altLang="en-US" sz="1600" b="1" i="0" u="none" strike="noStrike" cap="none" dirty="0">
                <a:solidFill>
                  <a:srgbClr val="000000"/>
                </a:solidFill>
                <a:latin typeface="Meiryo"/>
                <a:ea typeface="Meiryo"/>
                <a:cs typeface="Meiryo"/>
                <a:sym typeface="Meiryo"/>
              </a:rPr>
              <a:t>承認者を変更する</a:t>
            </a:r>
            <a:endParaRPr lang="ja-JP" altLang="en-US" sz="1050" b="0" i="0" u="none" strike="noStrike" cap="none" dirty="0">
              <a:solidFill>
                <a:srgbClr val="000000"/>
              </a:solidFill>
              <a:latin typeface="Arial"/>
              <a:ea typeface="Arial"/>
              <a:cs typeface="Arial"/>
              <a:sym typeface="Arial"/>
            </a:endParaRPr>
          </a:p>
        </p:txBody>
      </p:sp>
      <p:sp>
        <p:nvSpPr>
          <p:cNvPr id="14" name="Google Shape;156;g125f8f40711_0_119">
            <a:extLst>
              <a:ext uri="{FF2B5EF4-FFF2-40B4-BE49-F238E27FC236}">
                <a16:creationId xmlns:a16="http://schemas.microsoft.com/office/drawing/2014/main" id="{045712FE-0E44-4DA3-A8A4-002D4D6205A6}"/>
              </a:ext>
            </a:extLst>
          </p:cNvPr>
          <p:cNvSpPr txBox="1"/>
          <p:nvPr/>
        </p:nvSpPr>
        <p:spPr>
          <a:xfrm>
            <a:off x="694171" y="1176422"/>
            <a:ext cx="10803659"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申請者が設定した承認者に誤りがあった場合、自分を含め承認者を変更することができます。</a:t>
            </a:r>
            <a:endParaRPr lang="ja-JP" altLang="en-US" sz="1050" b="0" i="0" u="none" strike="noStrike" cap="none" dirty="0">
              <a:solidFill>
                <a:srgbClr val="000000"/>
              </a:solidFill>
              <a:latin typeface="Arial"/>
              <a:ea typeface="Arial"/>
              <a:cs typeface="Arial"/>
              <a:sym typeface="Arial"/>
            </a:endParaRPr>
          </a:p>
        </p:txBody>
      </p:sp>
      <p:sp>
        <p:nvSpPr>
          <p:cNvPr id="15" name="Google Shape;157;g125f8f40711_0_119">
            <a:extLst>
              <a:ext uri="{FF2B5EF4-FFF2-40B4-BE49-F238E27FC236}">
                <a16:creationId xmlns:a16="http://schemas.microsoft.com/office/drawing/2014/main" id="{4FE19417-C009-44F6-AFA3-BC31B9772115}"/>
              </a:ext>
            </a:extLst>
          </p:cNvPr>
          <p:cNvSpPr txBox="1"/>
          <p:nvPr/>
        </p:nvSpPr>
        <p:spPr>
          <a:xfrm>
            <a:off x="6167550" y="1578952"/>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②設定できる承認者の一覧が表示されるので、承認者を選択し設定します。</a:t>
            </a:r>
            <a:endParaRPr lang="ja-JP" altLang="en-US" sz="1050" b="0" i="0" u="none" strike="noStrike" cap="none" dirty="0">
              <a:solidFill>
                <a:srgbClr val="000000"/>
              </a:solidFill>
              <a:latin typeface="Arial"/>
              <a:ea typeface="Arial"/>
              <a:cs typeface="Arial"/>
              <a:sym typeface="Arial"/>
            </a:endParaRPr>
          </a:p>
        </p:txBody>
      </p:sp>
      <p:sp>
        <p:nvSpPr>
          <p:cNvPr id="16" name="Google Shape;156;g125f8f40711_0_119">
            <a:extLst>
              <a:ext uri="{FF2B5EF4-FFF2-40B4-BE49-F238E27FC236}">
                <a16:creationId xmlns:a16="http://schemas.microsoft.com/office/drawing/2014/main" id="{F390CA9D-9FAC-4887-B5E5-6B3B97B2A42B}"/>
              </a:ext>
            </a:extLst>
          </p:cNvPr>
          <p:cNvSpPr txBox="1"/>
          <p:nvPr/>
        </p:nvSpPr>
        <p:spPr>
          <a:xfrm>
            <a:off x="694170" y="1594598"/>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dirty="0">
                <a:latin typeface="Meiryo"/>
                <a:ea typeface="Meiryo"/>
                <a:cs typeface="Meiryo"/>
                <a:sym typeface="Meiryo"/>
              </a:rPr>
              <a:t>①「</a:t>
            </a:r>
            <a:r>
              <a:rPr lang="ja-JP" altLang="en-US" sz="1400" b="0" i="0" u="none" strike="noStrike" cap="none" dirty="0">
                <a:solidFill>
                  <a:srgbClr val="000000"/>
                </a:solidFill>
                <a:latin typeface="Meiryo"/>
                <a:ea typeface="Meiryo"/>
                <a:cs typeface="Meiryo"/>
                <a:sym typeface="Meiryo"/>
              </a:rPr>
              <a:t>進行状況」から変更したい承認者の右に表示される「鉛筆マーク」をクリックします。</a:t>
            </a:r>
            <a:endParaRPr lang="ja-JP" altLang="en-US" sz="1050" b="0" i="0" u="none" strike="noStrike" cap="none" dirty="0">
              <a:solidFill>
                <a:srgbClr val="000000"/>
              </a:solidFill>
              <a:latin typeface="Arial"/>
              <a:ea typeface="Arial"/>
              <a:cs typeface="Arial"/>
              <a:sym typeface="Arial"/>
            </a:endParaRPr>
          </a:p>
        </p:txBody>
      </p:sp>
      <p:pic>
        <p:nvPicPr>
          <p:cNvPr id="17" name="Google Shape;672;p85" descr="グラフィカル ユーザー インターフェイス, テキスト, アプリケーション, メール&#10;&#10;自動的に生成された説明">
            <a:extLst>
              <a:ext uri="{FF2B5EF4-FFF2-40B4-BE49-F238E27FC236}">
                <a16:creationId xmlns:a16="http://schemas.microsoft.com/office/drawing/2014/main" id="{A39E2B2C-274E-4454-A704-38F79B113971}"/>
              </a:ext>
            </a:extLst>
          </p:cNvPr>
          <p:cNvPicPr preferRelativeResize="0"/>
          <p:nvPr/>
        </p:nvPicPr>
        <p:blipFill rotWithShape="1">
          <a:blip r:embed="rId3">
            <a:alphaModFix/>
          </a:blip>
          <a:srcRect l="18886" r="18064"/>
          <a:stretch/>
        </p:blipFill>
        <p:spPr>
          <a:xfrm>
            <a:off x="6387908" y="2164816"/>
            <a:ext cx="4836780" cy="3829773"/>
          </a:xfrm>
          <a:prstGeom prst="rect">
            <a:avLst/>
          </a:prstGeom>
          <a:noFill/>
          <a:ln w="12700" cap="flat" cmpd="sng">
            <a:solidFill>
              <a:srgbClr val="7F7F7F"/>
            </a:solidFill>
            <a:prstDash val="solid"/>
            <a:round/>
            <a:headEnd type="none" w="sm" len="sm"/>
            <a:tailEnd type="none" w="sm" len="sm"/>
          </a:ln>
        </p:spPr>
      </p:pic>
    </p:spTree>
    <p:extLst>
      <p:ext uri="{BB962C8B-B14F-4D97-AF65-F5344CB8AC3E}">
        <p14:creationId xmlns:p14="http://schemas.microsoft.com/office/powerpoint/2010/main" val="1779761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7D8E94DA-4A6A-A4BE-C57F-3D89F1FCECE2}"/>
              </a:ext>
            </a:extLst>
          </p:cNvPr>
          <p:cNvGrpSpPr/>
          <p:nvPr/>
        </p:nvGrpSpPr>
        <p:grpSpPr>
          <a:xfrm>
            <a:off x="448857" y="1212358"/>
            <a:ext cx="11128865" cy="4805454"/>
            <a:chOff x="824156" y="2259011"/>
            <a:chExt cx="11128865" cy="4805454"/>
          </a:xfrm>
        </p:grpSpPr>
        <p:sp>
          <p:nvSpPr>
            <p:cNvPr id="7" name="Google Shape;681;p86">
              <a:extLst>
                <a:ext uri="{FF2B5EF4-FFF2-40B4-BE49-F238E27FC236}">
                  <a16:creationId xmlns:a16="http://schemas.microsoft.com/office/drawing/2014/main" id="{5B41086D-F973-E7F9-C2DF-9D1197525EA9}"/>
                </a:ext>
              </a:extLst>
            </p:cNvPr>
            <p:cNvSpPr/>
            <p:nvPr/>
          </p:nvSpPr>
          <p:spPr>
            <a:xfrm>
              <a:off x="824156" y="2259011"/>
              <a:ext cx="11128865" cy="4805454"/>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Google Shape;684;p86">
              <a:extLst>
                <a:ext uri="{FF2B5EF4-FFF2-40B4-BE49-F238E27FC236}">
                  <a16:creationId xmlns:a16="http://schemas.microsoft.com/office/drawing/2014/main" id="{4CC5F5F4-B3CE-A6DF-C841-59E37AA56D76}"/>
                </a:ext>
              </a:extLst>
            </p:cNvPr>
            <p:cNvSpPr txBox="1"/>
            <p:nvPr/>
          </p:nvSpPr>
          <p:spPr>
            <a:xfrm>
              <a:off x="989577" y="2766124"/>
              <a:ext cx="8896865" cy="30773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000"/>
                <a:buFont typeface="Wingdings" panose="05000000000000000000" pitchFamily="2" charset="2"/>
                <a:buChar char="Ø"/>
              </a:pPr>
              <a:r>
                <a:rPr lang="ja-JP" sz="1400" b="1" i="0" u="none" strike="noStrike" cap="none" dirty="0">
                  <a:solidFill>
                    <a:srgbClr val="000000"/>
                  </a:solidFill>
                  <a:latin typeface="Meiryo"/>
                  <a:ea typeface="Meiryo"/>
                  <a:cs typeface="Meiryo"/>
                  <a:sym typeface="Meiryo"/>
                </a:rPr>
                <a:t>承認者を自分から別のユーザーに変更したとき</a:t>
              </a:r>
              <a:endParaRPr sz="1050" b="1" i="0" u="none" strike="noStrike" cap="none" dirty="0">
                <a:solidFill>
                  <a:srgbClr val="000000"/>
                </a:solidFill>
                <a:sym typeface="Arial"/>
              </a:endParaRPr>
            </a:p>
          </p:txBody>
        </p:sp>
        <p:sp>
          <p:nvSpPr>
            <p:cNvPr id="11" name="Google Shape;685;p86">
              <a:extLst>
                <a:ext uri="{FF2B5EF4-FFF2-40B4-BE49-F238E27FC236}">
                  <a16:creationId xmlns:a16="http://schemas.microsoft.com/office/drawing/2014/main" id="{86BF45F5-214B-0A38-8623-8F2174CD10A4}"/>
                </a:ext>
              </a:extLst>
            </p:cNvPr>
            <p:cNvSpPr txBox="1"/>
            <p:nvPr/>
          </p:nvSpPr>
          <p:spPr>
            <a:xfrm>
              <a:off x="1299735" y="3067672"/>
              <a:ext cx="91440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現在の承認者を自分以外のメンバーに変更する場合、変更後は承認行為及び承認者の変更ができなくなります。</a:t>
              </a:r>
              <a:endParaRPr sz="1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加えて、該当申請の閲覧ができなくなることに注意してください。承認者の変更後は</a:t>
              </a:r>
              <a:r>
                <a:rPr lang="ja-JP" altLang="en-US" sz="1200" b="0" i="0" u="none" strike="noStrike" cap="none" dirty="0">
                  <a:solidFill>
                    <a:srgbClr val="000000"/>
                  </a:solidFill>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承認する申請</a:t>
              </a:r>
              <a:r>
                <a:rPr lang="ja-JP" altLang="en-US" sz="1200" b="0" i="0" u="none" strike="noStrike" cap="none" dirty="0">
                  <a:solidFill>
                    <a:srgbClr val="000000"/>
                  </a:solidFill>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画面に戻ります。</a:t>
              </a:r>
              <a:endParaRPr sz="1200" b="0" i="0" u="none" strike="noStrike" cap="none" dirty="0">
                <a:solidFill>
                  <a:srgbClr val="000000"/>
                </a:solidFill>
                <a:latin typeface="Meiryo"/>
                <a:ea typeface="Meiryo"/>
                <a:cs typeface="Meiryo"/>
                <a:sym typeface="Meiryo"/>
              </a:endParaRPr>
            </a:p>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また、変更後の承認者に通知が送信されます。</a:t>
              </a:r>
              <a:endParaRPr sz="1200" b="0" i="0" u="none" strike="noStrike" cap="none" dirty="0">
                <a:solidFill>
                  <a:srgbClr val="000000"/>
                </a:solidFill>
                <a:latin typeface="Arial"/>
                <a:ea typeface="Arial"/>
                <a:cs typeface="Arial"/>
                <a:sym typeface="Arial"/>
              </a:endParaRPr>
            </a:p>
          </p:txBody>
        </p:sp>
      </p:grpSp>
      <p:sp>
        <p:nvSpPr>
          <p:cNvPr id="12" name="Google Shape;76;p5">
            <a:extLst>
              <a:ext uri="{FF2B5EF4-FFF2-40B4-BE49-F238E27FC236}">
                <a16:creationId xmlns:a16="http://schemas.microsoft.com/office/drawing/2014/main" id="{A0FD2ABB-431B-4DA9-9E52-9AC080D512C8}"/>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3" name="Google Shape;78;p5">
            <a:extLst>
              <a:ext uri="{FF2B5EF4-FFF2-40B4-BE49-F238E27FC236}">
                <a16:creationId xmlns:a16="http://schemas.microsoft.com/office/drawing/2014/main" id="{11DDBC41-D6F1-4F71-840B-DD4D232C5EEB}"/>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4" name="Google Shape;203;g125f8f40711_0_141">
            <a:extLst>
              <a:ext uri="{FF2B5EF4-FFF2-40B4-BE49-F238E27FC236}">
                <a16:creationId xmlns:a16="http://schemas.microsoft.com/office/drawing/2014/main" id="{8071BDC0-73A8-442A-9C64-296C3E708D5B}"/>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6-3. </a:t>
            </a:r>
            <a:r>
              <a:rPr lang="ja-JP" altLang="en-US" sz="1600" b="1" i="0" u="none" strike="noStrike" cap="none" dirty="0">
                <a:solidFill>
                  <a:srgbClr val="000000"/>
                </a:solidFill>
                <a:latin typeface="Meiryo"/>
                <a:ea typeface="Meiryo"/>
                <a:cs typeface="Meiryo"/>
                <a:sym typeface="Meiryo"/>
              </a:rPr>
              <a:t>承認者を変更する</a:t>
            </a:r>
            <a:endParaRPr lang="ja-JP" altLang="en-US" sz="1050" b="0" i="0" u="none" strike="noStrike" cap="none" dirty="0">
              <a:solidFill>
                <a:srgbClr val="000000"/>
              </a:solidFill>
              <a:latin typeface="Arial"/>
              <a:ea typeface="Arial"/>
              <a:cs typeface="Arial"/>
              <a:sym typeface="Arial"/>
            </a:endParaRPr>
          </a:p>
        </p:txBody>
      </p:sp>
      <p:sp>
        <p:nvSpPr>
          <p:cNvPr id="15" name="Google Shape;387;p67">
            <a:extLst>
              <a:ext uri="{FF2B5EF4-FFF2-40B4-BE49-F238E27FC236}">
                <a16:creationId xmlns:a16="http://schemas.microsoft.com/office/drawing/2014/main" id="{F0C8776D-8A18-4937-B2EF-9DBB00103CE8}"/>
              </a:ext>
            </a:extLst>
          </p:cNvPr>
          <p:cNvSpPr txBox="1"/>
          <p:nvPr/>
        </p:nvSpPr>
        <p:spPr>
          <a:xfrm>
            <a:off x="614278" y="1372555"/>
            <a:ext cx="4192679" cy="338514"/>
          </a:xfrm>
          <a:prstGeom prst="rect">
            <a:avLst/>
          </a:prstGeom>
          <a:noFill/>
          <a:ln>
            <a:noFill/>
          </a:ln>
        </p:spPr>
        <p:txBody>
          <a:bodyPr spcFirstLastPara="1" wrap="square" lIns="91425" tIns="45700" rIns="91425" bIns="45700" anchor="t" anchorCtr="0">
            <a:spAutoFit/>
          </a:bodyPr>
          <a:lstStyle/>
          <a:p>
            <a:pPr lvl="0">
              <a:buSzPts val="2400"/>
            </a:pPr>
            <a:r>
              <a:rPr lang="ja-JP" sz="1600" b="1" i="1" u="none" strike="noStrike" cap="none" dirty="0">
                <a:solidFill>
                  <a:srgbClr val="00B0F0"/>
                </a:solidFill>
                <a:latin typeface="Meiryo"/>
                <a:ea typeface="Meiryo"/>
                <a:cs typeface="Meiryo"/>
                <a:sym typeface="Meiryo"/>
              </a:rPr>
              <a:t>✔ CHECK!</a:t>
            </a:r>
            <a:endParaRPr lang="ja-JP" altLang="en-US" sz="1600" b="1" i="1" dirty="0">
              <a:solidFill>
                <a:srgbClr val="00B0F0"/>
              </a:solidFill>
              <a:latin typeface="Meiryo"/>
              <a:ea typeface="Meiryo"/>
              <a:cs typeface="Meiryo"/>
              <a:sym typeface="Meiryo"/>
            </a:endParaRPr>
          </a:p>
        </p:txBody>
      </p:sp>
      <p:sp>
        <p:nvSpPr>
          <p:cNvPr id="16" name="Google Shape;686;p86">
            <a:extLst>
              <a:ext uri="{FF2B5EF4-FFF2-40B4-BE49-F238E27FC236}">
                <a16:creationId xmlns:a16="http://schemas.microsoft.com/office/drawing/2014/main" id="{9A34BF17-520C-4642-B114-3F2E605A44C0}"/>
              </a:ext>
            </a:extLst>
          </p:cNvPr>
          <p:cNvSpPr txBox="1"/>
          <p:nvPr/>
        </p:nvSpPr>
        <p:spPr>
          <a:xfrm>
            <a:off x="596683" y="2734487"/>
            <a:ext cx="9388127" cy="307736"/>
          </a:xfrm>
          <a:prstGeom prst="rect">
            <a:avLst/>
          </a:prstGeom>
          <a:noFill/>
          <a:ln>
            <a:noFill/>
          </a:ln>
        </p:spPr>
        <p:txBody>
          <a:bodyPr spcFirstLastPara="1" wrap="square" lIns="91425" tIns="45700" rIns="91425" bIns="45700" anchor="t" anchorCtr="0">
            <a:spAutoFit/>
          </a:bodyPr>
          <a:lstStyle/>
          <a:p>
            <a:pPr marL="342900" lvl="0" indent="-342900">
              <a:buSzPts val="2000"/>
              <a:buFont typeface="Wingdings" panose="05000000000000000000" pitchFamily="2" charset="2"/>
              <a:buChar char="Ø"/>
            </a:pPr>
            <a:r>
              <a:rPr lang="ja-JP" sz="1400" b="1" i="0" u="none" strike="noStrike" cap="none" dirty="0">
                <a:solidFill>
                  <a:srgbClr val="000000"/>
                </a:solidFill>
                <a:latin typeface="Meiryo"/>
                <a:ea typeface="Meiryo"/>
                <a:cs typeface="Meiryo"/>
                <a:sym typeface="Meiryo"/>
              </a:rPr>
              <a:t>変更したい承認者がプルダウンリスト内に表示されないとき</a:t>
            </a:r>
            <a:endParaRPr sz="1050" b="1" i="0" u="none" strike="noStrike" cap="none" dirty="0">
              <a:solidFill>
                <a:srgbClr val="000000"/>
              </a:solidFill>
              <a:sym typeface="Arial"/>
            </a:endParaRPr>
          </a:p>
        </p:txBody>
      </p:sp>
      <p:sp>
        <p:nvSpPr>
          <p:cNvPr id="17" name="Google Shape;687;p86">
            <a:extLst>
              <a:ext uri="{FF2B5EF4-FFF2-40B4-BE49-F238E27FC236}">
                <a16:creationId xmlns:a16="http://schemas.microsoft.com/office/drawing/2014/main" id="{B6F30189-A1A4-4E5D-A8C2-5A6579519EA5}"/>
              </a:ext>
            </a:extLst>
          </p:cNvPr>
          <p:cNvSpPr txBox="1"/>
          <p:nvPr/>
        </p:nvSpPr>
        <p:spPr>
          <a:xfrm>
            <a:off x="841969" y="3109401"/>
            <a:ext cx="1062798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下記条件がそろうと承認者として設定できます。変更したい承認者がプルダウン内に表示されないときは、社内の管理者（Adm）ユーザーに問い合わせてください。</a:t>
            </a:r>
            <a:endParaRPr sz="1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①ユーザーIDを持っている</a:t>
            </a:r>
            <a:endParaRPr sz="1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②ワークフロー機能の利用権限がある</a:t>
            </a:r>
            <a:endParaRPr sz="1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➂退職者ではない</a:t>
            </a:r>
            <a:endParaRPr sz="1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000"/>
              <a:buFont typeface="Arial"/>
              <a:buNone/>
            </a:pPr>
            <a:r>
              <a:rPr lang="ja-JP" sz="1200" b="0" i="0" u="none" strike="noStrike" cap="none" dirty="0">
                <a:solidFill>
                  <a:srgbClr val="000000"/>
                </a:solidFill>
                <a:latin typeface="Meiryo"/>
                <a:ea typeface="Meiryo"/>
                <a:cs typeface="Meiryo"/>
                <a:sym typeface="Meiryo"/>
              </a:rPr>
              <a:t>④自分に変更したい承認者の閲覧権限がある</a:t>
            </a:r>
            <a:endParaRPr sz="1200" b="0" i="0" u="none" strike="noStrike" cap="none" dirty="0">
              <a:solidFill>
                <a:srgbClr val="000000"/>
              </a:solidFill>
              <a:latin typeface="Arial"/>
              <a:ea typeface="Arial"/>
              <a:cs typeface="Arial"/>
              <a:sym typeface="Arial"/>
            </a:endParaRPr>
          </a:p>
        </p:txBody>
      </p:sp>
      <p:sp>
        <p:nvSpPr>
          <p:cNvPr id="18" name="Google Shape;688;p86">
            <a:extLst>
              <a:ext uri="{FF2B5EF4-FFF2-40B4-BE49-F238E27FC236}">
                <a16:creationId xmlns:a16="http://schemas.microsoft.com/office/drawing/2014/main" id="{197C5DF0-807A-4BC7-A0DB-DA71A7B69E43}"/>
              </a:ext>
            </a:extLst>
          </p:cNvPr>
          <p:cNvSpPr txBox="1"/>
          <p:nvPr/>
        </p:nvSpPr>
        <p:spPr>
          <a:xfrm>
            <a:off x="596683" y="4343343"/>
            <a:ext cx="9226467" cy="307736"/>
          </a:xfrm>
          <a:prstGeom prst="rect">
            <a:avLst/>
          </a:prstGeom>
          <a:noFill/>
          <a:ln>
            <a:noFill/>
          </a:ln>
        </p:spPr>
        <p:txBody>
          <a:bodyPr spcFirstLastPara="1" wrap="square" lIns="91425" tIns="45700" rIns="91425" bIns="45700" anchor="t" anchorCtr="0">
            <a:spAutoFit/>
          </a:bodyPr>
          <a:lstStyle/>
          <a:p>
            <a:pPr marL="342900" lvl="0" indent="-342900">
              <a:buSzPts val="2000"/>
              <a:buFont typeface="Wingdings" panose="05000000000000000000" pitchFamily="2" charset="2"/>
              <a:buChar char="Ø"/>
            </a:pPr>
            <a:r>
              <a:rPr lang="ja-JP" sz="1400" b="1" i="0" u="none" strike="noStrike" cap="none" dirty="0">
                <a:solidFill>
                  <a:srgbClr val="000000"/>
                </a:solidFill>
                <a:latin typeface="Meiryo"/>
                <a:ea typeface="Meiryo"/>
                <a:cs typeface="Meiryo"/>
                <a:sym typeface="Meiryo"/>
              </a:rPr>
              <a:t>承認者を選択できないとき</a:t>
            </a:r>
            <a:endParaRPr sz="1050" b="1" i="0" u="none" strike="noStrike" cap="none" dirty="0">
              <a:solidFill>
                <a:srgbClr val="000000"/>
              </a:solidFill>
              <a:sym typeface="Arial"/>
            </a:endParaRPr>
          </a:p>
        </p:txBody>
      </p:sp>
      <p:sp>
        <p:nvSpPr>
          <p:cNvPr id="19" name="Google Shape;689;p86">
            <a:extLst>
              <a:ext uri="{FF2B5EF4-FFF2-40B4-BE49-F238E27FC236}">
                <a16:creationId xmlns:a16="http://schemas.microsoft.com/office/drawing/2014/main" id="{8A266219-7F39-4163-9794-E240044CDFCF}"/>
              </a:ext>
            </a:extLst>
          </p:cNvPr>
          <p:cNvSpPr txBox="1"/>
          <p:nvPr/>
        </p:nvSpPr>
        <p:spPr>
          <a:xfrm>
            <a:off x="840810" y="4638816"/>
            <a:ext cx="657204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ja-JP" sz="1200" b="0" i="0" u="none" strike="noStrike" cap="none" dirty="0">
                <a:solidFill>
                  <a:srgbClr val="000000"/>
                </a:solidFill>
                <a:latin typeface="Meiryo"/>
                <a:ea typeface="Meiryo"/>
                <a:cs typeface="Meiryo"/>
                <a:sym typeface="Meiryo"/>
              </a:rPr>
              <a:t>未対応の承認者を変更することができますが、自身に閲覧権限がないメンバーが承認者として設定されていた場合、「(表示できません)」と表示されます。承認者はこれを変更することはできません。</a:t>
            </a:r>
            <a:endParaRPr sz="1200" b="0" i="0" u="none" strike="noStrike" cap="none" dirty="0">
              <a:solidFill>
                <a:srgbClr val="000000"/>
              </a:solidFill>
              <a:latin typeface="Arial"/>
              <a:ea typeface="Arial"/>
              <a:cs typeface="Arial"/>
              <a:sym typeface="Arial"/>
            </a:endParaRPr>
          </a:p>
        </p:txBody>
      </p:sp>
      <p:pic>
        <p:nvPicPr>
          <p:cNvPr id="20" name="Google Shape;690;p86" descr="背景パターン&#10;&#10;低い精度で自動的に生成された説明">
            <a:extLst>
              <a:ext uri="{FF2B5EF4-FFF2-40B4-BE49-F238E27FC236}">
                <a16:creationId xmlns:a16="http://schemas.microsoft.com/office/drawing/2014/main" id="{35588E09-C102-4DCF-9008-22C0D99737E0}"/>
              </a:ext>
            </a:extLst>
          </p:cNvPr>
          <p:cNvPicPr preferRelativeResize="0"/>
          <p:nvPr/>
        </p:nvPicPr>
        <p:blipFill rotWithShape="1">
          <a:blip r:embed="rId2">
            <a:alphaModFix/>
          </a:blip>
          <a:srcRect r="58682"/>
          <a:stretch/>
        </p:blipFill>
        <p:spPr>
          <a:xfrm>
            <a:off x="7540814" y="3919860"/>
            <a:ext cx="3734401" cy="1908049"/>
          </a:xfrm>
          <a:prstGeom prst="rect">
            <a:avLst/>
          </a:prstGeom>
          <a:noFill/>
          <a:ln w="12700" cap="flat" cmpd="sng">
            <a:solidFill>
              <a:srgbClr val="7F7F7F"/>
            </a:solidFill>
            <a:prstDash val="solid"/>
            <a:round/>
            <a:headEnd type="none" w="sm" len="sm"/>
            <a:tailEnd type="none" w="sm" len="sm"/>
          </a:ln>
        </p:spPr>
      </p:pic>
    </p:spTree>
    <p:extLst>
      <p:ext uri="{BB962C8B-B14F-4D97-AF65-F5344CB8AC3E}">
        <p14:creationId xmlns:p14="http://schemas.microsoft.com/office/powerpoint/2010/main" val="426492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F7BFFE0F-FC1B-6EA6-6AE3-09AF5F766C97}"/>
              </a:ext>
            </a:extLst>
          </p:cNvPr>
          <p:cNvGrpSpPr/>
          <p:nvPr/>
        </p:nvGrpSpPr>
        <p:grpSpPr>
          <a:xfrm>
            <a:off x="768247" y="1496008"/>
            <a:ext cx="7152433" cy="1932992"/>
            <a:chOff x="1120159" y="2918736"/>
            <a:chExt cx="9236241" cy="2523963"/>
          </a:xfrm>
        </p:grpSpPr>
        <p:pic>
          <p:nvPicPr>
            <p:cNvPr id="7" name="図 6">
              <a:extLst>
                <a:ext uri="{FF2B5EF4-FFF2-40B4-BE49-F238E27FC236}">
                  <a16:creationId xmlns:a16="http://schemas.microsoft.com/office/drawing/2014/main" id="{DB78007B-B19C-1411-6AF6-7F130377FF06}"/>
                </a:ext>
              </a:extLst>
            </p:cNvPr>
            <p:cNvPicPr>
              <a:picLocks noChangeAspect="1"/>
            </p:cNvPicPr>
            <p:nvPr/>
          </p:nvPicPr>
          <p:blipFill>
            <a:blip r:embed="rId2"/>
            <a:stretch>
              <a:fillRect/>
            </a:stretch>
          </p:blipFill>
          <p:spPr>
            <a:xfrm>
              <a:off x="1120159" y="2918736"/>
              <a:ext cx="9236241" cy="2523963"/>
            </a:xfrm>
            <a:prstGeom prst="rect">
              <a:avLst/>
            </a:prstGeom>
          </p:spPr>
        </p:pic>
        <p:sp>
          <p:nvSpPr>
            <p:cNvPr id="8" name="正方形/長方形 7">
              <a:extLst>
                <a:ext uri="{FF2B5EF4-FFF2-40B4-BE49-F238E27FC236}">
                  <a16:creationId xmlns:a16="http://schemas.microsoft.com/office/drawing/2014/main" id="{74F986B8-6272-ED88-08E7-17D1009803A2}"/>
                </a:ext>
              </a:extLst>
            </p:cNvPr>
            <p:cNvSpPr/>
            <p:nvPr/>
          </p:nvSpPr>
          <p:spPr>
            <a:xfrm>
              <a:off x="1308697" y="4650669"/>
              <a:ext cx="890217" cy="37127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Google Shape;76;p5">
            <a:extLst>
              <a:ext uri="{FF2B5EF4-FFF2-40B4-BE49-F238E27FC236}">
                <a16:creationId xmlns:a16="http://schemas.microsoft.com/office/drawing/2014/main" id="{C5CFCF3C-1E47-4B26-AAED-03DBA5F61065}"/>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79FC5183-0448-4C81-94CA-B8B35964E784}"/>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2" name="Google Shape;203;g125f8f40711_0_141">
            <a:extLst>
              <a:ext uri="{FF2B5EF4-FFF2-40B4-BE49-F238E27FC236}">
                <a16:creationId xmlns:a16="http://schemas.microsoft.com/office/drawing/2014/main" id="{B39B2D2E-A3DE-450B-A92B-2BC891A33B49}"/>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6-4. </a:t>
            </a:r>
            <a:r>
              <a:rPr lang="ja-JP" altLang="en-US" sz="1600" b="1" i="0" u="none" strike="noStrike" cap="none" dirty="0">
                <a:solidFill>
                  <a:srgbClr val="000000"/>
                </a:solidFill>
                <a:latin typeface="Meiryo"/>
                <a:ea typeface="Meiryo"/>
                <a:cs typeface="Meiryo"/>
                <a:sym typeface="Meiryo"/>
              </a:rPr>
              <a:t>承認済み／却下した申請を閲覧する</a:t>
            </a:r>
            <a:endParaRPr lang="ja-JP" altLang="en-US" sz="1050" b="0" i="0" u="none" strike="noStrike" cap="none" dirty="0">
              <a:solidFill>
                <a:srgbClr val="000000"/>
              </a:solidFill>
              <a:latin typeface="Arial"/>
              <a:ea typeface="Arial"/>
              <a:cs typeface="Arial"/>
              <a:sym typeface="Arial"/>
            </a:endParaRPr>
          </a:p>
        </p:txBody>
      </p:sp>
      <p:sp>
        <p:nvSpPr>
          <p:cNvPr id="13" name="Google Shape;156;g125f8f40711_0_119">
            <a:extLst>
              <a:ext uri="{FF2B5EF4-FFF2-40B4-BE49-F238E27FC236}">
                <a16:creationId xmlns:a16="http://schemas.microsoft.com/office/drawing/2014/main" id="{A040A5B2-14BF-40F4-BCC1-89B0D04D4F0F}"/>
              </a:ext>
            </a:extLst>
          </p:cNvPr>
          <p:cNvSpPr txBox="1"/>
          <p:nvPr/>
        </p:nvSpPr>
        <p:spPr>
          <a:xfrm>
            <a:off x="694171" y="1176422"/>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400" b="0" i="0" u="none" strike="noStrike" cap="none" dirty="0">
                <a:solidFill>
                  <a:srgbClr val="000000"/>
                </a:solidFill>
                <a:latin typeface="Meiryo"/>
                <a:ea typeface="Meiryo"/>
                <a:cs typeface="Meiryo"/>
                <a:sym typeface="Meiryo"/>
              </a:rPr>
              <a:t>①ワークフロートップから、「承認する申請」をクリックします。</a:t>
            </a:r>
            <a:endParaRPr lang="ja-JP" altLang="en-US" sz="1400" dirty="0"/>
          </a:p>
        </p:txBody>
      </p:sp>
      <p:sp>
        <p:nvSpPr>
          <p:cNvPr id="14" name="Google Shape;157;g125f8f40711_0_119">
            <a:extLst>
              <a:ext uri="{FF2B5EF4-FFF2-40B4-BE49-F238E27FC236}">
                <a16:creationId xmlns:a16="http://schemas.microsoft.com/office/drawing/2014/main" id="{30E85E57-8D67-48EC-8621-ADC722FF19EF}"/>
              </a:ext>
            </a:extLst>
          </p:cNvPr>
          <p:cNvSpPr txBox="1"/>
          <p:nvPr/>
        </p:nvSpPr>
        <p:spPr>
          <a:xfrm>
            <a:off x="694171" y="3926416"/>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②自身が承認すべき申請または既に承認／却下済みの申請一覧が表示されるので閲覧したい申請をクリックします。</a:t>
            </a:r>
            <a:endParaRPr lang="ja-JP" altLang="en-US" sz="1050" b="0" i="0" u="none" strike="noStrike" cap="none" dirty="0">
              <a:solidFill>
                <a:srgbClr val="000000"/>
              </a:solidFill>
              <a:latin typeface="Arial"/>
              <a:ea typeface="Arial"/>
              <a:cs typeface="Arial"/>
              <a:sym typeface="Arial"/>
            </a:endParaRPr>
          </a:p>
        </p:txBody>
      </p:sp>
      <p:grpSp>
        <p:nvGrpSpPr>
          <p:cNvPr id="15" name="グループ化 14">
            <a:extLst>
              <a:ext uri="{FF2B5EF4-FFF2-40B4-BE49-F238E27FC236}">
                <a16:creationId xmlns:a16="http://schemas.microsoft.com/office/drawing/2014/main" id="{8142750C-C2CC-4542-B5A0-A57CBA03DBA9}"/>
              </a:ext>
            </a:extLst>
          </p:cNvPr>
          <p:cNvGrpSpPr/>
          <p:nvPr/>
        </p:nvGrpSpPr>
        <p:grpSpPr>
          <a:xfrm>
            <a:off x="768248" y="4234151"/>
            <a:ext cx="6599872" cy="1783659"/>
            <a:chOff x="1126255" y="6758897"/>
            <a:chExt cx="9224047" cy="2523963"/>
          </a:xfrm>
        </p:grpSpPr>
        <p:pic>
          <p:nvPicPr>
            <p:cNvPr id="16" name="図 15">
              <a:extLst>
                <a:ext uri="{FF2B5EF4-FFF2-40B4-BE49-F238E27FC236}">
                  <a16:creationId xmlns:a16="http://schemas.microsoft.com/office/drawing/2014/main" id="{A57A2F20-3560-4046-A382-B9EFB154B743}"/>
                </a:ext>
              </a:extLst>
            </p:cNvPr>
            <p:cNvPicPr>
              <a:picLocks noChangeAspect="1"/>
            </p:cNvPicPr>
            <p:nvPr/>
          </p:nvPicPr>
          <p:blipFill>
            <a:blip r:embed="rId3"/>
            <a:stretch>
              <a:fillRect/>
            </a:stretch>
          </p:blipFill>
          <p:spPr>
            <a:xfrm>
              <a:off x="1126255" y="6758897"/>
              <a:ext cx="9224047" cy="2523963"/>
            </a:xfrm>
            <a:prstGeom prst="rect">
              <a:avLst/>
            </a:prstGeom>
          </p:spPr>
        </p:pic>
        <p:sp>
          <p:nvSpPr>
            <p:cNvPr id="17" name="正方形/長方形 16">
              <a:extLst>
                <a:ext uri="{FF2B5EF4-FFF2-40B4-BE49-F238E27FC236}">
                  <a16:creationId xmlns:a16="http://schemas.microsoft.com/office/drawing/2014/main" id="{0B2EC522-9567-4E4D-B61C-DCDA1C646A32}"/>
                </a:ext>
              </a:extLst>
            </p:cNvPr>
            <p:cNvSpPr/>
            <p:nvPr/>
          </p:nvSpPr>
          <p:spPr>
            <a:xfrm>
              <a:off x="2866571" y="7993610"/>
              <a:ext cx="7264400" cy="37127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EABE566F-565D-42DE-B1DD-6480935FA53D}"/>
              </a:ext>
            </a:extLst>
          </p:cNvPr>
          <p:cNvGrpSpPr/>
          <p:nvPr/>
        </p:nvGrpSpPr>
        <p:grpSpPr>
          <a:xfrm>
            <a:off x="7475430" y="4482808"/>
            <a:ext cx="4482792" cy="1535002"/>
            <a:chOff x="6945371" y="4698088"/>
            <a:chExt cx="4482792" cy="1535002"/>
          </a:xfrm>
        </p:grpSpPr>
        <p:grpSp>
          <p:nvGrpSpPr>
            <p:cNvPr id="19" name="グループ化 18">
              <a:extLst>
                <a:ext uri="{FF2B5EF4-FFF2-40B4-BE49-F238E27FC236}">
                  <a16:creationId xmlns:a16="http://schemas.microsoft.com/office/drawing/2014/main" id="{FD86B8EC-7C2F-4808-A55C-A49318F25299}"/>
                </a:ext>
              </a:extLst>
            </p:cNvPr>
            <p:cNvGrpSpPr/>
            <p:nvPr/>
          </p:nvGrpSpPr>
          <p:grpSpPr>
            <a:xfrm>
              <a:off x="6945371" y="4698088"/>
              <a:ext cx="4482792" cy="1535002"/>
              <a:chOff x="763325" y="5008364"/>
              <a:chExt cx="4482792" cy="1535002"/>
            </a:xfrm>
          </p:grpSpPr>
          <p:sp>
            <p:nvSpPr>
              <p:cNvPr id="23" name="Google Shape;186;g125f8f40711_0_137">
                <a:extLst>
                  <a:ext uri="{FF2B5EF4-FFF2-40B4-BE49-F238E27FC236}">
                    <a16:creationId xmlns:a16="http://schemas.microsoft.com/office/drawing/2014/main" id="{629792EF-FDCC-4DC2-BF5C-1661D30FC9B7}"/>
                  </a:ext>
                </a:extLst>
              </p:cNvPr>
              <p:cNvSpPr/>
              <p:nvPr/>
            </p:nvSpPr>
            <p:spPr>
              <a:xfrm>
                <a:off x="763325" y="5008364"/>
                <a:ext cx="4482792" cy="1535002"/>
              </a:xfrm>
              <a:prstGeom prst="rect">
                <a:avLst/>
              </a:prstGeom>
              <a:solidFill>
                <a:srgbClr val="FFFFFF"/>
              </a:solid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Trebuchet MS"/>
                  <a:ea typeface="Trebuchet MS"/>
                  <a:cs typeface="Trebuchet MS"/>
                  <a:sym typeface="Trebuchet MS"/>
                </a:endParaRPr>
              </a:p>
            </p:txBody>
          </p:sp>
          <p:sp>
            <p:nvSpPr>
              <p:cNvPr id="24" name="Google Shape;190;g125f8f40711_0_137">
                <a:extLst>
                  <a:ext uri="{FF2B5EF4-FFF2-40B4-BE49-F238E27FC236}">
                    <a16:creationId xmlns:a16="http://schemas.microsoft.com/office/drawing/2014/main" id="{73D6B811-C0B2-4B12-90D0-A036AE1C8BF2}"/>
                  </a:ext>
                </a:extLst>
              </p:cNvPr>
              <p:cNvSpPr txBox="1"/>
              <p:nvPr/>
            </p:nvSpPr>
            <p:spPr>
              <a:xfrm>
                <a:off x="939517" y="5398896"/>
                <a:ext cx="3743353"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200" b="0" i="0" u="none" strike="noStrike" cap="none" dirty="0">
                    <a:solidFill>
                      <a:srgbClr val="000000"/>
                    </a:solidFill>
                    <a:latin typeface="Meiryo"/>
                    <a:ea typeface="Meiryo"/>
                    <a:cs typeface="Meiryo"/>
                    <a:sym typeface="Meiryo"/>
                  </a:rPr>
                  <a:t>上部でステータスごとに表示できます。</a:t>
                </a:r>
                <a:endParaRPr lang="ja-JP" altLang="en-US" sz="1000" b="0" i="0" u="none" strike="noStrike" cap="none" dirty="0">
                  <a:solidFill>
                    <a:srgbClr val="000000"/>
                  </a:solidFill>
                  <a:latin typeface="Arial"/>
                  <a:ea typeface="Arial"/>
                  <a:cs typeface="Arial"/>
                  <a:sym typeface="Arial"/>
                </a:endParaRPr>
              </a:p>
            </p:txBody>
          </p:sp>
          <p:sp>
            <p:nvSpPr>
              <p:cNvPr id="25" name="Google Shape;159;g125f8f40711_0_119">
                <a:extLst>
                  <a:ext uri="{FF2B5EF4-FFF2-40B4-BE49-F238E27FC236}">
                    <a16:creationId xmlns:a16="http://schemas.microsoft.com/office/drawing/2014/main" id="{ED30875F-7867-4F2C-90E2-4489B3D49978}"/>
                  </a:ext>
                </a:extLst>
              </p:cNvPr>
              <p:cNvSpPr txBox="1"/>
              <p:nvPr/>
            </p:nvSpPr>
            <p:spPr>
              <a:xfrm>
                <a:off x="1217897" y="5092212"/>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6" name="Google Shape;161;g125f8f40711_0_119">
                <a:extLst>
                  <a:ext uri="{FF2B5EF4-FFF2-40B4-BE49-F238E27FC236}">
                    <a16:creationId xmlns:a16="http://schemas.microsoft.com/office/drawing/2014/main" id="{BB5E71DA-F7C3-4B77-B447-395F5DCC12BE}"/>
                  </a:ext>
                </a:extLst>
              </p:cNvPr>
              <p:cNvPicPr preferRelativeResize="0"/>
              <p:nvPr/>
            </p:nvPicPr>
            <p:blipFill rotWithShape="1">
              <a:blip r:embed="rId4">
                <a:alphaModFix/>
              </a:blip>
              <a:srcRect/>
              <a:stretch/>
            </p:blipFill>
            <p:spPr>
              <a:xfrm>
                <a:off x="892786" y="5061896"/>
                <a:ext cx="335332" cy="338514"/>
              </a:xfrm>
              <a:prstGeom prst="rect">
                <a:avLst/>
              </a:prstGeom>
              <a:noFill/>
              <a:ln>
                <a:noFill/>
              </a:ln>
            </p:spPr>
          </p:pic>
          <p:sp>
            <p:nvSpPr>
              <p:cNvPr id="27" name="Google Shape;159;g125f8f40711_0_119">
                <a:extLst>
                  <a:ext uri="{FF2B5EF4-FFF2-40B4-BE49-F238E27FC236}">
                    <a16:creationId xmlns:a16="http://schemas.microsoft.com/office/drawing/2014/main" id="{969A58B8-EE53-429D-BF0B-CB065EBBAA4B}"/>
                  </a:ext>
                </a:extLst>
              </p:cNvPr>
              <p:cNvSpPr txBox="1"/>
              <p:nvPr/>
            </p:nvSpPr>
            <p:spPr>
              <a:xfrm>
                <a:off x="1952893" y="5088584"/>
                <a:ext cx="226786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b="1" i="1" u="none" strike="noStrike" cap="none" dirty="0">
                  <a:solidFill>
                    <a:srgbClr val="C96F06"/>
                  </a:solidFill>
                  <a:latin typeface="Meiryo"/>
                  <a:ea typeface="Meiryo"/>
                  <a:cs typeface="Meiryo"/>
                  <a:sym typeface="Meiryo"/>
                </a:endParaRPr>
              </a:p>
            </p:txBody>
          </p:sp>
        </p:grpSp>
        <p:grpSp>
          <p:nvGrpSpPr>
            <p:cNvPr id="20" name="グループ化 19">
              <a:extLst>
                <a:ext uri="{FF2B5EF4-FFF2-40B4-BE49-F238E27FC236}">
                  <a16:creationId xmlns:a16="http://schemas.microsoft.com/office/drawing/2014/main" id="{A2BC9014-CD8D-4793-9984-08E774ABE404}"/>
                </a:ext>
              </a:extLst>
            </p:cNvPr>
            <p:cNvGrpSpPr/>
            <p:nvPr/>
          </p:nvGrpSpPr>
          <p:grpSpPr>
            <a:xfrm>
              <a:off x="7121563" y="5434793"/>
              <a:ext cx="4172762" cy="598058"/>
              <a:chOff x="1564121" y="4258952"/>
              <a:chExt cx="5978705" cy="856893"/>
            </a:xfrm>
          </p:grpSpPr>
          <p:pic>
            <p:nvPicPr>
              <p:cNvPr id="21" name="Google Shape;507;p74">
                <a:extLst>
                  <a:ext uri="{FF2B5EF4-FFF2-40B4-BE49-F238E27FC236}">
                    <a16:creationId xmlns:a16="http://schemas.microsoft.com/office/drawing/2014/main" id="{5834E206-C579-464D-BF7A-850967F2103A}"/>
                  </a:ext>
                </a:extLst>
              </p:cNvPr>
              <p:cNvPicPr preferRelativeResize="0"/>
              <p:nvPr/>
            </p:nvPicPr>
            <p:blipFill rotWithShape="1">
              <a:blip r:embed="rId5">
                <a:alphaModFix/>
              </a:blip>
              <a:srcRect r="33318"/>
              <a:stretch/>
            </p:blipFill>
            <p:spPr>
              <a:xfrm>
                <a:off x="1564121" y="4258952"/>
                <a:ext cx="5978705" cy="856893"/>
              </a:xfrm>
              <a:prstGeom prst="rect">
                <a:avLst/>
              </a:prstGeom>
              <a:noFill/>
              <a:ln w="12700" cap="flat" cmpd="sng">
                <a:solidFill>
                  <a:srgbClr val="7F7F7F"/>
                </a:solidFill>
                <a:prstDash val="solid"/>
                <a:round/>
                <a:headEnd type="none" w="sm" len="sm"/>
                <a:tailEnd type="none" w="sm" len="sm"/>
              </a:ln>
            </p:spPr>
          </p:pic>
          <p:sp>
            <p:nvSpPr>
              <p:cNvPr id="22" name="正方形/長方形 21">
                <a:extLst>
                  <a:ext uri="{FF2B5EF4-FFF2-40B4-BE49-F238E27FC236}">
                    <a16:creationId xmlns:a16="http://schemas.microsoft.com/office/drawing/2014/main" id="{B8C2A0BA-F9F6-4893-8336-357DA6874BDA}"/>
                  </a:ext>
                </a:extLst>
              </p:cNvPr>
              <p:cNvSpPr/>
              <p:nvPr/>
            </p:nvSpPr>
            <p:spPr>
              <a:xfrm>
                <a:off x="3041028" y="4638739"/>
                <a:ext cx="3778999" cy="38637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769143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25;p8">
            <a:extLst>
              <a:ext uri="{FF2B5EF4-FFF2-40B4-BE49-F238E27FC236}">
                <a16:creationId xmlns:a16="http://schemas.microsoft.com/office/drawing/2014/main" id="{FDF35475-1FC7-35E8-DCB7-C5787142091D}"/>
              </a:ext>
            </a:extLst>
          </p:cNvPr>
          <p:cNvSpPr txBox="1"/>
          <p:nvPr/>
        </p:nvSpPr>
        <p:spPr>
          <a:xfrm>
            <a:off x="2370015" y="6082242"/>
            <a:ext cx="5449322" cy="27695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altLang="ja-JP" sz="1200" b="0" i="0" u="none" strike="noStrike" cap="none" dirty="0">
                <a:solidFill>
                  <a:srgbClr val="000000"/>
                </a:solidFill>
                <a:latin typeface="Meiryo"/>
                <a:ea typeface="Meiryo"/>
                <a:cs typeface="Meiryo"/>
                <a:sym typeface="Meiryo"/>
              </a:rPr>
              <a:t>※</a:t>
            </a:r>
            <a:r>
              <a:rPr lang="ja-JP" sz="1200" b="0" i="0" u="none" strike="noStrike" cap="none" dirty="0">
                <a:solidFill>
                  <a:srgbClr val="000000"/>
                </a:solidFill>
                <a:latin typeface="Meiryo"/>
                <a:ea typeface="Meiryo"/>
                <a:cs typeface="Meiryo"/>
                <a:sym typeface="Meiryo"/>
              </a:rPr>
              <a:t>一覧画面に戻るときは、ブラウザの戻るボタンで戻ってください。</a:t>
            </a:r>
            <a:endParaRPr sz="1100" dirty="0"/>
          </a:p>
        </p:txBody>
      </p:sp>
      <p:grpSp>
        <p:nvGrpSpPr>
          <p:cNvPr id="6" name="グループ化 5">
            <a:extLst>
              <a:ext uri="{FF2B5EF4-FFF2-40B4-BE49-F238E27FC236}">
                <a16:creationId xmlns:a16="http://schemas.microsoft.com/office/drawing/2014/main" id="{6C8DFFAC-D795-E7F5-07C5-90E063766F2D}"/>
              </a:ext>
            </a:extLst>
          </p:cNvPr>
          <p:cNvGrpSpPr/>
          <p:nvPr/>
        </p:nvGrpSpPr>
        <p:grpSpPr>
          <a:xfrm>
            <a:off x="2460685" y="1484158"/>
            <a:ext cx="7270630" cy="4515051"/>
            <a:chOff x="1101600" y="3020990"/>
            <a:chExt cx="9186855" cy="5581377"/>
          </a:xfrm>
        </p:grpSpPr>
        <p:pic>
          <p:nvPicPr>
            <p:cNvPr id="7" name="Google Shape;724;p8" descr="グラフィカル ユーザー インターフェイス, アプリケーション&#10;&#10;自動的に生成された説明">
              <a:extLst>
                <a:ext uri="{FF2B5EF4-FFF2-40B4-BE49-F238E27FC236}">
                  <a16:creationId xmlns:a16="http://schemas.microsoft.com/office/drawing/2014/main" id="{F414BBE6-144D-8E84-95EE-9E87AC020FE2}"/>
                </a:ext>
              </a:extLst>
            </p:cNvPr>
            <p:cNvPicPr preferRelativeResize="0"/>
            <p:nvPr/>
          </p:nvPicPr>
          <p:blipFill rotWithShape="1">
            <a:blip r:embed="rId2">
              <a:alphaModFix/>
            </a:blip>
            <a:srcRect/>
            <a:stretch/>
          </p:blipFill>
          <p:spPr>
            <a:xfrm>
              <a:off x="1101600" y="3020990"/>
              <a:ext cx="9186855" cy="5581377"/>
            </a:xfrm>
            <a:prstGeom prst="rect">
              <a:avLst/>
            </a:prstGeom>
            <a:noFill/>
            <a:ln w="12700" cap="flat" cmpd="sng">
              <a:solidFill>
                <a:srgbClr val="7F7F7F"/>
              </a:solidFill>
              <a:prstDash val="solid"/>
              <a:round/>
              <a:headEnd type="none" w="sm" len="sm"/>
              <a:tailEnd type="none" w="sm" len="sm"/>
            </a:ln>
          </p:spPr>
        </p:pic>
        <p:sp>
          <p:nvSpPr>
            <p:cNvPr id="8" name="正方形/長方形 7">
              <a:extLst>
                <a:ext uri="{FF2B5EF4-FFF2-40B4-BE49-F238E27FC236}">
                  <a16:creationId xmlns:a16="http://schemas.microsoft.com/office/drawing/2014/main" id="{4C2092B9-0505-D0A6-369F-294C566CC71A}"/>
                </a:ext>
              </a:extLst>
            </p:cNvPr>
            <p:cNvSpPr/>
            <p:nvPr/>
          </p:nvSpPr>
          <p:spPr>
            <a:xfrm>
              <a:off x="2883496" y="4959542"/>
              <a:ext cx="7312789" cy="33091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Google Shape;76;p5">
            <a:extLst>
              <a:ext uri="{FF2B5EF4-FFF2-40B4-BE49-F238E27FC236}">
                <a16:creationId xmlns:a16="http://schemas.microsoft.com/office/drawing/2014/main" id="{5C1DB48F-B085-41E8-8864-1C48208AFFD4}"/>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F8E608B0-C7B0-4D21-B9D7-87D7E9B3189B}"/>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6.</a:t>
            </a:r>
            <a:r>
              <a:rPr lang="ja-JP" altLang="en-US" sz="1400" b="1" dirty="0">
                <a:latin typeface="Meiryo"/>
                <a:ea typeface="Meiryo"/>
                <a:cs typeface="Meiryo"/>
                <a:sym typeface="Meiryo"/>
              </a:rPr>
              <a:t>承認者の操作方法</a:t>
            </a:r>
          </a:p>
        </p:txBody>
      </p:sp>
      <p:sp>
        <p:nvSpPr>
          <p:cNvPr id="12" name="Google Shape;203;g125f8f40711_0_141">
            <a:extLst>
              <a:ext uri="{FF2B5EF4-FFF2-40B4-BE49-F238E27FC236}">
                <a16:creationId xmlns:a16="http://schemas.microsoft.com/office/drawing/2014/main" id="{58F6FBB3-A23C-465D-A6D6-9060E82343A3}"/>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6-4. </a:t>
            </a:r>
            <a:r>
              <a:rPr lang="ja-JP" altLang="en-US" sz="1600" b="1" i="0" u="none" strike="noStrike" cap="none" dirty="0">
                <a:solidFill>
                  <a:srgbClr val="000000"/>
                </a:solidFill>
                <a:latin typeface="Meiryo"/>
                <a:ea typeface="Meiryo"/>
                <a:cs typeface="Meiryo"/>
                <a:sym typeface="Meiryo"/>
              </a:rPr>
              <a:t>承認済み／却下した申請を閲覧する</a:t>
            </a:r>
            <a:endParaRPr lang="ja-JP" altLang="en-US" sz="1050" b="0" i="0" u="none" strike="noStrike" cap="none" dirty="0">
              <a:solidFill>
                <a:srgbClr val="000000"/>
              </a:solidFill>
              <a:latin typeface="Arial"/>
              <a:ea typeface="Arial"/>
              <a:cs typeface="Arial"/>
              <a:sym typeface="Arial"/>
            </a:endParaRPr>
          </a:p>
        </p:txBody>
      </p:sp>
      <p:sp>
        <p:nvSpPr>
          <p:cNvPr id="13" name="Google Shape;156;g125f8f40711_0_119">
            <a:extLst>
              <a:ext uri="{FF2B5EF4-FFF2-40B4-BE49-F238E27FC236}">
                <a16:creationId xmlns:a16="http://schemas.microsoft.com/office/drawing/2014/main" id="{E7A0C7FD-2D34-40D3-B6ED-E306A279DC94}"/>
              </a:ext>
            </a:extLst>
          </p:cNvPr>
          <p:cNvSpPr txBox="1"/>
          <p:nvPr/>
        </p:nvSpPr>
        <p:spPr>
          <a:xfrm>
            <a:off x="694171" y="1176422"/>
            <a:ext cx="1052720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400" b="0" i="0" u="none" strike="noStrike" cap="none" dirty="0">
                <a:solidFill>
                  <a:srgbClr val="000000"/>
                </a:solidFill>
                <a:latin typeface="Meiryo"/>
                <a:ea typeface="Meiryo"/>
                <a:cs typeface="Meiryo"/>
                <a:sym typeface="Meiryo"/>
              </a:rPr>
              <a:t>➂クリックすると、申請内容の詳細と進行状況が確認できます。</a:t>
            </a:r>
            <a:endParaRPr lang="ja-JP" altLang="en-US" sz="1400" dirty="0"/>
          </a:p>
        </p:txBody>
      </p:sp>
    </p:spTree>
    <p:extLst>
      <p:ext uri="{BB962C8B-B14F-4D97-AF65-F5344CB8AC3E}">
        <p14:creationId xmlns:p14="http://schemas.microsoft.com/office/powerpoint/2010/main" val="226530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6;p5">
            <a:extLst>
              <a:ext uri="{FF2B5EF4-FFF2-40B4-BE49-F238E27FC236}">
                <a16:creationId xmlns:a16="http://schemas.microsoft.com/office/drawing/2014/main" id="{5D192C59-F8C4-4DD9-991B-ACC9EBA81AB9}"/>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8" name="Google Shape;78;p5">
            <a:extLst>
              <a:ext uri="{FF2B5EF4-FFF2-40B4-BE49-F238E27FC236}">
                <a16:creationId xmlns:a16="http://schemas.microsoft.com/office/drawing/2014/main" id="{8319910C-16E7-4BB7-BDEB-C0327A449931}"/>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1. </a:t>
            </a:r>
            <a:r>
              <a:rPr lang="ja-JP" altLang="en-US" sz="1400" b="1" dirty="0">
                <a:latin typeface="Meiryo"/>
                <a:ea typeface="Meiryo"/>
                <a:cs typeface="Meiryo"/>
                <a:sym typeface="Meiryo"/>
              </a:rPr>
              <a:t>ワークフローとは</a:t>
            </a:r>
          </a:p>
        </p:txBody>
      </p:sp>
      <p:sp>
        <p:nvSpPr>
          <p:cNvPr id="5" name="正方形/長方形 4">
            <a:extLst>
              <a:ext uri="{FF2B5EF4-FFF2-40B4-BE49-F238E27FC236}">
                <a16:creationId xmlns:a16="http://schemas.microsoft.com/office/drawing/2014/main" id="{86FECD1E-6DA5-DE08-10C6-0EF369DC864F}"/>
              </a:ext>
            </a:extLst>
          </p:cNvPr>
          <p:cNvSpPr/>
          <p:nvPr/>
        </p:nvSpPr>
        <p:spPr>
          <a:xfrm>
            <a:off x="547650" y="2013608"/>
            <a:ext cx="9380041" cy="369332"/>
          </a:xfrm>
          <a:prstGeom prst="rect">
            <a:avLst/>
          </a:prstGeom>
        </p:spPr>
        <p:txBody>
          <a:bodyPr wrap="square">
            <a:spAutoFit/>
          </a:bodyPr>
          <a:lstStyle/>
          <a:p>
            <a:r>
              <a:rPr lang="ja-JP" altLang="en-US" b="1" dirty="0">
                <a:solidFill>
                  <a:srgbClr val="447FE0"/>
                </a:solidFill>
                <a:latin typeface="メイリオ" panose="020B0604030504040204" pitchFamily="50" charset="-128"/>
                <a:ea typeface="メイリオ" panose="020B0604030504040204" pitchFamily="50" charset="-128"/>
              </a:rPr>
              <a:t>●</a:t>
            </a:r>
            <a:r>
              <a:rPr lang="en-US" altLang="ja-JP" b="1" dirty="0">
                <a:solidFill>
                  <a:srgbClr val="447FE0"/>
                </a:solidFill>
                <a:latin typeface="メイリオ" panose="020B0604030504040204" pitchFamily="50" charset="-128"/>
                <a:ea typeface="メイリオ" panose="020B0604030504040204" pitchFamily="50" charset="-128"/>
              </a:rPr>
              <a:t> </a:t>
            </a:r>
            <a:r>
              <a:rPr lang="ja-JP" altLang="en-US" b="1" dirty="0">
                <a:solidFill>
                  <a:srgbClr val="447FE0"/>
                </a:solidFill>
                <a:latin typeface="メイリオ" panose="020B0604030504040204" pitchFamily="50" charset="-128"/>
                <a:ea typeface="メイリオ" panose="020B0604030504040204" pitchFamily="50" charset="-128"/>
              </a:rPr>
              <a:t>ワークフローで出来ること</a:t>
            </a:r>
            <a:endParaRPr lang="en-US" altLang="ja-JP" b="1" dirty="0">
              <a:solidFill>
                <a:srgbClr val="447FE0"/>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06756B02-38DF-2E30-97C4-838AEAEA50D8}"/>
              </a:ext>
            </a:extLst>
          </p:cNvPr>
          <p:cNvSpPr/>
          <p:nvPr/>
        </p:nvSpPr>
        <p:spPr>
          <a:xfrm>
            <a:off x="547650" y="2377972"/>
            <a:ext cx="6529425" cy="1211870"/>
          </a:xfrm>
          <a:prstGeom prst="rect">
            <a:avLst/>
          </a:prstGeom>
        </p:spPr>
        <p:txBody>
          <a:bodyPr wrap="square">
            <a:spAutoFit/>
          </a:bodyPr>
          <a:lstStyle/>
          <a:p>
            <a:pPr marL="342900" marR="0" lvl="0" indent="-342900" algn="l" rtl="0">
              <a:lnSpc>
                <a:spcPct val="150000"/>
              </a:lnSpc>
              <a:spcBef>
                <a:spcPts val="0"/>
              </a:spcBef>
              <a:spcAft>
                <a:spcPts val="0"/>
              </a:spcAft>
              <a:buClr>
                <a:srgbClr val="000000"/>
              </a:buClr>
              <a:buSzPts val="2000"/>
              <a:buFont typeface="Wingdings" panose="05000000000000000000" pitchFamily="2" charset="2"/>
              <a:buChar char="ü"/>
            </a:pPr>
            <a:r>
              <a:rPr lang="ja-JP" altLang="en-US" sz="1600" b="1" i="0" u="none" strike="noStrike" cap="none" dirty="0">
                <a:solidFill>
                  <a:srgbClr val="000000"/>
                </a:solidFill>
                <a:latin typeface="Meiryo"/>
                <a:ea typeface="Meiryo"/>
                <a:cs typeface="Meiryo"/>
                <a:sym typeface="Meiryo"/>
              </a:rPr>
              <a:t>様々な申請業務に対応</a:t>
            </a:r>
            <a:endParaRPr lang="ja-JP" altLang="en-US" sz="11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Wingdings" panose="05000000000000000000" pitchFamily="2" charset="2"/>
              <a:buChar char="ü"/>
            </a:pPr>
            <a:r>
              <a:rPr lang="ja-JP" altLang="en-US" sz="1600" b="1" i="0" u="none" strike="noStrike" cap="none" dirty="0">
                <a:solidFill>
                  <a:srgbClr val="000000"/>
                </a:solidFill>
                <a:latin typeface="Meiryo"/>
                <a:ea typeface="Meiryo"/>
                <a:cs typeface="Meiryo"/>
                <a:sym typeface="Meiryo"/>
              </a:rPr>
              <a:t>マルチデバイス対応で承認・回覧も楽々</a:t>
            </a:r>
            <a:endParaRPr lang="ja-JP" altLang="en-US" sz="11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Wingdings" panose="05000000000000000000" pitchFamily="2" charset="2"/>
              <a:buChar char="ü"/>
            </a:pPr>
            <a:r>
              <a:rPr lang="ja-JP" altLang="en-US" sz="1600" b="1" i="0" u="none" strike="noStrike" cap="none" dirty="0">
                <a:solidFill>
                  <a:srgbClr val="000000"/>
                </a:solidFill>
                <a:latin typeface="Meiryo"/>
                <a:ea typeface="Meiryo"/>
                <a:cs typeface="Meiryo"/>
                <a:sym typeface="Meiryo"/>
              </a:rPr>
              <a:t>承認された情報をデータベースへそのまま反映</a:t>
            </a:r>
            <a:endParaRPr lang="ja-JP" altLang="en-US" sz="1100" b="0" i="0" u="none" strike="noStrike" cap="none" dirty="0">
              <a:solidFill>
                <a:srgbClr val="000000"/>
              </a:solidFill>
              <a:latin typeface="Arial"/>
              <a:ea typeface="Arial"/>
              <a:cs typeface="Arial"/>
              <a:sym typeface="Arial"/>
            </a:endParaRPr>
          </a:p>
        </p:txBody>
      </p:sp>
      <p:sp>
        <p:nvSpPr>
          <p:cNvPr id="9" name="Google Shape;77;p5">
            <a:extLst>
              <a:ext uri="{FF2B5EF4-FFF2-40B4-BE49-F238E27FC236}">
                <a16:creationId xmlns:a16="http://schemas.microsoft.com/office/drawing/2014/main" id="{642ACF34-E6C1-4DB8-9DC4-6EEC20419360}"/>
              </a:ext>
            </a:extLst>
          </p:cNvPr>
          <p:cNvSpPr txBox="1"/>
          <p:nvPr/>
        </p:nvSpPr>
        <p:spPr>
          <a:xfrm>
            <a:off x="547650" y="860419"/>
            <a:ext cx="11398544"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altLang="en-US" sz="1800" b="0" i="0" u="none" strike="noStrike" cap="none" dirty="0">
                <a:solidFill>
                  <a:schemeClr val="dk1"/>
                </a:solidFill>
                <a:latin typeface="Meiryo"/>
                <a:ea typeface="Meiryo"/>
                <a:cs typeface="Meiryo"/>
                <a:sym typeface="Meiryo"/>
              </a:rPr>
              <a:t>身上申請業務をスムーズに運用するための機能です。</a:t>
            </a:r>
          </a:p>
          <a:p>
            <a:pPr marL="0" marR="0" lvl="0" indent="0" algn="l" rtl="0">
              <a:lnSpc>
                <a:spcPct val="100000"/>
              </a:lnSpc>
              <a:spcBef>
                <a:spcPts val="0"/>
              </a:spcBef>
              <a:spcAft>
                <a:spcPts val="0"/>
              </a:spcAft>
              <a:buClr>
                <a:srgbClr val="000000"/>
              </a:buClr>
              <a:buSzPts val="2000"/>
              <a:buFont typeface="Arial"/>
              <a:buNone/>
            </a:pPr>
            <a:r>
              <a:rPr lang="ja-JP" altLang="en-US" sz="1800" b="0" i="0" u="none" strike="noStrike" cap="none" dirty="0">
                <a:solidFill>
                  <a:schemeClr val="dk1"/>
                </a:solidFill>
                <a:latin typeface="Meiryo"/>
                <a:ea typeface="Meiryo"/>
                <a:cs typeface="Meiryo"/>
                <a:sym typeface="Meiryo"/>
              </a:rPr>
              <a:t>個人情報の変更、勤怠・休暇の申請など、煩雑になりがちな</a:t>
            </a:r>
            <a:endParaRPr lang="en-US" altLang="ja-JP" sz="1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800" b="0" i="0" u="none" strike="noStrike" cap="none" dirty="0">
                <a:solidFill>
                  <a:schemeClr val="dk1"/>
                </a:solidFill>
                <a:latin typeface="Meiryo"/>
                <a:ea typeface="Meiryo"/>
                <a:cs typeface="Meiryo"/>
                <a:sym typeface="Meiryo"/>
              </a:rPr>
              <a:t>申請～承認～回覧の効率的な運用が実現できます。</a:t>
            </a:r>
            <a:endParaRPr lang="ja-JP" altLang="en-US" sz="1200" b="0" i="0" u="none" strike="noStrike" cap="none" dirty="0">
              <a:solidFill>
                <a:srgbClr val="000000"/>
              </a:solidFill>
              <a:latin typeface="Arial"/>
              <a:ea typeface="Arial"/>
              <a:cs typeface="Arial"/>
              <a:sym typeface="Arial"/>
            </a:endParaRPr>
          </a:p>
        </p:txBody>
      </p:sp>
      <p:pic>
        <p:nvPicPr>
          <p:cNvPr id="10" name="図 9">
            <a:extLst>
              <a:ext uri="{FF2B5EF4-FFF2-40B4-BE49-F238E27FC236}">
                <a16:creationId xmlns:a16="http://schemas.microsoft.com/office/drawing/2014/main" id="{BDF884AB-7B20-47D1-B41A-B68E452FB001}"/>
              </a:ext>
            </a:extLst>
          </p:cNvPr>
          <p:cNvPicPr>
            <a:picLocks noChangeAspect="1"/>
          </p:cNvPicPr>
          <p:nvPr/>
        </p:nvPicPr>
        <p:blipFill>
          <a:blip r:embed="rId2"/>
          <a:stretch>
            <a:fillRect/>
          </a:stretch>
        </p:blipFill>
        <p:spPr>
          <a:xfrm>
            <a:off x="7077075" y="2054743"/>
            <a:ext cx="4474845" cy="3808861"/>
          </a:xfrm>
          <a:prstGeom prst="rect">
            <a:avLst/>
          </a:prstGeom>
        </p:spPr>
      </p:pic>
    </p:spTree>
    <p:extLst>
      <p:ext uri="{BB962C8B-B14F-4D97-AF65-F5344CB8AC3E}">
        <p14:creationId xmlns:p14="http://schemas.microsoft.com/office/powerpoint/2010/main" val="3898666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65F151B2-2869-46B8-89B9-F7CE3C99B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82" y="1878996"/>
            <a:ext cx="5010932" cy="2966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Google Shape;735;p87" descr="グラフィカル ユーザー インターフェイス, テキスト, メール&#10;&#10;自動的に生成された説明">
            <a:extLst>
              <a:ext uri="{FF2B5EF4-FFF2-40B4-BE49-F238E27FC236}">
                <a16:creationId xmlns:a16="http://schemas.microsoft.com/office/drawing/2014/main" id="{4CEF37BF-8568-432B-BE87-92FC3EF444F4}"/>
              </a:ext>
            </a:extLst>
          </p:cNvPr>
          <p:cNvPicPr preferRelativeResize="0"/>
          <p:nvPr/>
        </p:nvPicPr>
        <p:blipFill rotWithShape="1">
          <a:blip r:embed="rId3">
            <a:alphaModFix/>
          </a:blip>
          <a:srcRect/>
          <a:stretch/>
        </p:blipFill>
        <p:spPr>
          <a:xfrm>
            <a:off x="6186380" y="1853037"/>
            <a:ext cx="5214100" cy="3538782"/>
          </a:xfrm>
          <a:prstGeom prst="rect">
            <a:avLst/>
          </a:prstGeom>
          <a:noFill/>
          <a:ln w="12700" cap="flat" cmpd="sng">
            <a:solidFill>
              <a:srgbClr val="7F7F7F"/>
            </a:solidFill>
            <a:prstDash val="solid"/>
            <a:round/>
            <a:headEnd type="none" w="sm" len="sm"/>
            <a:tailEnd type="none" w="sm" len="sm"/>
          </a:ln>
        </p:spPr>
      </p:pic>
      <p:sp>
        <p:nvSpPr>
          <p:cNvPr id="8" name="Google Shape;76;p5">
            <a:extLst>
              <a:ext uri="{FF2B5EF4-FFF2-40B4-BE49-F238E27FC236}">
                <a16:creationId xmlns:a16="http://schemas.microsoft.com/office/drawing/2014/main" id="{DE2C4F99-CCF8-457B-9D8A-E9BB631DA548}"/>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9" name="Google Shape;78;p5">
            <a:extLst>
              <a:ext uri="{FF2B5EF4-FFF2-40B4-BE49-F238E27FC236}">
                <a16:creationId xmlns:a16="http://schemas.microsoft.com/office/drawing/2014/main" id="{AE32F0F5-267C-4839-A175-D3F0FFD84D60}"/>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7.</a:t>
            </a:r>
            <a:r>
              <a:rPr lang="ja-JP" altLang="en-US" sz="1400" b="1" dirty="0">
                <a:latin typeface="Meiryo"/>
                <a:ea typeface="Meiryo"/>
                <a:cs typeface="Meiryo"/>
                <a:sym typeface="Meiryo"/>
              </a:rPr>
              <a:t>回覧者の操作方法</a:t>
            </a:r>
          </a:p>
        </p:txBody>
      </p:sp>
      <p:sp>
        <p:nvSpPr>
          <p:cNvPr id="10" name="Google Shape;203;g125f8f40711_0_141">
            <a:extLst>
              <a:ext uri="{FF2B5EF4-FFF2-40B4-BE49-F238E27FC236}">
                <a16:creationId xmlns:a16="http://schemas.microsoft.com/office/drawing/2014/main" id="{484ABA18-8275-48FD-B73C-AFF2EBD48D6E}"/>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7-1. </a:t>
            </a:r>
            <a:r>
              <a:rPr lang="ja-JP" altLang="en-US" sz="1600" b="1" i="0" u="none" strike="noStrike" cap="none" dirty="0">
                <a:solidFill>
                  <a:srgbClr val="000000"/>
                </a:solidFill>
                <a:latin typeface="Meiryo"/>
                <a:ea typeface="Meiryo"/>
                <a:cs typeface="Meiryo"/>
                <a:sym typeface="Meiryo"/>
              </a:rPr>
              <a:t>回覧申請が回ってきたら</a:t>
            </a:r>
            <a:endParaRPr lang="ja-JP" altLang="en-US" sz="1050" b="0" i="0" u="none" strike="noStrike" cap="none" dirty="0">
              <a:solidFill>
                <a:srgbClr val="000000"/>
              </a:solidFill>
              <a:latin typeface="Arial"/>
              <a:ea typeface="Arial"/>
              <a:cs typeface="Arial"/>
              <a:sym typeface="Arial"/>
            </a:endParaRPr>
          </a:p>
        </p:txBody>
      </p:sp>
      <p:sp>
        <p:nvSpPr>
          <p:cNvPr id="12" name="Google Shape;156;g125f8f40711_0_119">
            <a:extLst>
              <a:ext uri="{FF2B5EF4-FFF2-40B4-BE49-F238E27FC236}">
                <a16:creationId xmlns:a16="http://schemas.microsoft.com/office/drawing/2014/main" id="{93784538-23B8-45AF-B98D-C7504D0C0641}"/>
              </a:ext>
            </a:extLst>
          </p:cNvPr>
          <p:cNvSpPr txBox="1"/>
          <p:nvPr/>
        </p:nvSpPr>
        <p:spPr>
          <a:xfrm>
            <a:off x="694171" y="1183349"/>
            <a:ext cx="1009561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自身が回覧者として割り当てられている申請は、ワークフロートップの他以下から確認できます。</a:t>
            </a:r>
            <a:endParaRPr lang="ja-JP" altLang="en-US" sz="1400" b="0" i="0" u="none" strike="noStrike" cap="none" dirty="0">
              <a:solidFill>
                <a:srgbClr val="000000"/>
              </a:solidFill>
              <a:latin typeface="Arial"/>
              <a:ea typeface="Arial"/>
              <a:cs typeface="Arial"/>
              <a:sym typeface="Arial"/>
            </a:endParaRPr>
          </a:p>
        </p:txBody>
      </p:sp>
      <p:sp>
        <p:nvSpPr>
          <p:cNvPr id="13" name="Google Shape;618;g126584d4e9d_0_223">
            <a:extLst>
              <a:ext uri="{FF2B5EF4-FFF2-40B4-BE49-F238E27FC236}">
                <a16:creationId xmlns:a16="http://schemas.microsoft.com/office/drawing/2014/main" id="{880BBA71-C151-4945-B7F7-FF5903BE7BBE}"/>
              </a:ext>
            </a:extLst>
          </p:cNvPr>
          <p:cNvSpPr txBox="1"/>
          <p:nvPr/>
        </p:nvSpPr>
        <p:spPr>
          <a:xfrm>
            <a:off x="292317" y="1502804"/>
            <a:ext cx="4634790" cy="338514"/>
          </a:xfrm>
          <a:prstGeom prst="rect">
            <a:avLst/>
          </a:prstGeom>
          <a:noFill/>
          <a:ln>
            <a:noFill/>
          </a:ln>
        </p:spPr>
        <p:txBody>
          <a:bodyPr spcFirstLastPara="1" wrap="square" lIns="91425" tIns="45700" rIns="91425" bIns="45700" anchor="t" anchorCtr="0">
            <a:spAutoFit/>
          </a:bodyPr>
          <a:lstStyle/>
          <a:p>
            <a:pPr lvl="0">
              <a:buSzPts val="2400"/>
            </a:pPr>
            <a:r>
              <a:rPr lang="en-US" altLang="ja-JP" sz="1600" b="1" dirty="0">
                <a:latin typeface="Meiryo"/>
                <a:ea typeface="Meiryo"/>
                <a:cs typeface="Meiryo"/>
                <a:sym typeface="Meiryo"/>
              </a:rPr>
              <a:t>●</a:t>
            </a:r>
            <a:r>
              <a:rPr lang="en-US" altLang="ja-JP" sz="1600" b="1" dirty="0" err="1">
                <a:latin typeface="Meiryo"/>
                <a:ea typeface="Meiryo"/>
                <a:cs typeface="Meiryo"/>
                <a:sym typeface="Meiryo"/>
              </a:rPr>
              <a:t>ToDo</a:t>
            </a:r>
            <a:r>
              <a:rPr lang="ja-JP" altLang="en-US" sz="1600" b="1" dirty="0">
                <a:latin typeface="Meiryo"/>
                <a:ea typeface="Meiryo"/>
                <a:cs typeface="Meiryo"/>
                <a:sym typeface="Meiryo"/>
              </a:rPr>
              <a:t>リストから確認</a:t>
            </a:r>
          </a:p>
        </p:txBody>
      </p:sp>
      <p:sp>
        <p:nvSpPr>
          <p:cNvPr id="14" name="Google Shape;618;g126584d4e9d_0_223">
            <a:extLst>
              <a:ext uri="{FF2B5EF4-FFF2-40B4-BE49-F238E27FC236}">
                <a16:creationId xmlns:a16="http://schemas.microsoft.com/office/drawing/2014/main" id="{23FCB7F9-2F60-4A95-B6EC-164D71008882}"/>
              </a:ext>
            </a:extLst>
          </p:cNvPr>
          <p:cNvSpPr txBox="1"/>
          <p:nvPr/>
        </p:nvSpPr>
        <p:spPr>
          <a:xfrm>
            <a:off x="5971668" y="1502804"/>
            <a:ext cx="4634790" cy="338514"/>
          </a:xfrm>
          <a:prstGeom prst="rect">
            <a:avLst/>
          </a:prstGeom>
          <a:noFill/>
          <a:ln>
            <a:noFill/>
          </a:ln>
        </p:spPr>
        <p:txBody>
          <a:bodyPr spcFirstLastPara="1" wrap="square" lIns="91425" tIns="45700" rIns="91425" bIns="45700" anchor="t" anchorCtr="0">
            <a:spAutoFit/>
          </a:bodyPr>
          <a:lstStyle/>
          <a:p>
            <a:pPr lvl="0">
              <a:buSzPts val="2400"/>
            </a:pPr>
            <a:r>
              <a:rPr lang="en-US" altLang="ja-JP" sz="1600" b="1" dirty="0">
                <a:latin typeface="Meiryo"/>
                <a:ea typeface="Meiryo"/>
                <a:cs typeface="Meiryo"/>
                <a:sym typeface="Meiryo"/>
              </a:rPr>
              <a:t>●</a:t>
            </a:r>
            <a:r>
              <a:rPr lang="ja-JP" altLang="en-US" sz="1600" b="1" dirty="0">
                <a:latin typeface="Meiryo"/>
                <a:ea typeface="Meiryo"/>
                <a:cs typeface="Meiryo"/>
                <a:sym typeface="Meiryo"/>
              </a:rPr>
              <a:t>メールから確認</a:t>
            </a:r>
          </a:p>
        </p:txBody>
      </p:sp>
    </p:spTree>
    <p:extLst>
      <p:ext uri="{BB962C8B-B14F-4D97-AF65-F5344CB8AC3E}">
        <p14:creationId xmlns:p14="http://schemas.microsoft.com/office/powerpoint/2010/main" val="1709055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9DA7284E-391A-7B29-19D1-BCED2857BB84}"/>
              </a:ext>
            </a:extLst>
          </p:cNvPr>
          <p:cNvGrpSpPr/>
          <p:nvPr/>
        </p:nvGrpSpPr>
        <p:grpSpPr>
          <a:xfrm>
            <a:off x="953532" y="1930219"/>
            <a:ext cx="6494833" cy="1771769"/>
            <a:chOff x="1102619" y="4225656"/>
            <a:chExt cx="9226564" cy="2724372"/>
          </a:xfrm>
        </p:grpSpPr>
        <p:pic>
          <p:nvPicPr>
            <p:cNvPr id="8" name="Google Shape;748;p88" descr="グラフィカル ユーザー インターフェイス, テキスト, アプリケーション, メール&#10;&#10;自動的に生成された説明">
              <a:extLst>
                <a:ext uri="{FF2B5EF4-FFF2-40B4-BE49-F238E27FC236}">
                  <a16:creationId xmlns:a16="http://schemas.microsoft.com/office/drawing/2014/main" id="{D94A03D6-DB22-0A10-B73B-B8EF7508EBC0}"/>
                </a:ext>
              </a:extLst>
            </p:cNvPr>
            <p:cNvPicPr preferRelativeResize="0"/>
            <p:nvPr/>
          </p:nvPicPr>
          <p:blipFill rotWithShape="1">
            <a:blip r:embed="rId2">
              <a:alphaModFix/>
            </a:blip>
            <a:srcRect b="33783"/>
            <a:stretch/>
          </p:blipFill>
          <p:spPr>
            <a:xfrm>
              <a:off x="1102619" y="4225656"/>
              <a:ext cx="9226564" cy="2724372"/>
            </a:xfrm>
            <a:prstGeom prst="rect">
              <a:avLst/>
            </a:prstGeom>
            <a:noFill/>
            <a:ln w="12700" cap="flat" cmpd="sng">
              <a:solidFill>
                <a:srgbClr val="7F7F7F"/>
              </a:solidFill>
              <a:prstDash val="solid"/>
              <a:round/>
              <a:headEnd type="none" w="sm" len="sm"/>
              <a:tailEnd type="none" w="sm" len="sm"/>
            </a:ln>
          </p:spPr>
        </p:pic>
        <p:sp>
          <p:nvSpPr>
            <p:cNvPr id="10" name="正方形/長方形 9">
              <a:extLst>
                <a:ext uri="{FF2B5EF4-FFF2-40B4-BE49-F238E27FC236}">
                  <a16:creationId xmlns:a16="http://schemas.microsoft.com/office/drawing/2014/main" id="{33F5F586-105D-6E91-19F2-49F1E7DBD8E3}"/>
                </a:ext>
              </a:extLst>
            </p:cNvPr>
            <p:cNvSpPr/>
            <p:nvPr/>
          </p:nvSpPr>
          <p:spPr>
            <a:xfrm>
              <a:off x="1192698" y="6376781"/>
              <a:ext cx="1535987" cy="39413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Google Shape;76;p5">
            <a:extLst>
              <a:ext uri="{FF2B5EF4-FFF2-40B4-BE49-F238E27FC236}">
                <a16:creationId xmlns:a16="http://schemas.microsoft.com/office/drawing/2014/main" id="{9FD26836-9D5B-44D2-BE10-710AEAB3A78F}"/>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DC32ABD6-7922-439B-A23C-B9C95C3C0768}"/>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7.</a:t>
            </a:r>
            <a:r>
              <a:rPr lang="ja-JP" altLang="en-US" sz="1400" b="1" dirty="0">
                <a:latin typeface="Meiryo"/>
                <a:ea typeface="Meiryo"/>
                <a:cs typeface="Meiryo"/>
                <a:sym typeface="Meiryo"/>
              </a:rPr>
              <a:t>回覧者の操作方法</a:t>
            </a:r>
          </a:p>
        </p:txBody>
      </p:sp>
      <p:sp>
        <p:nvSpPr>
          <p:cNvPr id="12" name="Google Shape;203;g125f8f40711_0_141">
            <a:extLst>
              <a:ext uri="{FF2B5EF4-FFF2-40B4-BE49-F238E27FC236}">
                <a16:creationId xmlns:a16="http://schemas.microsoft.com/office/drawing/2014/main" id="{422894DC-7E2B-4720-B404-1DFCC0640C8D}"/>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7-2. </a:t>
            </a:r>
            <a:r>
              <a:rPr lang="ja-JP" altLang="en-US" sz="1600" b="1" i="0" u="none" strike="noStrike" cap="none" dirty="0">
                <a:solidFill>
                  <a:srgbClr val="000000"/>
                </a:solidFill>
                <a:latin typeface="Meiryo"/>
                <a:ea typeface="Meiryo"/>
                <a:cs typeface="Meiryo"/>
                <a:sym typeface="Meiryo"/>
              </a:rPr>
              <a:t>申請を回覧する</a:t>
            </a:r>
            <a:endParaRPr lang="ja-JP" altLang="en-US" sz="1050" b="0" i="0" u="none" strike="noStrike" cap="none" dirty="0">
              <a:solidFill>
                <a:srgbClr val="000000"/>
              </a:solidFill>
              <a:latin typeface="Arial"/>
              <a:ea typeface="Arial"/>
              <a:cs typeface="Arial"/>
              <a:sym typeface="Arial"/>
            </a:endParaRPr>
          </a:p>
        </p:txBody>
      </p:sp>
      <p:sp>
        <p:nvSpPr>
          <p:cNvPr id="13" name="Google Shape;156;g125f8f40711_0_119">
            <a:extLst>
              <a:ext uri="{FF2B5EF4-FFF2-40B4-BE49-F238E27FC236}">
                <a16:creationId xmlns:a16="http://schemas.microsoft.com/office/drawing/2014/main" id="{B839B64D-3E47-4514-A344-DA20BC1686C1}"/>
              </a:ext>
            </a:extLst>
          </p:cNvPr>
          <p:cNvSpPr txBox="1"/>
          <p:nvPr/>
        </p:nvSpPr>
        <p:spPr>
          <a:xfrm>
            <a:off x="694171" y="1176422"/>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回覧者に設定されている申請について、ステータスが完了になったものを閲覧することができます。</a:t>
            </a:r>
            <a:endParaRPr lang="ja-JP" altLang="en-US" sz="1050" b="0" i="0" u="none" strike="noStrike" cap="none" dirty="0">
              <a:solidFill>
                <a:srgbClr val="000000"/>
              </a:solidFill>
              <a:latin typeface="Arial"/>
              <a:ea typeface="Arial"/>
              <a:cs typeface="Arial"/>
              <a:sym typeface="Arial"/>
            </a:endParaRPr>
          </a:p>
        </p:txBody>
      </p:sp>
      <p:sp>
        <p:nvSpPr>
          <p:cNvPr id="14" name="Google Shape;157;g125f8f40711_0_119">
            <a:extLst>
              <a:ext uri="{FF2B5EF4-FFF2-40B4-BE49-F238E27FC236}">
                <a16:creationId xmlns:a16="http://schemas.microsoft.com/office/drawing/2014/main" id="{552DBB2B-EE66-41B0-9A68-899359FD3D9F}"/>
              </a:ext>
            </a:extLst>
          </p:cNvPr>
          <p:cNvSpPr txBox="1"/>
          <p:nvPr/>
        </p:nvSpPr>
        <p:spPr>
          <a:xfrm>
            <a:off x="694171" y="4032949"/>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②自身が回覧できる申請一覧が表示されるので、閲覧したい申請をクリックします。</a:t>
            </a:r>
            <a:endParaRPr lang="ja-JP" altLang="en-US" sz="1050" b="0" i="0" u="none" strike="noStrike" cap="none" dirty="0">
              <a:solidFill>
                <a:srgbClr val="000000"/>
              </a:solidFill>
              <a:latin typeface="Arial"/>
              <a:ea typeface="Arial"/>
              <a:cs typeface="Arial"/>
              <a:sym typeface="Arial"/>
            </a:endParaRPr>
          </a:p>
        </p:txBody>
      </p:sp>
      <p:sp>
        <p:nvSpPr>
          <p:cNvPr id="15" name="Google Shape;156;g125f8f40711_0_119">
            <a:extLst>
              <a:ext uri="{FF2B5EF4-FFF2-40B4-BE49-F238E27FC236}">
                <a16:creationId xmlns:a16="http://schemas.microsoft.com/office/drawing/2014/main" id="{65911293-1686-4586-9FC1-3D3F32A2A505}"/>
              </a:ext>
            </a:extLst>
          </p:cNvPr>
          <p:cNvSpPr txBox="1"/>
          <p:nvPr/>
        </p:nvSpPr>
        <p:spPr>
          <a:xfrm>
            <a:off x="694171" y="1550394"/>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①ワークフロートップから、「回覧する申請」をクリックします。</a:t>
            </a:r>
            <a:endParaRPr lang="ja-JP" altLang="en-US" sz="1050" b="0" i="0" u="none" strike="noStrike" cap="none" dirty="0">
              <a:solidFill>
                <a:srgbClr val="000000"/>
              </a:solidFill>
              <a:latin typeface="Arial"/>
              <a:ea typeface="Arial"/>
              <a:cs typeface="Arial"/>
              <a:sym typeface="Arial"/>
            </a:endParaRPr>
          </a:p>
        </p:txBody>
      </p:sp>
      <p:grpSp>
        <p:nvGrpSpPr>
          <p:cNvPr id="16" name="グループ化 15">
            <a:extLst>
              <a:ext uri="{FF2B5EF4-FFF2-40B4-BE49-F238E27FC236}">
                <a16:creationId xmlns:a16="http://schemas.microsoft.com/office/drawing/2014/main" id="{1CFE9AB1-B10F-4FCE-AED3-49E9C313089F}"/>
              </a:ext>
            </a:extLst>
          </p:cNvPr>
          <p:cNvGrpSpPr/>
          <p:nvPr/>
        </p:nvGrpSpPr>
        <p:grpSpPr>
          <a:xfrm>
            <a:off x="953532" y="4341625"/>
            <a:ext cx="7184855" cy="1782719"/>
            <a:chOff x="1102619" y="9294140"/>
            <a:chExt cx="9226564" cy="2649222"/>
          </a:xfrm>
        </p:grpSpPr>
        <p:pic>
          <p:nvPicPr>
            <p:cNvPr id="17" name="Google Shape;749;p88" descr="グラフィカル ユーザー インターフェイス, テキスト, アプリケーション&#10;&#10;自動的に生成された説明">
              <a:extLst>
                <a:ext uri="{FF2B5EF4-FFF2-40B4-BE49-F238E27FC236}">
                  <a16:creationId xmlns:a16="http://schemas.microsoft.com/office/drawing/2014/main" id="{595DAAF3-FAAE-47F6-A555-37AAA82878C1}"/>
                </a:ext>
              </a:extLst>
            </p:cNvPr>
            <p:cNvPicPr preferRelativeResize="0"/>
            <p:nvPr/>
          </p:nvPicPr>
          <p:blipFill rotWithShape="1">
            <a:blip r:embed="rId3">
              <a:alphaModFix/>
            </a:blip>
            <a:srcRect b="52382"/>
            <a:stretch/>
          </p:blipFill>
          <p:spPr>
            <a:xfrm>
              <a:off x="1102619" y="9294140"/>
              <a:ext cx="9226564" cy="2649222"/>
            </a:xfrm>
            <a:prstGeom prst="rect">
              <a:avLst/>
            </a:prstGeom>
            <a:noFill/>
            <a:ln w="12700" cap="flat" cmpd="sng">
              <a:solidFill>
                <a:srgbClr val="7F7F7F"/>
              </a:solidFill>
              <a:prstDash val="solid"/>
              <a:round/>
              <a:headEnd type="none" w="sm" len="sm"/>
              <a:tailEnd type="none" w="sm" len="sm"/>
            </a:ln>
          </p:spPr>
        </p:pic>
        <p:sp>
          <p:nvSpPr>
            <p:cNvPr id="18" name="正方形/長方形 17">
              <a:extLst>
                <a:ext uri="{FF2B5EF4-FFF2-40B4-BE49-F238E27FC236}">
                  <a16:creationId xmlns:a16="http://schemas.microsoft.com/office/drawing/2014/main" id="{5700AB1C-849D-4AD4-AD09-675CAE0BE010}"/>
                </a:ext>
              </a:extLst>
            </p:cNvPr>
            <p:cNvSpPr/>
            <p:nvPr/>
          </p:nvSpPr>
          <p:spPr>
            <a:xfrm>
              <a:off x="2825556" y="10861696"/>
              <a:ext cx="7377987" cy="34333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823203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760;p89" descr="グラフィカル ユーザー インターフェイス, アプリケーション, メール, Teams&#10;&#10;自動的に生成された説明">
            <a:extLst>
              <a:ext uri="{FF2B5EF4-FFF2-40B4-BE49-F238E27FC236}">
                <a16:creationId xmlns:a16="http://schemas.microsoft.com/office/drawing/2014/main" id="{805ECD09-55AB-0760-96AA-5A76167F50BB}"/>
              </a:ext>
            </a:extLst>
          </p:cNvPr>
          <p:cNvPicPr preferRelativeResize="0"/>
          <p:nvPr/>
        </p:nvPicPr>
        <p:blipFill rotWithShape="1">
          <a:blip r:embed="rId2">
            <a:alphaModFix/>
          </a:blip>
          <a:srcRect/>
          <a:stretch/>
        </p:blipFill>
        <p:spPr>
          <a:xfrm>
            <a:off x="903174" y="1514936"/>
            <a:ext cx="4796290" cy="4925796"/>
          </a:xfrm>
          <a:prstGeom prst="rect">
            <a:avLst/>
          </a:prstGeom>
          <a:noFill/>
          <a:ln w="12700" cap="flat" cmpd="sng">
            <a:solidFill>
              <a:srgbClr val="7F7F7F"/>
            </a:solidFill>
            <a:prstDash val="solid"/>
            <a:round/>
            <a:headEnd type="none" w="sm" len="sm"/>
            <a:tailEnd type="none" w="sm" len="sm"/>
          </a:ln>
        </p:spPr>
      </p:pic>
      <p:sp>
        <p:nvSpPr>
          <p:cNvPr id="7" name="Google Shape;76;p5">
            <a:extLst>
              <a:ext uri="{FF2B5EF4-FFF2-40B4-BE49-F238E27FC236}">
                <a16:creationId xmlns:a16="http://schemas.microsoft.com/office/drawing/2014/main" id="{B6605D74-AABC-478E-9983-62EB4F3CA6C9}"/>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8" name="Google Shape;78;p5">
            <a:extLst>
              <a:ext uri="{FF2B5EF4-FFF2-40B4-BE49-F238E27FC236}">
                <a16:creationId xmlns:a16="http://schemas.microsoft.com/office/drawing/2014/main" id="{C73AE99F-705A-47A3-8E98-DB65C47094BE}"/>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7.</a:t>
            </a:r>
            <a:r>
              <a:rPr lang="ja-JP" altLang="en-US" sz="1400" b="1" dirty="0">
                <a:latin typeface="Meiryo"/>
                <a:ea typeface="Meiryo"/>
                <a:cs typeface="Meiryo"/>
                <a:sym typeface="Meiryo"/>
              </a:rPr>
              <a:t>回覧者の操作方法</a:t>
            </a:r>
          </a:p>
        </p:txBody>
      </p:sp>
      <p:sp>
        <p:nvSpPr>
          <p:cNvPr id="9" name="Google Shape;203;g125f8f40711_0_141">
            <a:extLst>
              <a:ext uri="{FF2B5EF4-FFF2-40B4-BE49-F238E27FC236}">
                <a16:creationId xmlns:a16="http://schemas.microsoft.com/office/drawing/2014/main" id="{B6469C4F-B479-4211-8DEF-CD026C994FE2}"/>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7-2. </a:t>
            </a:r>
            <a:r>
              <a:rPr lang="ja-JP" altLang="en-US" sz="1600" b="1" i="0" u="none" strike="noStrike" cap="none" dirty="0">
                <a:solidFill>
                  <a:srgbClr val="000000"/>
                </a:solidFill>
                <a:latin typeface="Meiryo"/>
                <a:ea typeface="Meiryo"/>
                <a:cs typeface="Meiryo"/>
                <a:sym typeface="Meiryo"/>
              </a:rPr>
              <a:t>申請を回覧する</a:t>
            </a:r>
            <a:endParaRPr lang="ja-JP" altLang="en-US" sz="1050" b="0" i="0" u="none" strike="noStrike" cap="none" dirty="0">
              <a:solidFill>
                <a:srgbClr val="000000"/>
              </a:solidFill>
              <a:latin typeface="Arial"/>
              <a:ea typeface="Arial"/>
              <a:cs typeface="Arial"/>
              <a:sym typeface="Arial"/>
            </a:endParaRPr>
          </a:p>
        </p:txBody>
      </p:sp>
      <p:sp>
        <p:nvSpPr>
          <p:cNvPr id="10" name="Google Shape;156;g125f8f40711_0_119">
            <a:extLst>
              <a:ext uri="{FF2B5EF4-FFF2-40B4-BE49-F238E27FC236}">
                <a16:creationId xmlns:a16="http://schemas.microsoft.com/office/drawing/2014/main" id="{A33743F1-B8E9-4F6A-A968-CF1228E2DB26}"/>
              </a:ext>
            </a:extLst>
          </p:cNvPr>
          <p:cNvSpPr txBox="1"/>
          <p:nvPr/>
        </p:nvSpPr>
        <p:spPr>
          <a:xfrm>
            <a:off x="694171" y="1176422"/>
            <a:ext cx="105272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クリックすると、申請内容の詳細と承認者ステップが確認できます。</a:t>
            </a:r>
            <a:endParaRPr lang="ja-JP"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39702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772;p90" descr="グラフィカル ユーザー インターフェイス, テキスト, アプリケーション, メール, Teams&#10;&#10;自動的に生成された説明">
            <a:extLst>
              <a:ext uri="{FF2B5EF4-FFF2-40B4-BE49-F238E27FC236}">
                <a16:creationId xmlns:a16="http://schemas.microsoft.com/office/drawing/2014/main" id="{63D4FAB1-5897-2402-90A2-C8FA962EF667}"/>
              </a:ext>
            </a:extLst>
          </p:cNvPr>
          <p:cNvPicPr preferRelativeResize="0"/>
          <p:nvPr/>
        </p:nvPicPr>
        <p:blipFill rotWithShape="1">
          <a:blip r:embed="rId2">
            <a:alphaModFix/>
          </a:blip>
          <a:srcRect/>
          <a:stretch/>
        </p:blipFill>
        <p:spPr>
          <a:xfrm>
            <a:off x="498287" y="1637491"/>
            <a:ext cx="5277497" cy="2639632"/>
          </a:xfrm>
          <a:prstGeom prst="rect">
            <a:avLst/>
          </a:prstGeom>
          <a:noFill/>
          <a:ln w="12700" cap="flat" cmpd="sng">
            <a:solidFill>
              <a:srgbClr val="7F7F7F"/>
            </a:solidFill>
            <a:prstDash val="solid"/>
            <a:round/>
            <a:headEnd type="none" w="sm" len="sm"/>
            <a:tailEnd type="none" w="sm" len="sm"/>
          </a:ln>
        </p:spPr>
      </p:pic>
      <p:sp>
        <p:nvSpPr>
          <p:cNvPr id="7" name="Google Shape;76;p5">
            <a:extLst>
              <a:ext uri="{FF2B5EF4-FFF2-40B4-BE49-F238E27FC236}">
                <a16:creationId xmlns:a16="http://schemas.microsoft.com/office/drawing/2014/main" id="{D72E16CB-4383-4866-BF4A-E8EA387F6152}"/>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8" name="Google Shape;78;p5">
            <a:extLst>
              <a:ext uri="{FF2B5EF4-FFF2-40B4-BE49-F238E27FC236}">
                <a16:creationId xmlns:a16="http://schemas.microsoft.com/office/drawing/2014/main" id="{8A0772F9-24AA-4791-A33A-A3C3DA1486BE}"/>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7.</a:t>
            </a:r>
            <a:r>
              <a:rPr lang="ja-JP" altLang="en-US" sz="1400" b="1" dirty="0">
                <a:latin typeface="Meiryo"/>
                <a:ea typeface="Meiryo"/>
                <a:cs typeface="Meiryo"/>
                <a:sym typeface="Meiryo"/>
              </a:rPr>
              <a:t>回覧者の操作方法</a:t>
            </a:r>
          </a:p>
        </p:txBody>
      </p:sp>
      <p:sp>
        <p:nvSpPr>
          <p:cNvPr id="9" name="Google Shape;203;g125f8f40711_0_141">
            <a:extLst>
              <a:ext uri="{FF2B5EF4-FFF2-40B4-BE49-F238E27FC236}">
                <a16:creationId xmlns:a16="http://schemas.microsoft.com/office/drawing/2014/main" id="{67DCB3EA-7828-475E-87FE-730771AD8377}"/>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altLang="ja-JP" sz="1600" b="1" i="0" u="none" strike="noStrike" cap="none" dirty="0">
                <a:solidFill>
                  <a:srgbClr val="000000"/>
                </a:solidFill>
                <a:latin typeface="Meiryo"/>
                <a:ea typeface="Meiryo"/>
                <a:cs typeface="Meiryo"/>
                <a:sym typeface="Meiryo"/>
              </a:rPr>
              <a:t>7-2. </a:t>
            </a:r>
            <a:r>
              <a:rPr lang="ja-JP" altLang="en-US" sz="1600" b="1" i="0" u="none" strike="noStrike" cap="none" dirty="0">
                <a:solidFill>
                  <a:srgbClr val="000000"/>
                </a:solidFill>
                <a:latin typeface="Meiryo"/>
                <a:ea typeface="Meiryo"/>
                <a:cs typeface="Meiryo"/>
                <a:sym typeface="Meiryo"/>
              </a:rPr>
              <a:t>申請を回覧する</a:t>
            </a:r>
            <a:endParaRPr lang="ja-JP" altLang="en-US" sz="1050" b="0" i="0" u="none" strike="noStrike" cap="none" dirty="0">
              <a:solidFill>
                <a:srgbClr val="000000"/>
              </a:solidFill>
              <a:latin typeface="Arial"/>
              <a:ea typeface="Arial"/>
              <a:cs typeface="Arial"/>
              <a:sym typeface="Arial"/>
            </a:endParaRPr>
          </a:p>
        </p:txBody>
      </p:sp>
      <p:sp>
        <p:nvSpPr>
          <p:cNvPr id="10" name="Google Shape;157;g125f8f40711_0_119">
            <a:extLst>
              <a:ext uri="{FF2B5EF4-FFF2-40B4-BE49-F238E27FC236}">
                <a16:creationId xmlns:a16="http://schemas.microsoft.com/office/drawing/2014/main" id="{30B6D6D7-2386-4200-9663-8658B2D5D556}"/>
              </a:ext>
            </a:extLst>
          </p:cNvPr>
          <p:cNvSpPr txBox="1"/>
          <p:nvPr/>
        </p:nvSpPr>
        <p:spPr>
          <a:xfrm>
            <a:off x="6167550" y="1098665"/>
            <a:ext cx="527749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dirty="0">
                <a:latin typeface="Meiryo"/>
                <a:ea typeface="Meiryo"/>
                <a:cs typeface="Meiryo"/>
                <a:sym typeface="Meiryo"/>
              </a:rPr>
              <a:t>④</a:t>
            </a:r>
            <a:r>
              <a:rPr lang="ja-JP" altLang="en-US" sz="1400" b="0" i="0" u="none" strike="noStrike" cap="none" dirty="0">
                <a:solidFill>
                  <a:srgbClr val="000000"/>
                </a:solidFill>
                <a:latin typeface="Meiryo"/>
                <a:ea typeface="Meiryo"/>
                <a:cs typeface="Meiryo"/>
                <a:sym typeface="Meiryo"/>
              </a:rPr>
              <a:t>回覧済みにする際にコメントを入力できます。</a:t>
            </a:r>
            <a:endParaRPr lang="ja-JP" altLang="en-US" sz="1050" b="0" i="0" u="none" strike="noStrike" cap="none" dirty="0">
              <a:solidFill>
                <a:srgbClr val="000000"/>
              </a:solidFill>
              <a:latin typeface="Arial"/>
              <a:ea typeface="Arial"/>
              <a:cs typeface="Arial"/>
              <a:sym typeface="Arial"/>
            </a:endParaRPr>
          </a:p>
        </p:txBody>
      </p:sp>
      <p:sp>
        <p:nvSpPr>
          <p:cNvPr id="11" name="Google Shape;156;g125f8f40711_0_119">
            <a:extLst>
              <a:ext uri="{FF2B5EF4-FFF2-40B4-BE49-F238E27FC236}">
                <a16:creationId xmlns:a16="http://schemas.microsoft.com/office/drawing/2014/main" id="{7362CA1F-CF88-4D12-9ADA-7C301BB393FA}"/>
              </a:ext>
            </a:extLst>
          </p:cNvPr>
          <p:cNvSpPr txBox="1"/>
          <p:nvPr/>
        </p:nvSpPr>
        <p:spPr>
          <a:xfrm>
            <a:off x="694170" y="1114311"/>
            <a:ext cx="527749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dirty="0">
                <a:latin typeface="Meiryo"/>
                <a:ea typeface="Meiryo"/>
                <a:cs typeface="Meiryo"/>
                <a:sym typeface="Meiryo"/>
              </a:rPr>
              <a:t>③</a:t>
            </a:r>
            <a:r>
              <a:rPr lang="ja-JP" altLang="en-US" sz="1400" b="0" i="0" u="none" strike="noStrike" cap="none" dirty="0">
                <a:solidFill>
                  <a:srgbClr val="000000"/>
                </a:solidFill>
                <a:latin typeface="Meiryo"/>
                <a:ea typeface="Meiryo"/>
                <a:cs typeface="Meiryo"/>
                <a:sym typeface="Meiryo"/>
              </a:rPr>
              <a:t>閲覧が完了したら、右上または画面下部の「回覧済みにする」ボタンをクリックし、申請を回覧済みにします。</a:t>
            </a:r>
            <a:endParaRPr lang="ja-JP" altLang="en-US" sz="1050" b="0" i="0" u="none" strike="noStrike" cap="none" dirty="0">
              <a:solidFill>
                <a:srgbClr val="000000"/>
              </a:solidFill>
              <a:latin typeface="Arial"/>
              <a:ea typeface="Arial"/>
              <a:cs typeface="Arial"/>
              <a:sym typeface="Arial"/>
            </a:endParaRPr>
          </a:p>
        </p:txBody>
      </p:sp>
      <p:pic>
        <p:nvPicPr>
          <p:cNvPr id="12" name="Google Shape;774;p90" descr="グラフィカル ユーザー インターフェイス, アプリケーション&#10;&#10;自動的に生成された説明">
            <a:extLst>
              <a:ext uri="{FF2B5EF4-FFF2-40B4-BE49-F238E27FC236}">
                <a16:creationId xmlns:a16="http://schemas.microsoft.com/office/drawing/2014/main" id="{AE1D5BB1-01A0-4AB3-B53A-1282789EBED3}"/>
              </a:ext>
            </a:extLst>
          </p:cNvPr>
          <p:cNvPicPr preferRelativeResize="0"/>
          <p:nvPr/>
        </p:nvPicPr>
        <p:blipFill rotWithShape="1">
          <a:blip r:embed="rId3">
            <a:alphaModFix/>
          </a:blip>
          <a:srcRect l="24561" t="12561" r="24706" b="13355"/>
          <a:stretch/>
        </p:blipFill>
        <p:spPr>
          <a:xfrm>
            <a:off x="6517714" y="1637491"/>
            <a:ext cx="4588251" cy="3430473"/>
          </a:xfrm>
          <a:prstGeom prst="rect">
            <a:avLst/>
          </a:prstGeom>
          <a:noFill/>
          <a:ln w="12700" cap="flat" cmpd="sng">
            <a:solidFill>
              <a:srgbClr val="7F7F7F"/>
            </a:solidFill>
            <a:prstDash val="solid"/>
            <a:round/>
            <a:headEnd type="none" w="sm" len="sm"/>
            <a:tailEnd type="none" w="sm" len="sm"/>
          </a:ln>
        </p:spPr>
      </p:pic>
    </p:spTree>
    <p:extLst>
      <p:ext uri="{BB962C8B-B14F-4D97-AF65-F5344CB8AC3E}">
        <p14:creationId xmlns:p14="http://schemas.microsoft.com/office/powerpoint/2010/main" val="288834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51972EAF-41B0-FECB-0453-44B5440DE6BC}"/>
              </a:ext>
            </a:extLst>
          </p:cNvPr>
          <p:cNvPicPr>
            <a:picLocks noChangeAspect="1"/>
          </p:cNvPicPr>
          <p:nvPr/>
        </p:nvPicPr>
        <p:blipFill rotWithShape="1">
          <a:blip r:embed="rId2"/>
          <a:srcRect b="3345"/>
          <a:stretch/>
        </p:blipFill>
        <p:spPr>
          <a:xfrm>
            <a:off x="836870" y="1826856"/>
            <a:ext cx="4600944" cy="3052454"/>
          </a:xfrm>
          <a:prstGeom prst="rect">
            <a:avLst/>
          </a:prstGeom>
          <a:ln w="12700">
            <a:solidFill>
              <a:srgbClr val="7F7F7F"/>
            </a:solidFill>
          </a:ln>
        </p:spPr>
      </p:pic>
      <p:sp>
        <p:nvSpPr>
          <p:cNvPr id="7" name="Google Shape;203;g125f8f40711_0_141">
            <a:extLst>
              <a:ext uri="{FF2B5EF4-FFF2-40B4-BE49-F238E27FC236}">
                <a16:creationId xmlns:a16="http://schemas.microsoft.com/office/drawing/2014/main" id="{244DB38F-F293-4320-A38F-F5053B447225}"/>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Meiryo"/>
                <a:ea typeface="Meiryo"/>
                <a:cs typeface="Meiryo"/>
                <a:sym typeface="Meiryo"/>
              </a:rPr>
              <a:t>1-1. </a:t>
            </a:r>
            <a:r>
              <a:rPr lang="ja-JP" altLang="ja-JP" sz="1600" b="1" i="0" u="none" strike="noStrike" cap="none" dirty="0">
                <a:solidFill>
                  <a:srgbClr val="000000"/>
                </a:solidFill>
                <a:latin typeface="Meiryo"/>
                <a:ea typeface="Meiryo"/>
                <a:cs typeface="Meiryo"/>
                <a:sym typeface="Meiryo"/>
              </a:rPr>
              <a:t>ワークフローの利用の流れ</a:t>
            </a:r>
            <a:endParaRPr lang="ja-JP" altLang="en-US" sz="1600" b="1" dirty="0">
              <a:latin typeface="Meiryo"/>
              <a:ea typeface="Meiryo"/>
              <a:cs typeface="Meiryo"/>
              <a:sym typeface="Meiryo"/>
            </a:endParaRPr>
          </a:p>
        </p:txBody>
      </p:sp>
      <p:sp>
        <p:nvSpPr>
          <p:cNvPr id="8" name="Google Shape;76;p5">
            <a:extLst>
              <a:ext uri="{FF2B5EF4-FFF2-40B4-BE49-F238E27FC236}">
                <a16:creationId xmlns:a16="http://schemas.microsoft.com/office/drawing/2014/main" id="{25956176-3768-4276-B598-2F270E02FE63}"/>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9" name="Google Shape;78;p5">
            <a:extLst>
              <a:ext uri="{FF2B5EF4-FFF2-40B4-BE49-F238E27FC236}">
                <a16:creationId xmlns:a16="http://schemas.microsoft.com/office/drawing/2014/main" id="{950AA7AD-CBE4-4A84-82F9-4CBBD678917E}"/>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1. </a:t>
            </a:r>
            <a:r>
              <a:rPr lang="ja-JP" altLang="en-US" sz="1400" b="1" dirty="0">
                <a:latin typeface="Meiryo"/>
                <a:ea typeface="Meiryo"/>
                <a:cs typeface="Meiryo"/>
                <a:sym typeface="Meiryo"/>
              </a:rPr>
              <a:t>ワークフローとは</a:t>
            </a:r>
          </a:p>
        </p:txBody>
      </p:sp>
      <p:sp>
        <p:nvSpPr>
          <p:cNvPr id="10" name="Google Shape;156;g125f8f40711_0_119">
            <a:extLst>
              <a:ext uri="{FF2B5EF4-FFF2-40B4-BE49-F238E27FC236}">
                <a16:creationId xmlns:a16="http://schemas.microsoft.com/office/drawing/2014/main" id="{7350F17F-7A91-4F3C-A72B-DC16CC7377F1}"/>
              </a:ext>
            </a:extLst>
          </p:cNvPr>
          <p:cNvSpPr txBox="1"/>
          <p:nvPr/>
        </p:nvSpPr>
        <p:spPr>
          <a:xfrm>
            <a:off x="745499" y="1205956"/>
            <a:ext cx="968266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公開されている申請フォームに対し、自由に申請・承認・回覧を行うことができます。</a:t>
            </a:r>
          </a:p>
        </p:txBody>
      </p:sp>
      <p:graphicFrame>
        <p:nvGraphicFramePr>
          <p:cNvPr id="11" name="Google Shape;362;p65">
            <a:extLst>
              <a:ext uri="{FF2B5EF4-FFF2-40B4-BE49-F238E27FC236}">
                <a16:creationId xmlns:a16="http://schemas.microsoft.com/office/drawing/2014/main" id="{61F688F4-99FE-4FFD-BAAA-1C57A3968618}"/>
              </a:ext>
            </a:extLst>
          </p:cNvPr>
          <p:cNvGraphicFramePr/>
          <p:nvPr>
            <p:extLst>
              <p:ext uri="{D42A27DB-BD31-4B8C-83A1-F6EECF244321}">
                <p14:modId xmlns:p14="http://schemas.microsoft.com/office/powerpoint/2010/main" val="1224267835"/>
              </p:ext>
            </p:extLst>
          </p:nvPr>
        </p:nvGraphicFramePr>
        <p:xfrm>
          <a:off x="5971668" y="1826856"/>
          <a:ext cx="5311325" cy="3204506"/>
        </p:xfrm>
        <a:graphic>
          <a:graphicData uri="http://schemas.openxmlformats.org/drawingml/2006/table">
            <a:tbl>
              <a:tblPr/>
              <a:tblGrid>
                <a:gridCol w="1271170">
                  <a:extLst>
                    <a:ext uri="{9D8B030D-6E8A-4147-A177-3AD203B41FA5}">
                      <a16:colId xmlns:a16="http://schemas.microsoft.com/office/drawing/2014/main" val="20000"/>
                    </a:ext>
                  </a:extLst>
                </a:gridCol>
                <a:gridCol w="4040155">
                  <a:extLst>
                    <a:ext uri="{9D8B030D-6E8A-4147-A177-3AD203B41FA5}">
                      <a16:colId xmlns:a16="http://schemas.microsoft.com/office/drawing/2014/main" val="20001"/>
                    </a:ext>
                  </a:extLst>
                </a:gridCol>
              </a:tblGrid>
              <a:tr h="1123592">
                <a:tc>
                  <a:txBody>
                    <a:bodyPr/>
                    <a:lstStyle/>
                    <a:p>
                      <a:pPr marL="0" marR="0" lvl="0" indent="0" algn="ctr" rtl="0">
                        <a:lnSpc>
                          <a:spcPct val="100000"/>
                        </a:lnSpc>
                        <a:spcBef>
                          <a:spcPts val="0"/>
                        </a:spcBef>
                        <a:spcAft>
                          <a:spcPts val="0"/>
                        </a:spcAft>
                        <a:buClr>
                          <a:srgbClr val="000000"/>
                        </a:buClr>
                        <a:buSzPts val="2000"/>
                        <a:buFont typeface="Arial"/>
                        <a:buNone/>
                      </a:pPr>
                      <a:r>
                        <a:rPr lang="ja-JP" sz="1400" b="1" u="none" strike="noStrike" cap="none" dirty="0">
                          <a:latin typeface="メイリオ" panose="020B0604030504040204" pitchFamily="50" charset="-128"/>
                          <a:ea typeface="メイリオ" panose="020B0604030504040204" pitchFamily="50" charset="-128"/>
                          <a:sym typeface="Meiryo"/>
                        </a:rPr>
                        <a:t>申請者</a:t>
                      </a:r>
                      <a:endParaRPr sz="1400" b="1" u="none" strike="noStrike" cap="none" dirty="0">
                        <a:latin typeface="メイリオ" panose="020B0604030504040204" pitchFamily="50" charset="-128"/>
                        <a:ea typeface="メイリオ" panose="020B0604030504040204" pitchFamily="50" charset="-128"/>
                        <a:cs typeface="Meiryo"/>
                        <a:sym typeface="Meiryo"/>
                      </a:endParaRPr>
                    </a:p>
                  </a:txBody>
                  <a:tcPr marL="91450" marR="91450" marT="45725" marB="45725" anchor="ctr">
                    <a:no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申請を上げた人のことです。</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自身で上げた申請を確認することはできますが、</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他ユーザーの申請を見ることはできません。</a:t>
                      </a:r>
                    </a:p>
                    <a:p>
                      <a:pPr marL="0" marR="0" lvl="0" indent="0" algn="l" rtl="0">
                        <a:lnSpc>
                          <a:spcPct val="100000"/>
                        </a:lnSpc>
                        <a:spcBef>
                          <a:spcPts val="0"/>
                        </a:spcBef>
                        <a:spcAft>
                          <a:spcPts val="0"/>
                        </a:spcAft>
                        <a:buClr>
                          <a:srgbClr val="000000"/>
                        </a:buClr>
                        <a:buSzPts val="2000"/>
                        <a:buFont typeface="Arial"/>
                        <a:buNone/>
                      </a:pPr>
                      <a:r>
                        <a:rPr lang="en-US" altLang="ja-JP" sz="1200" u="none" strike="noStrike" cap="none" dirty="0">
                          <a:latin typeface="メイリオ" panose="020B0604030504040204" pitchFamily="50" charset="-128"/>
                          <a:ea typeface="メイリオ" panose="020B0604030504040204" pitchFamily="50" charset="-128"/>
                          <a:sym typeface="Meiryo"/>
                        </a:rPr>
                        <a:t>※</a:t>
                      </a:r>
                      <a:r>
                        <a:rPr lang="ja-JP" altLang="en-US" sz="1200" u="none" strike="noStrike" cap="none" dirty="0">
                          <a:latin typeface="メイリオ" panose="020B0604030504040204" pitchFamily="50" charset="-128"/>
                          <a:ea typeface="メイリオ" panose="020B0604030504040204" pitchFamily="50" charset="-128"/>
                          <a:sym typeface="Meiryo"/>
                        </a:rPr>
                        <a:t>他の申請の承認者・回覧者になっている場合は</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　この限りではありません。</a:t>
                      </a:r>
                      <a:endParaRPr sz="1200" u="none" strike="noStrike" cap="none" dirty="0">
                        <a:latin typeface="メイリオ" panose="020B0604030504040204" pitchFamily="50" charset="-128"/>
                        <a:ea typeface="メイリオ" panose="020B0604030504040204" pitchFamily="50" charset="-128"/>
                      </a:endParaRPr>
                    </a:p>
                  </a:txBody>
                  <a:tcPr marL="91450" marR="91450" marT="45725" marB="45725" anchor="ctr">
                    <a:noFill/>
                  </a:tcPr>
                </a:tc>
                <a:extLst>
                  <a:ext uri="{0D108BD9-81ED-4DB2-BD59-A6C34878D82A}">
                    <a16:rowId xmlns:a16="http://schemas.microsoft.com/office/drawing/2014/main" val="10001"/>
                  </a:ext>
                </a:extLst>
              </a:tr>
              <a:tr h="1145221">
                <a:tc>
                  <a:txBody>
                    <a:bodyPr/>
                    <a:lstStyle/>
                    <a:p>
                      <a:pPr marL="0" marR="0" lvl="0" indent="0" algn="ctr" rtl="0">
                        <a:lnSpc>
                          <a:spcPct val="100000"/>
                        </a:lnSpc>
                        <a:spcBef>
                          <a:spcPts val="0"/>
                        </a:spcBef>
                        <a:spcAft>
                          <a:spcPts val="0"/>
                        </a:spcAft>
                        <a:buClr>
                          <a:srgbClr val="000000"/>
                        </a:buClr>
                        <a:buSzPts val="2000"/>
                        <a:buFont typeface="Arial"/>
                        <a:buNone/>
                      </a:pPr>
                      <a:r>
                        <a:rPr lang="ja-JP" sz="1400" b="1" u="none" strike="noStrike" cap="none" dirty="0">
                          <a:latin typeface="メイリオ" panose="020B0604030504040204" pitchFamily="50" charset="-128"/>
                          <a:ea typeface="メイリオ" panose="020B0604030504040204" pitchFamily="50" charset="-128"/>
                          <a:sym typeface="Meiryo"/>
                        </a:rPr>
                        <a:t>承認者</a:t>
                      </a:r>
                      <a:endParaRPr sz="1400" b="1" u="none" strike="noStrike" cap="none" dirty="0">
                        <a:latin typeface="メイリオ" panose="020B0604030504040204" pitchFamily="50" charset="-128"/>
                        <a:ea typeface="メイリオ" panose="020B0604030504040204" pitchFamily="50" charset="-128"/>
                        <a:cs typeface="Meiryo"/>
                        <a:sym typeface="Meiryo"/>
                      </a:endParaRPr>
                    </a:p>
                  </a:txBody>
                  <a:tcPr marL="91450" marR="91450" marT="45725" marB="45725" anchor="ctr">
                    <a:no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申請を承認する人のことです。</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申請者または他の承認者が設定できます。</a:t>
                      </a: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自身が</a:t>
                      </a:r>
                      <a:r>
                        <a:rPr lang="en-US" altLang="ja-JP" sz="1200" u="none" strike="noStrike" cap="none" dirty="0">
                          <a:latin typeface="メイリオ" panose="020B0604030504040204" pitchFamily="50" charset="-128"/>
                          <a:ea typeface="メイリオ" panose="020B0604030504040204" pitchFamily="50" charset="-128"/>
                          <a:sym typeface="Meiryo"/>
                        </a:rPr>
                        <a:t>『</a:t>
                      </a:r>
                      <a:r>
                        <a:rPr lang="ja-JP" altLang="en-US" sz="1200" u="none" strike="noStrike" cap="none" dirty="0">
                          <a:latin typeface="メイリオ" panose="020B0604030504040204" pitchFamily="50" charset="-128"/>
                          <a:ea typeface="メイリオ" panose="020B0604030504040204" pitchFamily="50" charset="-128"/>
                          <a:sym typeface="Meiryo"/>
                        </a:rPr>
                        <a:t>承認者</a:t>
                      </a:r>
                      <a:r>
                        <a:rPr lang="en-US" altLang="ja-JP" sz="1200" u="none" strike="noStrike" cap="none" dirty="0">
                          <a:latin typeface="メイリオ" panose="020B0604030504040204" pitchFamily="50" charset="-128"/>
                          <a:ea typeface="メイリオ" panose="020B0604030504040204" pitchFamily="50" charset="-128"/>
                          <a:sym typeface="Meiryo"/>
                        </a:rPr>
                        <a:t>』</a:t>
                      </a:r>
                      <a:r>
                        <a:rPr lang="ja-JP" altLang="en-US" sz="1200" u="none" strike="noStrike" cap="none" dirty="0">
                          <a:latin typeface="メイリオ" panose="020B0604030504040204" pitchFamily="50" charset="-128"/>
                          <a:ea typeface="メイリオ" panose="020B0604030504040204" pitchFamily="50" charset="-128"/>
                          <a:sym typeface="Meiryo"/>
                        </a:rPr>
                        <a:t>に設定されていて、</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承認操作が回ってきた申請、または承認した申請を</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見ることができます。</a:t>
                      </a:r>
                      <a:endParaRPr lang="ja-JP" altLang="en-US" sz="1200" u="none" strike="noStrike" cap="none" dirty="0">
                        <a:latin typeface="メイリオ" panose="020B0604030504040204" pitchFamily="50" charset="-128"/>
                        <a:ea typeface="メイリオ" panose="020B0604030504040204" pitchFamily="50" charset="-128"/>
                        <a:cs typeface="Meiryo"/>
                        <a:sym typeface="Meiryo"/>
                      </a:endParaRPr>
                    </a:p>
                  </a:txBody>
                  <a:tcPr marL="91450" marR="91450" marT="45725" marB="45725" anchor="ctr">
                    <a:noFill/>
                  </a:tcPr>
                </a:tc>
                <a:extLst>
                  <a:ext uri="{0D108BD9-81ED-4DB2-BD59-A6C34878D82A}">
                    <a16:rowId xmlns:a16="http://schemas.microsoft.com/office/drawing/2014/main" val="10005"/>
                  </a:ext>
                </a:extLst>
              </a:tr>
              <a:tr h="935693">
                <a:tc>
                  <a:txBody>
                    <a:bodyPr/>
                    <a:lstStyle/>
                    <a:p>
                      <a:pPr marL="0" marR="0" lvl="0" indent="0" algn="ctr" rtl="0">
                        <a:lnSpc>
                          <a:spcPct val="100000"/>
                        </a:lnSpc>
                        <a:spcBef>
                          <a:spcPts val="0"/>
                        </a:spcBef>
                        <a:spcAft>
                          <a:spcPts val="0"/>
                        </a:spcAft>
                        <a:buClr>
                          <a:srgbClr val="000000"/>
                        </a:buClr>
                        <a:buSzPts val="2000"/>
                        <a:buFont typeface="Arial"/>
                        <a:buNone/>
                      </a:pPr>
                      <a:r>
                        <a:rPr lang="ja-JP" sz="1400" b="1" u="none" strike="noStrike" cap="none" dirty="0">
                          <a:latin typeface="メイリオ" panose="020B0604030504040204" pitchFamily="50" charset="-128"/>
                          <a:ea typeface="メイリオ" panose="020B0604030504040204" pitchFamily="50" charset="-128"/>
                          <a:sym typeface="Meiryo"/>
                        </a:rPr>
                        <a:t>回覧者</a:t>
                      </a:r>
                      <a:endParaRPr sz="1400" b="1" u="none" strike="noStrike" cap="none" dirty="0">
                        <a:latin typeface="メイリオ" panose="020B0604030504040204" pitchFamily="50" charset="-128"/>
                        <a:ea typeface="メイリオ" panose="020B0604030504040204" pitchFamily="50" charset="-128"/>
                        <a:cs typeface="Meiryo"/>
                        <a:sym typeface="Meiryo"/>
                      </a:endParaRPr>
                    </a:p>
                  </a:txBody>
                  <a:tcPr marL="91450" marR="91450" marT="45725" marB="45725" anchor="ctr">
                    <a:no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申請を回覧する人のことです。</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自身が</a:t>
                      </a:r>
                      <a:r>
                        <a:rPr lang="en-US" altLang="ja-JP" sz="1200" u="none" strike="noStrike" cap="none" dirty="0">
                          <a:latin typeface="メイリオ" panose="020B0604030504040204" pitchFamily="50" charset="-128"/>
                          <a:ea typeface="メイリオ" panose="020B0604030504040204" pitchFamily="50" charset="-128"/>
                          <a:sym typeface="Meiryo"/>
                        </a:rPr>
                        <a:t>『</a:t>
                      </a:r>
                      <a:r>
                        <a:rPr lang="ja-JP" altLang="en-US" sz="1200" u="none" strike="noStrike" cap="none" dirty="0">
                          <a:latin typeface="メイリオ" panose="020B0604030504040204" pitchFamily="50" charset="-128"/>
                          <a:ea typeface="メイリオ" panose="020B0604030504040204" pitchFamily="50" charset="-128"/>
                          <a:sym typeface="Meiryo"/>
                        </a:rPr>
                        <a:t>回覧者</a:t>
                      </a:r>
                      <a:r>
                        <a:rPr lang="en-US" altLang="ja-JP" sz="1200" u="none" strike="noStrike" cap="none" dirty="0">
                          <a:latin typeface="メイリオ" panose="020B0604030504040204" pitchFamily="50" charset="-128"/>
                          <a:ea typeface="メイリオ" panose="020B0604030504040204" pitchFamily="50" charset="-128"/>
                          <a:sym typeface="Meiryo"/>
                        </a:rPr>
                        <a:t>』</a:t>
                      </a:r>
                      <a:r>
                        <a:rPr lang="ja-JP" altLang="en-US" sz="1200" u="none" strike="noStrike" cap="none" dirty="0">
                          <a:latin typeface="メイリオ" panose="020B0604030504040204" pitchFamily="50" charset="-128"/>
                          <a:ea typeface="メイリオ" panose="020B0604030504040204" pitchFamily="50" charset="-128"/>
                          <a:sym typeface="Meiryo"/>
                        </a:rPr>
                        <a:t>に設定されていて、</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回覧操作が回ってきた申請、または回覧した申請を</a:t>
                      </a:r>
                      <a:endParaRPr lang="en-US" altLang="ja-JP" sz="1200" u="none" strike="noStrike" cap="none" dirty="0">
                        <a:latin typeface="メイリオ" panose="020B0604030504040204" pitchFamily="50" charset="-128"/>
                        <a:ea typeface="メイリオ" panose="020B0604030504040204" pitchFamily="50" charset="-128"/>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u="none" strike="noStrike" cap="none" dirty="0">
                          <a:latin typeface="メイリオ" panose="020B0604030504040204" pitchFamily="50" charset="-128"/>
                          <a:ea typeface="メイリオ" panose="020B0604030504040204" pitchFamily="50" charset="-128"/>
                          <a:sym typeface="Meiryo"/>
                        </a:rPr>
                        <a:t>見ることができます。</a:t>
                      </a:r>
                      <a:endParaRPr lang="ja-JP" altLang="en-US" sz="1200" u="none" strike="noStrike" cap="none" dirty="0">
                        <a:latin typeface="メイリオ" panose="020B0604030504040204" pitchFamily="50" charset="-128"/>
                        <a:ea typeface="メイリオ" panose="020B0604030504040204" pitchFamily="50" charset="-128"/>
                        <a:cs typeface="Meiryo"/>
                        <a:sym typeface="Meiryo"/>
                      </a:endParaRPr>
                    </a:p>
                  </a:txBody>
                  <a:tcPr marL="91450" marR="91450" marT="45725" marB="45725" anchor="c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8110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6592080-3BBF-E251-6D52-6F4D0B558F25}"/>
              </a:ext>
            </a:extLst>
          </p:cNvPr>
          <p:cNvPicPr>
            <a:picLocks noChangeAspect="1"/>
          </p:cNvPicPr>
          <p:nvPr/>
        </p:nvPicPr>
        <p:blipFill>
          <a:blip r:embed="rId2"/>
          <a:stretch>
            <a:fillRect/>
          </a:stretch>
        </p:blipFill>
        <p:spPr>
          <a:xfrm>
            <a:off x="6481561" y="1822053"/>
            <a:ext cx="4738374" cy="4381602"/>
          </a:xfrm>
          <a:prstGeom prst="rect">
            <a:avLst/>
          </a:prstGeom>
        </p:spPr>
      </p:pic>
      <p:pic>
        <p:nvPicPr>
          <p:cNvPr id="3" name="図 2">
            <a:extLst>
              <a:ext uri="{FF2B5EF4-FFF2-40B4-BE49-F238E27FC236}">
                <a16:creationId xmlns:a16="http://schemas.microsoft.com/office/drawing/2014/main" id="{5A8BF04B-CF9F-C9C8-299D-7FF526A6B5D0}"/>
              </a:ext>
            </a:extLst>
          </p:cNvPr>
          <p:cNvPicPr>
            <a:picLocks noChangeAspect="1"/>
          </p:cNvPicPr>
          <p:nvPr/>
        </p:nvPicPr>
        <p:blipFill>
          <a:blip r:embed="rId3"/>
          <a:stretch>
            <a:fillRect/>
          </a:stretch>
        </p:blipFill>
        <p:spPr>
          <a:xfrm>
            <a:off x="447465" y="1822053"/>
            <a:ext cx="5524204" cy="3096723"/>
          </a:xfrm>
          <a:prstGeom prst="rect">
            <a:avLst/>
          </a:prstGeom>
        </p:spPr>
      </p:pic>
      <p:sp>
        <p:nvSpPr>
          <p:cNvPr id="2" name="正方形/長方形 1">
            <a:extLst>
              <a:ext uri="{FF2B5EF4-FFF2-40B4-BE49-F238E27FC236}">
                <a16:creationId xmlns:a16="http://schemas.microsoft.com/office/drawing/2014/main" id="{AE4A2420-A8D7-C025-E37D-944D513139CA}"/>
              </a:ext>
            </a:extLst>
          </p:cNvPr>
          <p:cNvSpPr/>
          <p:nvPr/>
        </p:nvSpPr>
        <p:spPr>
          <a:xfrm>
            <a:off x="447465" y="4566191"/>
            <a:ext cx="1169979" cy="23646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Google Shape;203;g125f8f40711_0_141">
            <a:extLst>
              <a:ext uri="{FF2B5EF4-FFF2-40B4-BE49-F238E27FC236}">
                <a16:creationId xmlns:a16="http://schemas.microsoft.com/office/drawing/2014/main" id="{88582FDF-C87B-4E38-A199-16A266EF75A8}"/>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i="0" u="none" strike="noStrike" cap="none" dirty="0">
                <a:solidFill>
                  <a:srgbClr val="000000"/>
                </a:solidFill>
                <a:latin typeface="Meiryo"/>
                <a:ea typeface="Meiryo"/>
                <a:cs typeface="Meiryo"/>
                <a:sym typeface="Meiryo"/>
              </a:rPr>
              <a:t>1-2</a:t>
            </a:r>
            <a:r>
              <a:rPr lang="ja-JP" altLang="ja-JP" sz="1600" b="1" i="0" u="none" strike="noStrike" cap="none" dirty="0">
                <a:solidFill>
                  <a:srgbClr val="000000"/>
                </a:solidFill>
                <a:latin typeface="Meiryo"/>
                <a:ea typeface="Meiryo"/>
                <a:cs typeface="Meiryo"/>
                <a:sym typeface="Meiryo"/>
              </a:rPr>
              <a:t>. ワークフロー</a:t>
            </a:r>
            <a:r>
              <a:rPr lang="ja-JP" altLang="en-US" sz="1600" b="1" dirty="0">
                <a:latin typeface="Meiryo"/>
                <a:ea typeface="Meiryo"/>
                <a:cs typeface="Meiryo"/>
                <a:sym typeface="Meiryo"/>
              </a:rPr>
              <a:t>を開く</a:t>
            </a:r>
          </a:p>
        </p:txBody>
      </p:sp>
      <p:sp>
        <p:nvSpPr>
          <p:cNvPr id="10" name="Google Shape;76;p5">
            <a:extLst>
              <a:ext uri="{FF2B5EF4-FFF2-40B4-BE49-F238E27FC236}">
                <a16:creationId xmlns:a16="http://schemas.microsoft.com/office/drawing/2014/main" id="{6A3D5239-9D04-43D2-B4B2-063D14FF970D}"/>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1" name="Google Shape;78;p5">
            <a:extLst>
              <a:ext uri="{FF2B5EF4-FFF2-40B4-BE49-F238E27FC236}">
                <a16:creationId xmlns:a16="http://schemas.microsoft.com/office/drawing/2014/main" id="{2A861057-7FCF-4F86-8CB3-9F12DBE09549}"/>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1. </a:t>
            </a:r>
            <a:r>
              <a:rPr lang="ja-JP" altLang="en-US" sz="1400" b="1" dirty="0">
                <a:latin typeface="Meiryo"/>
                <a:ea typeface="Meiryo"/>
                <a:cs typeface="Meiryo"/>
                <a:sym typeface="Meiryo"/>
              </a:rPr>
              <a:t>ワークフローとは</a:t>
            </a:r>
          </a:p>
        </p:txBody>
      </p:sp>
      <p:sp>
        <p:nvSpPr>
          <p:cNvPr id="12" name="Google Shape;618;g126584d4e9d_0_223">
            <a:extLst>
              <a:ext uri="{FF2B5EF4-FFF2-40B4-BE49-F238E27FC236}">
                <a16:creationId xmlns:a16="http://schemas.microsoft.com/office/drawing/2014/main" id="{552301FB-348A-47C1-8055-C8B6D5696272}"/>
              </a:ext>
            </a:extLst>
          </p:cNvPr>
          <p:cNvSpPr txBox="1"/>
          <p:nvPr/>
        </p:nvSpPr>
        <p:spPr>
          <a:xfrm>
            <a:off x="292317" y="1161864"/>
            <a:ext cx="3495912" cy="338514"/>
          </a:xfrm>
          <a:prstGeom prst="rect">
            <a:avLst/>
          </a:prstGeom>
          <a:noFill/>
          <a:ln>
            <a:noFill/>
          </a:ln>
        </p:spPr>
        <p:txBody>
          <a:bodyPr spcFirstLastPara="1" wrap="square" lIns="91425" tIns="45700" rIns="91425" bIns="45700" anchor="t" anchorCtr="0">
            <a:spAutoFit/>
          </a:bodyPr>
          <a:lstStyle/>
          <a:p>
            <a:pPr lvl="0"/>
            <a:r>
              <a:rPr lang="ja-JP" altLang="en-US" sz="1600" b="1" dirty="0">
                <a:solidFill>
                  <a:schemeClr val="dk1"/>
                </a:solidFill>
                <a:latin typeface="Meiryo"/>
                <a:ea typeface="Meiryo"/>
                <a:cs typeface="Meiryo"/>
                <a:sym typeface="Meiryo"/>
              </a:rPr>
              <a:t>●カオナビトップ画面から開く</a:t>
            </a:r>
          </a:p>
        </p:txBody>
      </p:sp>
      <p:sp>
        <p:nvSpPr>
          <p:cNvPr id="13" name="Google Shape;156;g125f8f40711_0_119">
            <a:extLst>
              <a:ext uri="{FF2B5EF4-FFF2-40B4-BE49-F238E27FC236}">
                <a16:creationId xmlns:a16="http://schemas.microsoft.com/office/drawing/2014/main" id="{8CFC431B-32A5-420F-B7B6-A44AED3B50A3}"/>
              </a:ext>
            </a:extLst>
          </p:cNvPr>
          <p:cNvSpPr txBox="1"/>
          <p:nvPr/>
        </p:nvSpPr>
        <p:spPr>
          <a:xfrm>
            <a:off x="694171" y="1470553"/>
            <a:ext cx="527749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400" b="0" i="0" u="none" strike="noStrike" cap="none" dirty="0">
                <a:solidFill>
                  <a:schemeClr val="dk1"/>
                </a:solidFill>
                <a:latin typeface="Meiryo"/>
                <a:ea typeface="Meiryo"/>
                <a:cs typeface="Meiryo"/>
                <a:sym typeface="Meiryo"/>
              </a:rPr>
              <a:t>カオナビトップ画面から「</a:t>
            </a:r>
            <a:r>
              <a:rPr lang="ja-JP" altLang="en-US" sz="1400" dirty="0">
                <a:solidFill>
                  <a:schemeClr val="dk1"/>
                </a:solidFill>
                <a:latin typeface="Meiryo"/>
                <a:ea typeface="Meiryo"/>
                <a:cs typeface="Meiryo"/>
                <a:sym typeface="Meiryo"/>
              </a:rPr>
              <a:t>ワークフロー</a:t>
            </a:r>
            <a:r>
              <a:rPr lang="ja-JP" altLang="en-US" sz="1400" b="0" i="0" u="none" strike="noStrike" cap="none" dirty="0">
                <a:solidFill>
                  <a:schemeClr val="dk1"/>
                </a:solidFill>
                <a:latin typeface="Meiryo"/>
                <a:ea typeface="Meiryo"/>
                <a:cs typeface="Meiryo"/>
                <a:sym typeface="Meiryo"/>
              </a:rPr>
              <a:t>」を選択します。</a:t>
            </a:r>
            <a:endParaRPr lang="ja-JP" altLang="en-US" sz="1050" b="0" i="0" u="none" strike="noStrike" cap="none" dirty="0">
              <a:solidFill>
                <a:srgbClr val="000000"/>
              </a:solidFill>
              <a:latin typeface="Meiryo"/>
              <a:ea typeface="Meiryo"/>
              <a:cs typeface="Meiryo"/>
              <a:sym typeface="Meiryo"/>
            </a:endParaRPr>
          </a:p>
        </p:txBody>
      </p:sp>
      <p:sp>
        <p:nvSpPr>
          <p:cNvPr id="15" name="Google Shape;156;g125f8f40711_0_119">
            <a:extLst>
              <a:ext uri="{FF2B5EF4-FFF2-40B4-BE49-F238E27FC236}">
                <a16:creationId xmlns:a16="http://schemas.microsoft.com/office/drawing/2014/main" id="{7E1C4E93-AA65-4A91-B9B6-DD3C9323D8E8}"/>
              </a:ext>
            </a:extLst>
          </p:cNvPr>
          <p:cNvSpPr txBox="1"/>
          <p:nvPr/>
        </p:nvSpPr>
        <p:spPr>
          <a:xfrm>
            <a:off x="6371370" y="1470553"/>
            <a:ext cx="527749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rgbClr val="000000"/>
                </a:solidFill>
                <a:latin typeface="Meiryo"/>
                <a:ea typeface="Meiryo"/>
                <a:cs typeface="Meiryo"/>
                <a:sym typeface="Meiryo"/>
              </a:rPr>
              <a:t>グローバルナビゲーションから開くこともできます。</a:t>
            </a:r>
            <a:endParaRPr lang="ja-JP" altLang="en-US" sz="1400" b="0" i="0" u="none" strike="noStrike" cap="none" dirty="0">
              <a:solidFill>
                <a:srgbClr val="000000"/>
              </a:solidFill>
              <a:latin typeface="Arial"/>
              <a:ea typeface="Arial"/>
              <a:cs typeface="Arial"/>
              <a:sym typeface="Arial"/>
            </a:endParaRPr>
          </a:p>
        </p:txBody>
      </p:sp>
      <p:sp>
        <p:nvSpPr>
          <p:cNvPr id="18" name="正方形/長方形 17">
            <a:extLst>
              <a:ext uri="{FF2B5EF4-FFF2-40B4-BE49-F238E27FC236}">
                <a16:creationId xmlns:a16="http://schemas.microsoft.com/office/drawing/2014/main" id="{866F0982-EBA5-48F6-B252-EBC26212BF82}"/>
              </a:ext>
            </a:extLst>
          </p:cNvPr>
          <p:cNvSpPr/>
          <p:nvPr/>
        </p:nvSpPr>
        <p:spPr>
          <a:xfrm>
            <a:off x="7520301" y="1830628"/>
            <a:ext cx="396260" cy="33419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B481FF8-2A5A-4506-958D-E336DD0AB11E}"/>
              </a:ext>
            </a:extLst>
          </p:cNvPr>
          <p:cNvSpPr/>
          <p:nvPr/>
        </p:nvSpPr>
        <p:spPr>
          <a:xfrm>
            <a:off x="7520301" y="4130715"/>
            <a:ext cx="1162380" cy="33419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8129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DC2E3E3-50D4-DCF2-E7B1-C5A81F533E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32" t="13809" r="3535" b="36508"/>
          <a:stretch/>
        </p:blipFill>
        <p:spPr bwMode="auto">
          <a:xfrm>
            <a:off x="298386" y="1338944"/>
            <a:ext cx="11244943" cy="3407229"/>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76;p5">
            <a:extLst>
              <a:ext uri="{FF2B5EF4-FFF2-40B4-BE49-F238E27FC236}">
                <a16:creationId xmlns:a16="http://schemas.microsoft.com/office/drawing/2014/main" id="{37FE0E64-37FE-42D8-A0FF-D3FFAA988141}"/>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4" name="Google Shape;78;p5">
            <a:extLst>
              <a:ext uri="{FF2B5EF4-FFF2-40B4-BE49-F238E27FC236}">
                <a16:creationId xmlns:a16="http://schemas.microsoft.com/office/drawing/2014/main" id="{CF41F79B-A2E9-43AB-8558-643617042ACC}"/>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2.</a:t>
            </a:r>
            <a:r>
              <a:rPr lang="ja-JP" altLang="en-US" sz="1400" b="1" dirty="0">
                <a:latin typeface="Meiryo"/>
                <a:ea typeface="Meiryo"/>
                <a:cs typeface="Meiryo"/>
                <a:sym typeface="Meiryo"/>
              </a:rPr>
              <a:t>ワークフローの主な画面</a:t>
            </a:r>
            <a:r>
              <a:rPr lang="en-US" altLang="ja-JP" sz="1400" b="1" dirty="0">
                <a:latin typeface="Meiryo"/>
                <a:ea typeface="Meiryo"/>
                <a:cs typeface="Meiryo"/>
                <a:sym typeface="Meiryo"/>
              </a:rPr>
              <a:t> </a:t>
            </a:r>
            <a:endParaRPr lang="ja-JP" altLang="en-US" sz="1400" b="1" dirty="0">
              <a:latin typeface="Meiryo"/>
              <a:ea typeface="Meiryo"/>
              <a:cs typeface="Meiryo"/>
              <a:sym typeface="Meiryo"/>
            </a:endParaRPr>
          </a:p>
        </p:txBody>
      </p:sp>
      <p:sp>
        <p:nvSpPr>
          <p:cNvPr id="17" name="Google Shape;203;g125f8f40711_0_141">
            <a:extLst>
              <a:ext uri="{FF2B5EF4-FFF2-40B4-BE49-F238E27FC236}">
                <a16:creationId xmlns:a16="http://schemas.microsoft.com/office/drawing/2014/main" id="{C4F054C6-8ACE-4F3F-A17F-26DE7FED1CF2}"/>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solidFill>
                  <a:srgbClr val="000000"/>
                </a:solidFill>
                <a:latin typeface="Meiryo"/>
                <a:ea typeface="Meiryo"/>
                <a:cs typeface="Meiryo"/>
                <a:sym typeface="Meiryo"/>
              </a:rPr>
              <a:t>2-1</a:t>
            </a:r>
            <a:r>
              <a:rPr lang="ja-JP" altLang="ja-JP" sz="1600" b="1" i="0" u="none" strike="noStrike" cap="none" dirty="0">
                <a:solidFill>
                  <a:srgbClr val="000000"/>
                </a:solidFill>
                <a:latin typeface="Meiryo"/>
                <a:ea typeface="Meiryo"/>
                <a:cs typeface="Meiryo"/>
                <a:sym typeface="Meiryo"/>
              </a:rPr>
              <a:t>. </a:t>
            </a:r>
            <a:r>
              <a:rPr lang="ja-JP" altLang="en-US" sz="1600" b="1" i="0" u="none" strike="noStrike" cap="none" dirty="0">
                <a:solidFill>
                  <a:srgbClr val="000000"/>
                </a:solidFill>
                <a:latin typeface="Meiryo"/>
                <a:ea typeface="Meiryo"/>
                <a:cs typeface="Meiryo"/>
                <a:sym typeface="Meiryo"/>
              </a:rPr>
              <a:t>申請フォーム一覧画面</a:t>
            </a:r>
            <a:endParaRPr lang="ja-JP"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7541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334;p5">
            <a:extLst>
              <a:ext uri="{FF2B5EF4-FFF2-40B4-BE49-F238E27FC236}">
                <a16:creationId xmlns:a16="http://schemas.microsoft.com/office/drawing/2014/main" id="{AD20F0D4-D146-832C-58CA-B87B97E6CADF}"/>
              </a:ext>
            </a:extLst>
          </p:cNvPr>
          <p:cNvGraphicFramePr/>
          <p:nvPr>
            <p:extLst>
              <p:ext uri="{D42A27DB-BD31-4B8C-83A1-F6EECF244321}">
                <p14:modId xmlns:p14="http://schemas.microsoft.com/office/powerpoint/2010/main" val="3977079189"/>
              </p:ext>
            </p:extLst>
          </p:nvPr>
        </p:nvGraphicFramePr>
        <p:xfrm>
          <a:off x="830305" y="1212357"/>
          <a:ext cx="10246922" cy="3169000"/>
        </p:xfrm>
        <a:graphic>
          <a:graphicData uri="http://schemas.openxmlformats.org/drawingml/2006/table">
            <a:tbl>
              <a:tblPr firstRow="1" bandRow="1">
                <a:noFill/>
              </a:tblPr>
              <a:tblGrid>
                <a:gridCol w="2098187">
                  <a:extLst>
                    <a:ext uri="{9D8B030D-6E8A-4147-A177-3AD203B41FA5}">
                      <a16:colId xmlns:a16="http://schemas.microsoft.com/office/drawing/2014/main" val="20000"/>
                    </a:ext>
                  </a:extLst>
                </a:gridCol>
                <a:gridCol w="8148735">
                  <a:extLst>
                    <a:ext uri="{9D8B030D-6E8A-4147-A177-3AD203B41FA5}">
                      <a16:colId xmlns:a16="http://schemas.microsoft.com/office/drawing/2014/main" val="20001"/>
                    </a:ext>
                  </a:extLst>
                </a:gridCol>
              </a:tblGrid>
              <a:tr h="462540">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chemeClr val="accent2"/>
                          </a:solidFill>
                          <a:latin typeface="Meiryo"/>
                          <a:ea typeface="Meiryo"/>
                          <a:cs typeface="Meiryo"/>
                          <a:sym typeface="Meiryo"/>
                        </a:rPr>
                        <a:t>①</a:t>
                      </a:r>
                      <a:r>
                        <a:rPr lang="ja-JP" sz="1400" b="1" i="0" u="none" strike="noStrike" cap="none" dirty="0">
                          <a:solidFill>
                            <a:schemeClr val="tx1"/>
                          </a:solidFill>
                          <a:latin typeface="Meiryo"/>
                          <a:ea typeface="Meiryo"/>
                          <a:cs typeface="Meiryo"/>
                          <a:sym typeface="Meiryo"/>
                        </a:rPr>
                        <a:t>申請フォーム一覧</a:t>
                      </a:r>
                      <a:endParaRPr sz="1400" u="none" strike="noStrike" cap="none" dirty="0">
                        <a:solidFill>
                          <a:schemeClr val="tx1"/>
                        </a:solidFill>
                      </a:endParaRP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利用可能な通常申請フォームの一覧が表示されます。</a:t>
                      </a:r>
                      <a:endParaRPr sz="1200" u="none" strike="noStrike" cap="none" dirty="0"/>
                    </a:p>
                  </a:txBody>
                  <a:tcPr marL="91450" marR="91450" marT="45725" marB="45725" anchor="ctr">
                    <a:solidFill>
                      <a:schemeClr val="lt1"/>
                    </a:solidFill>
                  </a:tcPr>
                </a:tc>
                <a:extLst>
                  <a:ext uri="{0D108BD9-81ED-4DB2-BD59-A6C34878D82A}">
                    <a16:rowId xmlns:a16="http://schemas.microsoft.com/office/drawing/2014/main" val="10000"/>
                  </a:ext>
                </a:extLst>
              </a:tr>
              <a:tr h="392457">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chemeClr val="accent2"/>
                          </a:solidFill>
                          <a:latin typeface="Meiryo"/>
                          <a:ea typeface="Meiryo"/>
                          <a:cs typeface="Meiryo"/>
                          <a:sym typeface="Meiryo"/>
                        </a:rPr>
                        <a:t>②</a:t>
                      </a:r>
                      <a:r>
                        <a:rPr lang="ja-JP" altLang="ja-JP" sz="1400" b="1" i="0" u="none" strike="noStrike" cap="none" dirty="0">
                          <a:solidFill>
                            <a:schemeClr val="tx1"/>
                          </a:solidFill>
                          <a:latin typeface="Meiryo"/>
                          <a:ea typeface="Meiryo"/>
                          <a:cs typeface="Meiryo"/>
                          <a:sym typeface="Meiryo"/>
                        </a:rPr>
                        <a:t>自分の申請</a:t>
                      </a:r>
                      <a:endParaRPr sz="1400" u="none" strike="noStrike" cap="none" dirty="0">
                        <a:solidFill>
                          <a:schemeClr val="tx1"/>
                        </a:solidFill>
                      </a:endParaRP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ja-JP" sz="1200" b="0" i="0" u="none" strike="noStrike" cap="none" dirty="0">
                          <a:solidFill>
                            <a:schemeClr val="dk1"/>
                          </a:solidFill>
                          <a:latin typeface="Meiryo"/>
                          <a:ea typeface="Meiryo"/>
                          <a:cs typeface="Meiryo"/>
                          <a:sym typeface="Meiryo"/>
                        </a:rPr>
                        <a:t>ユーザー自身が上げている申請</a:t>
                      </a:r>
                      <a:r>
                        <a:rPr lang="ja-JP" sz="1200" b="0" i="0" u="none" strike="noStrike" cap="none" dirty="0">
                          <a:solidFill>
                            <a:schemeClr val="dk1"/>
                          </a:solidFill>
                          <a:latin typeface="Meiryo"/>
                          <a:ea typeface="Meiryo"/>
                          <a:cs typeface="Meiryo"/>
                          <a:sym typeface="Meiryo"/>
                        </a:rPr>
                        <a:t>の一覧が表示されます。</a:t>
                      </a:r>
                      <a:endParaRPr sz="1200" u="none" strike="noStrike" cap="none" dirty="0"/>
                    </a:p>
                  </a:txBody>
                  <a:tcPr marL="91450" marR="91450" marT="45725" marB="45725" anchor="ctr">
                    <a:solidFill>
                      <a:schemeClr val="lt1"/>
                    </a:solidFill>
                  </a:tcPr>
                </a:tc>
                <a:extLst>
                  <a:ext uri="{0D108BD9-81ED-4DB2-BD59-A6C34878D82A}">
                    <a16:rowId xmlns:a16="http://schemas.microsoft.com/office/drawing/2014/main" val="10001"/>
                  </a:ext>
                </a:extLst>
              </a:tr>
              <a:tr h="454098">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chemeClr val="accent2"/>
                          </a:solidFill>
                          <a:latin typeface="Meiryo"/>
                          <a:ea typeface="Meiryo"/>
                          <a:cs typeface="Meiryo"/>
                          <a:sym typeface="Meiryo"/>
                        </a:rPr>
                        <a:t>③</a:t>
                      </a:r>
                      <a:r>
                        <a:rPr lang="ja-JP" altLang="ja-JP" sz="1400" b="1" i="0" u="none" strike="noStrike" cap="none" dirty="0">
                          <a:solidFill>
                            <a:schemeClr val="tx1"/>
                          </a:solidFill>
                          <a:latin typeface="Meiryo"/>
                          <a:ea typeface="Meiryo"/>
                          <a:cs typeface="Meiryo"/>
                          <a:sym typeface="Meiryo"/>
                        </a:rPr>
                        <a:t>承認する申請</a:t>
                      </a:r>
                      <a:endParaRPr sz="1400" u="none" strike="noStrike" cap="none" dirty="0">
                        <a:solidFill>
                          <a:schemeClr val="tx1"/>
                        </a:solidFill>
                      </a:endParaRP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ユーザー自身が</a:t>
                      </a:r>
                      <a:r>
                        <a:rPr lang="en-US" altLang="ja-JP" sz="1200" b="0" i="0" u="none" strike="noStrike" cap="none" dirty="0">
                          <a:solidFill>
                            <a:schemeClr val="dk1"/>
                          </a:solidFill>
                          <a:latin typeface="Meiryo"/>
                          <a:ea typeface="Meiryo"/>
                          <a:cs typeface="Meiryo"/>
                          <a:sym typeface="Meiryo"/>
                        </a:rPr>
                        <a:t>『</a:t>
                      </a:r>
                      <a:r>
                        <a:rPr lang="ja-JP" altLang="en-US" sz="1200" b="0" i="0" u="none" strike="noStrike" cap="none" dirty="0">
                          <a:solidFill>
                            <a:schemeClr val="dk1"/>
                          </a:solidFill>
                          <a:latin typeface="Meiryo"/>
                          <a:ea typeface="Meiryo"/>
                          <a:cs typeface="Meiryo"/>
                          <a:sym typeface="Meiryo"/>
                        </a:rPr>
                        <a:t>承認者</a:t>
                      </a:r>
                      <a:r>
                        <a:rPr lang="en-US" altLang="ja-JP" sz="1200" b="0" i="0" u="none" strike="noStrike" cap="none" dirty="0">
                          <a:solidFill>
                            <a:schemeClr val="dk1"/>
                          </a:solidFill>
                          <a:latin typeface="Meiryo"/>
                          <a:ea typeface="Meiryo"/>
                          <a:cs typeface="Meiryo"/>
                          <a:sym typeface="Meiryo"/>
                        </a:rPr>
                        <a:t>』</a:t>
                      </a:r>
                      <a:r>
                        <a:rPr lang="ja-JP" altLang="en-US" sz="1200" b="0" i="0" u="none" strike="noStrike" cap="none" dirty="0">
                          <a:solidFill>
                            <a:schemeClr val="dk1"/>
                          </a:solidFill>
                          <a:latin typeface="Meiryo"/>
                          <a:ea typeface="Meiryo"/>
                          <a:cs typeface="Meiryo"/>
                          <a:sym typeface="Meiryo"/>
                        </a:rPr>
                        <a:t>に設定されていて、</a:t>
                      </a:r>
                    </a:p>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承認操作が回ってきた申請、または承認した申請の一覧が表示されます。</a:t>
                      </a:r>
                      <a:endParaRPr lang="ja-JP" altLang="en-US" sz="1200" u="none" strike="noStrike" cap="none" dirty="0"/>
                    </a:p>
                  </a:txBody>
                  <a:tcPr marL="91450" marR="91450" marT="45725" marB="45725" anchor="ctr">
                    <a:solidFill>
                      <a:schemeClr val="lt1"/>
                    </a:solidFill>
                  </a:tcPr>
                </a:tc>
                <a:extLst>
                  <a:ext uri="{0D108BD9-81ED-4DB2-BD59-A6C34878D82A}">
                    <a16:rowId xmlns:a16="http://schemas.microsoft.com/office/drawing/2014/main" val="10002"/>
                  </a:ext>
                </a:extLst>
              </a:tr>
              <a:tr h="531202">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chemeClr val="accent2"/>
                          </a:solidFill>
                          <a:latin typeface="Meiryo"/>
                          <a:ea typeface="Meiryo"/>
                          <a:cs typeface="Meiryo"/>
                          <a:sym typeface="Meiryo"/>
                        </a:rPr>
                        <a:t>④</a:t>
                      </a:r>
                      <a:r>
                        <a:rPr lang="ja-JP" altLang="ja-JP" sz="1400" b="1" i="0" u="none" strike="noStrike" cap="none" dirty="0">
                          <a:solidFill>
                            <a:schemeClr val="tx1"/>
                          </a:solidFill>
                          <a:latin typeface="Meiryo"/>
                          <a:ea typeface="Meiryo"/>
                          <a:cs typeface="Meiryo"/>
                          <a:sym typeface="Meiryo"/>
                        </a:rPr>
                        <a:t>回覧する申請</a:t>
                      </a:r>
                      <a:endParaRPr sz="1400" u="none" strike="noStrike" cap="none" dirty="0">
                        <a:solidFill>
                          <a:schemeClr val="tx1"/>
                        </a:solidFill>
                      </a:endParaRP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ユーザー自身が</a:t>
                      </a:r>
                      <a:r>
                        <a:rPr lang="en-US" altLang="ja-JP" sz="1200" b="0" i="0" u="none" strike="noStrike" cap="none" dirty="0">
                          <a:solidFill>
                            <a:schemeClr val="dk1"/>
                          </a:solidFill>
                          <a:latin typeface="Meiryo"/>
                          <a:ea typeface="Meiryo"/>
                          <a:cs typeface="Meiryo"/>
                          <a:sym typeface="Meiryo"/>
                        </a:rPr>
                        <a:t>『</a:t>
                      </a:r>
                      <a:r>
                        <a:rPr lang="ja-JP" altLang="en-US" sz="1200" b="0" i="0" u="none" strike="noStrike" cap="none" dirty="0">
                          <a:solidFill>
                            <a:schemeClr val="dk1"/>
                          </a:solidFill>
                          <a:latin typeface="Meiryo"/>
                          <a:ea typeface="Meiryo"/>
                          <a:cs typeface="Meiryo"/>
                          <a:sym typeface="Meiryo"/>
                        </a:rPr>
                        <a:t>回覧者</a:t>
                      </a:r>
                      <a:r>
                        <a:rPr lang="en-US" altLang="ja-JP" sz="1200" b="0" i="0" u="none" strike="noStrike" cap="none" dirty="0">
                          <a:solidFill>
                            <a:schemeClr val="dk1"/>
                          </a:solidFill>
                          <a:latin typeface="Meiryo"/>
                          <a:ea typeface="Meiryo"/>
                          <a:cs typeface="Meiryo"/>
                          <a:sym typeface="Meiryo"/>
                        </a:rPr>
                        <a:t>』</a:t>
                      </a:r>
                      <a:r>
                        <a:rPr lang="ja-JP" altLang="en-US" sz="1200" b="0" i="0" u="none" strike="noStrike" cap="none" dirty="0">
                          <a:solidFill>
                            <a:schemeClr val="dk1"/>
                          </a:solidFill>
                          <a:latin typeface="Meiryo"/>
                          <a:ea typeface="Meiryo"/>
                          <a:cs typeface="Meiryo"/>
                          <a:sym typeface="Meiryo"/>
                        </a:rPr>
                        <a:t>に設定されていて、回覧操作が回ってきた申請、</a:t>
                      </a:r>
                      <a:endParaRPr lang="en-US" altLang="ja-JP"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または回覧後の申請の一覧が表示されます。</a:t>
                      </a:r>
                      <a:endParaRPr lang="ja-JP" altLang="en-US" sz="1200" b="1" i="0" u="none" strike="noStrike" cap="none" dirty="0">
                        <a:solidFill>
                          <a:schemeClr val="dk1"/>
                        </a:solidFill>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10003"/>
                  </a:ext>
                </a:extLst>
              </a:tr>
              <a:tr h="401770">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chemeClr val="accent2"/>
                          </a:solidFill>
                          <a:latin typeface="Meiryo"/>
                          <a:ea typeface="Meiryo"/>
                          <a:cs typeface="Meiryo"/>
                          <a:sym typeface="Meiryo"/>
                        </a:rPr>
                        <a:t>⑤</a:t>
                      </a:r>
                      <a:r>
                        <a:rPr lang="ja-JP" altLang="en-US" sz="1400" b="1" i="0" u="none" strike="noStrike" cap="none" dirty="0">
                          <a:solidFill>
                            <a:schemeClr val="tx1"/>
                          </a:solidFill>
                          <a:latin typeface="Meiryo"/>
                          <a:ea typeface="Meiryo"/>
                          <a:cs typeface="Meiryo"/>
                          <a:sym typeface="Meiryo"/>
                        </a:rPr>
                        <a:t>全ユーザーの申請</a:t>
                      </a:r>
                      <a:endParaRPr sz="1400" u="none" strike="noStrike" cap="none" dirty="0">
                        <a:solidFill>
                          <a:schemeClr val="tx1"/>
                        </a:solidFill>
                      </a:endParaRP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全</a:t>
                      </a:r>
                      <a:r>
                        <a:rPr lang="ja-JP" sz="1200" b="0" i="0" u="none" strike="noStrike" cap="none" dirty="0">
                          <a:solidFill>
                            <a:schemeClr val="dk1"/>
                          </a:solidFill>
                          <a:latin typeface="Meiryo"/>
                          <a:ea typeface="Meiryo"/>
                          <a:cs typeface="Meiryo"/>
                          <a:sym typeface="Meiryo"/>
                        </a:rPr>
                        <a:t>ユーザー</a:t>
                      </a:r>
                      <a:r>
                        <a:rPr lang="ja-JP" altLang="en-US" sz="1200" b="0" i="0" u="none" strike="noStrike" cap="none" dirty="0">
                          <a:solidFill>
                            <a:schemeClr val="dk1"/>
                          </a:solidFill>
                          <a:latin typeface="Meiryo"/>
                          <a:ea typeface="Meiryo"/>
                          <a:cs typeface="Meiryo"/>
                          <a:sym typeface="Meiryo"/>
                        </a:rPr>
                        <a:t>の申請を確認できます</a:t>
                      </a:r>
                      <a:r>
                        <a:rPr lang="ja-JP" sz="1200" b="0" i="0" u="none" strike="noStrike" cap="none" dirty="0">
                          <a:solidFill>
                            <a:schemeClr val="dk1"/>
                          </a:solidFill>
                          <a:latin typeface="Meiryo"/>
                          <a:ea typeface="Meiryo"/>
                          <a:cs typeface="Meiryo"/>
                          <a:sym typeface="Meiryo"/>
                        </a:rPr>
                        <a:t>。</a:t>
                      </a:r>
                      <a:endParaRPr sz="1200" b="1" i="0" u="none" strike="noStrike" cap="none" dirty="0">
                        <a:solidFill>
                          <a:schemeClr val="dk1"/>
                        </a:solidFill>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10004"/>
                  </a:ext>
                </a:extLst>
              </a:tr>
              <a:tr h="440679">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400" b="1" i="0" u="none" strike="noStrike" cap="none" dirty="0">
                          <a:solidFill>
                            <a:schemeClr val="accent2"/>
                          </a:solidFill>
                          <a:latin typeface="Meiryo"/>
                          <a:ea typeface="Meiryo"/>
                          <a:cs typeface="Meiryo"/>
                          <a:sym typeface="Meiryo"/>
                        </a:rPr>
                        <a:t>⑥</a:t>
                      </a:r>
                      <a:r>
                        <a:rPr lang="ja-JP" altLang="en-US" sz="1400" b="1" i="0" u="none" strike="noStrike" cap="none" dirty="0">
                          <a:solidFill>
                            <a:schemeClr val="tx1"/>
                          </a:solidFill>
                          <a:latin typeface="Meiryo"/>
                          <a:ea typeface="Meiryo"/>
                          <a:cs typeface="Meiryo"/>
                          <a:sym typeface="Meiryo"/>
                        </a:rPr>
                        <a:t>フォーム管理</a:t>
                      </a:r>
                      <a:endParaRPr lang="ja-JP" altLang="en-US" sz="1400" u="none" strike="noStrike" cap="none" dirty="0">
                        <a:solidFill>
                          <a:schemeClr val="tx1"/>
                        </a:solidFill>
                      </a:endParaRP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申請フォームの作成・編集・削除ができます。</a:t>
                      </a:r>
                      <a:endParaRPr sz="1200" b="1" i="0" u="none" strike="noStrike" cap="none" dirty="0">
                        <a:solidFill>
                          <a:schemeClr val="dk1"/>
                        </a:solidFill>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2990510257"/>
                  </a:ext>
                </a:extLst>
              </a:tr>
              <a:tr h="483142">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ja-JP" altLang="en-US" sz="1400" b="1" i="0" u="none" strike="noStrike" cap="none" dirty="0">
                          <a:solidFill>
                            <a:schemeClr val="accent2"/>
                          </a:solidFill>
                          <a:latin typeface="Meiryo"/>
                          <a:ea typeface="Meiryo"/>
                          <a:cs typeface="Meiryo"/>
                          <a:sym typeface="Meiryo"/>
                        </a:rPr>
                        <a:t>⑦</a:t>
                      </a:r>
                      <a:r>
                        <a:rPr lang="ja-JP" altLang="en-US" sz="1400" b="1" i="0" u="none" strike="noStrike" cap="none" dirty="0">
                          <a:solidFill>
                            <a:schemeClr val="tx1"/>
                          </a:solidFill>
                          <a:latin typeface="Meiryo"/>
                          <a:ea typeface="Meiryo"/>
                          <a:cs typeface="Meiryo"/>
                          <a:sym typeface="Meiryo"/>
                        </a:rPr>
                        <a:t>詳細検索</a:t>
                      </a:r>
                      <a:endParaRPr sz="1400" u="none" strike="noStrike" cap="none" dirty="0">
                        <a:solidFill>
                          <a:schemeClr val="tx1"/>
                        </a:solidFill>
                      </a:endParaRP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全ての</a:t>
                      </a:r>
                      <a:r>
                        <a:rPr lang="ja-JP" altLang="ja-JP" sz="1200" b="0" i="0" u="none" strike="noStrike" cap="none" dirty="0">
                          <a:solidFill>
                            <a:schemeClr val="dk1"/>
                          </a:solidFill>
                          <a:latin typeface="Meiryo"/>
                          <a:ea typeface="Meiryo"/>
                          <a:cs typeface="Meiryo"/>
                          <a:sym typeface="Meiryo"/>
                        </a:rPr>
                        <a:t>ユーザ</a:t>
                      </a:r>
                      <a:r>
                        <a:rPr lang="ja-JP" altLang="en-US" sz="1200" b="0" i="0" u="none" strike="noStrike" cap="none" dirty="0">
                          <a:solidFill>
                            <a:schemeClr val="dk1"/>
                          </a:solidFill>
                          <a:latin typeface="Meiryo"/>
                          <a:ea typeface="Meiryo"/>
                          <a:cs typeface="Meiryo"/>
                          <a:sym typeface="Meiryo"/>
                        </a:rPr>
                        <a:t>ーの申請を検索できます。</a:t>
                      </a:r>
                      <a:endParaRPr sz="1200" b="1" i="0" u="none" strike="noStrike" cap="none" dirty="0">
                        <a:solidFill>
                          <a:schemeClr val="dk1"/>
                        </a:solidFill>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760131212"/>
                  </a:ext>
                </a:extLst>
              </a:tr>
            </a:tbl>
          </a:graphicData>
        </a:graphic>
      </p:graphicFrame>
      <p:sp>
        <p:nvSpPr>
          <p:cNvPr id="2" name="テキスト ボックス 1">
            <a:extLst>
              <a:ext uri="{FF2B5EF4-FFF2-40B4-BE49-F238E27FC236}">
                <a16:creationId xmlns:a16="http://schemas.microsoft.com/office/drawing/2014/main" id="{438C4E06-A5C1-E394-349C-295A99CF539A}"/>
              </a:ext>
            </a:extLst>
          </p:cNvPr>
          <p:cNvSpPr txBox="1"/>
          <p:nvPr/>
        </p:nvSpPr>
        <p:spPr>
          <a:xfrm>
            <a:off x="7402816" y="4501872"/>
            <a:ext cx="3895618" cy="276999"/>
          </a:xfrm>
          <a:prstGeom prst="rect">
            <a:avLst/>
          </a:prstGeom>
          <a:noFill/>
        </p:spPr>
        <p:txBody>
          <a:bodyPr wrap="none" rtlCol="0">
            <a:spAutoFit/>
          </a:bodyPr>
          <a:lstStyle/>
          <a:p>
            <a:r>
              <a:rPr lang="en-US" altLang="ja-JP" sz="1200" b="0" i="0" u="none" strike="noStrike" cap="none" dirty="0">
                <a:solidFill>
                  <a:schemeClr val="dk1"/>
                </a:solidFill>
                <a:latin typeface="Meiryo"/>
                <a:ea typeface="Meiryo"/>
                <a:cs typeface="Meiryo"/>
                <a:sym typeface="Meiryo"/>
              </a:rPr>
              <a:t>※</a:t>
            </a:r>
            <a:r>
              <a:rPr lang="ja-JP" altLang="en-US" sz="1200" b="0" i="0" u="none" strike="noStrike" cap="none" dirty="0">
                <a:solidFill>
                  <a:schemeClr val="dk1"/>
                </a:solidFill>
                <a:latin typeface="Meiryo"/>
                <a:ea typeface="Meiryo"/>
                <a:cs typeface="Meiryo"/>
                <a:sym typeface="Meiryo"/>
              </a:rPr>
              <a:t>⑤⑥⑦は管理者</a:t>
            </a:r>
            <a:r>
              <a:rPr lang="en-US" altLang="ja-JP" sz="1200" b="0" i="0" u="none" strike="noStrike" cap="none" dirty="0">
                <a:solidFill>
                  <a:schemeClr val="dk1"/>
                </a:solidFill>
                <a:latin typeface="Meiryo"/>
                <a:ea typeface="Meiryo"/>
                <a:cs typeface="Meiryo"/>
                <a:sym typeface="Meiryo"/>
              </a:rPr>
              <a:t>(Adm)</a:t>
            </a:r>
            <a:r>
              <a:rPr lang="ja-JP" altLang="en-US" sz="1200" b="0" i="0" u="none" strike="noStrike" cap="none" dirty="0">
                <a:solidFill>
                  <a:schemeClr val="dk1"/>
                </a:solidFill>
                <a:latin typeface="Meiryo"/>
                <a:ea typeface="Meiryo"/>
                <a:cs typeface="Meiryo"/>
                <a:sym typeface="Meiryo"/>
              </a:rPr>
              <a:t>ユーザーのみ利用可能です。</a:t>
            </a:r>
            <a:endParaRPr kumimoji="1" lang="ja-JP" altLang="en-US" sz="1200" dirty="0"/>
          </a:p>
        </p:txBody>
      </p:sp>
      <p:grpSp>
        <p:nvGrpSpPr>
          <p:cNvPr id="5" name="グループ化 4">
            <a:extLst>
              <a:ext uri="{FF2B5EF4-FFF2-40B4-BE49-F238E27FC236}">
                <a16:creationId xmlns:a16="http://schemas.microsoft.com/office/drawing/2014/main" id="{CF6DA187-D347-43F4-9318-746ACB7878E2}"/>
              </a:ext>
            </a:extLst>
          </p:cNvPr>
          <p:cNvGrpSpPr/>
          <p:nvPr/>
        </p:nvGrpSpPr>
        <p:grpSpPr>
          <a:xfrm>
            <a:off x="872118" y="4891273"/>
            <a:ext cx="9903419" cy="1372534"/>
            <a:chOff x="883577" y="4851325"/>
            <a:chExt cx="9903419" cy="1372534"/>
          </a:xfrm>
        </p:grpSpPr>
        <p:grpSp>
          <p:nvGrpSpPr>
            <p:cNvPr id="7" name="グループ化 6">
              <a:extLst>
                <a:ext uri="{FF2B5EF4-FFF2-40B4-BE49-F238E27FC236}">
                  <a16:creationId xmlns:a16="http://schemas.microsoft.com/office/drawing/2014/main" id="{39F130A0-404D-4E20-AE5B-E9639DC38DA6}"/>
                </a:ext>
              </a:extLst>
            </p:cNvPr>
            <p:cNvGrpSpPr/>
            <p:nvPr/>
          </p:nvGrpSpPr>
          <p:grpSpPr>
            <a:xfrm>
              <a:off x="883577" y="4851325"/>
              <a:ext cx="9903419" cy="1372534"/>
              <a:chOff x="1019958" y="5075769"/>
              <a:chExt cx="9903419" cy="1372534"/>
            </a:xfrm>
          </p:grpSpPr>
          <p:sp>
            <p:nvSpPr>
              <p:cNvPr id="9" name="Google Shape;277;p25">
                <a:extLst>
                  <a:ext uri="{FF2B5EF4-FFF2-40B4-BE49-F238E27FC236}">
                    <a16:creationId xmlns:a16="http://schemas.microsoft.com/office/drawing/2014/main" id="{59937172-A12A-4EFD-BEB8-C20B60F9B2B5}"/>
                  </a:ext>
                </a:extLst>
              </p:cNvPr>
              <p:cNvSpPr/>
              <p:nvPr/>
            </p:nvSpPr>
            <p:spPr>
              <a:xfrm>
                <a:off x="1019958" y="5075769"/>
                <a:ext cx="9903419" cy="1372534"/>
              </a:xfrm>
              <a:prstGeom prst="rect">
                <a:avLst/>
              </a:prstGeom>
              <a:solidFill>
                <a:schemeClr val="lt1"/>
              </a:solidFill>
              <a:ln w="19050" cap="flat"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0" name="Google Shape;278;p25">
                <a:extLst>
                  <a:ext uri="{FF2B5EF4-FFF2-40B4-BE49-F238E27FC236}">
                    <a16:creationId xmlns:a16="http://schemas.microsoft.com/office/drawing/2014/main" id="{5977A84D-6387-494F-B50A-E0819C0EFFCE}"/>
                  </a:ext>
                </a:extLst>
              </p:cNvPr>
              <p:cNvSpPr txBox="1"/>
              <p:nvPr/>
            </p:nvSpPr>
            <p:spPr>
              <a:xfrm>
                <a:off x="1729642" y="5160182"/>
                <a:ext cx="11503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600" b="1" i="1" u="none" strike="noStrike" cap="none" dirty="0">
                    <a:solidFill>
                      <a:srgbClr val="C96F06"/>
                    </a:solidFill>
                    <a:latin typeface="Meiryo"/>
                    <a:ea typeface="Meiryo"/>
                    <a:cs typeface="Meiryo"/>
                    <a:sym typeface="Meiryo"/>
                  </a:rPr>
                  <a:t>HINT</a:t>
                </a:r>
                <a:endParaRPr sz="1600" b="1" i="1" u="none" strike="noStrike" cap="none" dirty="0">
                  <a:solidFill>
                    <a:srgbClr val="C96F06"/>
                  </a:solidFill>
                  <a:latin typeface="Meiryo"/>
                  <a:ea typeface="Meiryo"/>
                  <a:cs typeface="Meiryo"/>
                  <a:sym typeface="Meiryo"/>
                </a:endParaRPr>
              </a:p>
            </p:txBody>
          </p:sp>
          <p:pic>
            <p:nvPicPr>
              <p:cNvPr id="11" name="Google Shape;280;p25">
                <a:extLst>
                  <a:ext uri="{FF2B5EF4-FFF2-40B4-BE49-F238E27FC236}">
                    <a16:creationId xmlns:a16="http://schemas.microsoft.com/office/drawing/2014/main" id="{F3A01607-E84D-44AD-BCF0-FE3B848966A9}"/>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48204" y="5114002"/>
                <a:ext cx="370981" cy="330701"/>
              </a:xfrm>
              <a:prstGeom prst="rect">
                <a:avLst/>
              </a:prstGeom>
              <a:noFill/>
              <a:ln>
                <a:noFill/>
              </a:ln>
            </p:spPr>
          </p:pic>
          <p:sp>
            <p:nvSpPr>
              <p:cNvPr id="12" name="Google Shape;160;g125f8f40711_0_119">
                <a:extLst>
                  <a:ext uri="{FF2B5EF4-FFF2-40B4-BE49-F238E27FC236}">
                    <a16:creationId xmlns:a16="http://schemas.microsoft.com/office/drawing/2014/main" id="{FFE04DD7-5B2F-4F27-8CD0-C5FEC93F8744}"/>
                  </a:ext>
                </a:extLst>
              </p:cNvPr>
              <p:cNvSpPr txBox="1"/>
              <p:nvPr/>
            </p:nvSpPr>
            <p:spPr>
              <a:xfrm>
                <a:off x="1348203" y="5444703"/>
                <a:ext cx="9433007"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200" b="0" i="0" u="none" strike="noStrike" cap="none" dirty="0">
                    <a:solidFill>
                      <a:srgbClr val="000000"/>
                    </a:solidFill>
                    <a:latin typeface="Meiryo"/>
                    <a:ea typeface="Meiryo"/>
                    <a:cs typeface="Meiryo"/>
                    <a:sym typeface="Meiryo"/>
                  </a:rPr>
                  <a:t>グローバルヘッダーの「申請・届出」からも申請フォーム一覧を表示できます。</a:t>
                </a:r>
                <a:endParaRPr lang="ja-JP" altLang="en-US" sz="1200" b="0" i="0" u="none" strike="noStrike" cap="none" dirty="0">
                  <a:solidFill>
                    <a:srgbClr val="000000"/>
                  </a:solidFill>
                  <a:latin typeface="Arial"/>
                  <a:ea typeface="Arial"/>
                  <a:cs typeface="Arial"/>
                  <a:sym typeface="Arial"/>
                </a:endParaRPr>
              </a:p>
            </p:txBody>
          </p:sp>
        </p:grpSp>
        <p:sp>
          <p:nvSpPr>
            <p:cNvPr id="8" name="テキスト ボックス 7">
              <a:extLst>
                <a:ext uri="{FF2B5EF4-FFF2-40B4-BE49-F238E27FC236}">
                  <a16:creationId xmlns:a16="http://schemas.microsoft.com/office/drawing/2014/main" id="{004E62FC-FA99-41B7-B656-266CA35C7FE1}"/>
                </a:ext>
              </a:extLst>
            </p:cNvPr>
            <p:cNvSpPr txBox="1"/>
            <p:nvPr/>
          </p:nvSpPr>
          <p:spPr>
            <a:xfrm>
              <a:off x="2369822" y="4935738"/>
              <a:ext cx="6096000" cy="338554"/>
            </a:xfrm>
            <a:prstGeom prst="rect">
              <a:avLst/>
            </a:prstGeom>
            <a:noFill/>
          </p:spPr>
          <p:txBody>
            <a:bodyPr wrap="square">
              <a:spAutoFit/>
            </a:bodyPr>
            <a:lstStyle/>
            <a:p>
              <a:endParaRPr lang="ja-JP" altLang="en-US" sz="1600" dirty="0"/>
            </a:p>
          </p:txBody>
        </p:sp>
      </p:grpSp>
      <p:grpSp>
        <p:nvGrpSpPr>
          <p:cNvPr id="13" name="グループ化 12">
            <a:extLst>
              <a:ext uri="{FF2B5EF4-FFF2-40B4-BE49-F238E27FC236}">
                <a16:creationId xmlns:a16="http://schemas.microsoft.com/office/drawing/2014/main" id="{250E5C97-7519-4BE7-AFC5-BF8F4E20BC4E}"/>
              </a:ext>
            </a:extLst>
          </p:cNvPr>
          <p:cNvGrpSpPr/>
          <p:nvPr/>
        </p:nvGrpSpPr>
        <p:grpSpPr>
          <a:xfrm>
            <a:off x="1342530" y="5583581"/>
            <a:ext cx="4851084" cy="534764"/>
            <a:chOff x="1348202" y="5523721"/>
            <a:chExt cx="5696745" cy="627986"/>
          </a:xfrm>
        </p:grpSpPr>
        <p:pic>
          <p:nvPicPr>
            <p:cNvPr id="14" name="図 13">
              <a:extLst>
                <a:ext uri="{FF2B5EF4-FFF2-40B4-BE49-F238E27FC236}">
                  <a16:creationId xmlns:a16="http://schemas.microsoft.com/office/drawing/2014/main" id="{1F7DD8FC-09D6-44E4-B0F8-1050EB92D3C2}"/>
                </a:ext>
              </a:extLst>
            </p:cNvPr>
            <p:cNvPicPr>
              <a:picLocks noChangeAspect="1"/>
            </p:cNvPicPr>
            <p:nvPr/>
          </p:nvPicPr>
          <p:blipFill>
            <a:blip r:embed="rId3"/>
            <a:stretch>
              <a:fillRect/>
            </a:stretch>
          </p:blipFill>
          <p:spPr>
            <a:xfrm>
              <a:off x="1348202" y="5523721"/>
              <a:ext cx="5696745" cy="609685"/>
            </a:xfrm>
            <a:prstGeom prst="rect">
              <a:avLst/>
            </a:prstGeom>
            <a:ln>
              <a:solidFill>
                <a:schemeClr val="tx1"/>
              </a:solidFill>
            </a:ln>
          </p:spPr>
        </p:pic>
        <p:sp>
          <p:nvSpPr>
            <p:cNvPr id="15" name="正方形/長方形 14">
              <a:extLst>
                <a:ext uri="{FF2B5EF4-FFF2-40B4-BE49-F238E27FC236}">
                  <a16:creationId xmlns:a16="http://schemas.microsoft.com/office/drawing/2014/main" id="{C88C91D1-795F-4BB6-9807-3587F60F1C97}"/>
                </a:ext>
              </a:extLst>
            </p:cNvPr>
            <p:cNvSpPr/>
            <p:nvPr/>
          </p:nvSpPr>
          <p:spPr>
            <a:xfrm>
              <a:off x="4131257" y="5542023"/>
              <a:ext cx="838200" cy="60968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Google Shape;76;p5">
            <a:extLst>
              <a:ext uri="{FF2B5EF4-FFF2-40B4-BE49-F238E27FC236}">
                <a16:creationId xmlns:a16="http://schemas.microsoft.com/office/drawing/2014/main" id="{50F62DDE-5F78-446D-B841-E6F82CAB03D0}"/>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17" name="Google Shape;78;p5">
            <a:extLst>
              <a:ext uri="{FF2B5EF4-FFF2-40B4-BE49-F238E27FC236}">
                <a16:creationId xmlns:a16="http://schemas.microsoft.com/office/drawing/2014/main" id="{34EAE524-CED0-4D5A-8D31-BBA4DD7196AF}"/>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2.</a:t>
            </a:r>
            <a:r>
              <a:rPr lang="ja-JP" altLang="en-US" sz="1400" b="1" dirty="0">
                <a:latin typeface="Meiryo"/>
                <a:ea typeface="Meiryo"/>
                <a:cs typeface="Meiryo"/>
                <a:sym typeface="Meiryo"/>
              </a:rPr>
              <a:t>ワークフローの主な画面</a:t>
            </a:r>
            <a:r>
              <a:rPr lang="en-US" altLang="ja-JP" sz="1400" b="1" dirty="0">
                <a:latin typeface="Meiryo"/>
                <a:ea typeface="Meiryo"/>
                <a:cs typeface="Meiryo"/>
                <a:sym typeface="Meiryo"/>
              </a:rPr>
              <a:t> </a:t>
            </a:r>
            <a:endParaRPr lang="ja-JP" altLang="en-US" sz="1400" b="1" dirty="0">
              <a:latin typeface="Meiryo"/>
              <a:ea typeface="Meiryo"/>
              <a:cs typeface="Meiryo"/>
              <a:sym typeface="Meiryo"/>
            </a:endParaRPr>
          </a:p>
        </p:txBody>
      </p:sp>
      <p:sp>
        <p:nvSpPr>
          <p:cNvPr id="18" name="Google Shape;203;g125f8f40711_0_141">
            <a:extLst>
              <a:ext uri="{FF2B5EF4-FFF2-40B4-BE49-F238E27FC236}">
                <a16:creationId xmlns:a16="http://schemas.microsoft.com/office/drawing/2014/main" id="{F436F184-E8DF-4DE3-A1E7-B3E29BD40171}"/>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solidFill>
                  <a:srgbClr val="000000"/>
                </a:solidFill>
                <a:latin typeface="Meiryo"/>
                <a:ea typeface="Meiryo"/>
                <a:cs typeface="Meiryo"/>
                <a:sym typeface="Meiryo"/>
              </a:rPr>
              <a:t>2-1</a:t>
            </a:r>
            <a:r>
              <a:rPr lang="ja-JP" altLang="ja-JP" sz="1600" b="1" i="0" u="none" strike="noStrike" cap="none" dirty="0">
                <a:solidFill>
                  <a:srgbClr val="000000"/>
                </a:solidFill>
                <a:latin typeface="Meiryo"/>
                <a:ea typeface="Meiryo"/>
                <a:cs typeface="Meiryo"/>
                <a:sym typeface="Meiryo"/>
              </a:rPr>
              <a:t>. </a:t>
            </a:r>
            <a:r>
              <a:rPr lang="ja-JP" altLang="en-US" sz="1600" b="1" i="0" u="none" strike="noStrike" cap="none" dirty="0">
                <a:solidFill>
                  <a:srgbClr val="000000"/>
                </a:solidFill>
                <a:latin typeface="Meiryo"/>
                <a:ea typeface="Meiryo"/>
                <a:cs typeface="Meiryo"/>
                <a:sym typeface="Meiryo"/>
              </a:rPr>
              <a:t>申請フォーム一覧画面</a:t>
            </a:r>
            <a:endParaRPr lang="ja-JP"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5671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349;p64">
            <a:extLst>
              <a:ext uri="{FF2B5EF4-FFF2-40B4-BE49-F238E27FC236}">
                <a16:creationId xmlns:a16="http://schemas.microsoft.com/office/drawing/2014/main" id="{5A11D614-2F7F-D83C-9480-F14A46D9EC12}"/>
              </a:ext>
            </a:extLst>
          </p:cNvPr>
          <p:cNvGraphicFramePr/>
          <p:nvPr>
            <p:extLst>
              <p:ext uri="{D42A27DB-BD31-4B8C-83A1-F6EECF244321}">
                <p14:modId xmlns:p14="http://schemas.microsoft.com/office/powerpoint/2010/main" val="1786582015"/>
              </p:ext>
            </p:extLst>
          </p:nvPr>
        </p:nvGraphicFramePr>
        <p:xfrm>
          <a:off x="5323708" y="1191573"/>
          <a:ext cx="5921015" cy="1857458"/>
        </p:xfrm>
        <a:graphic>
          <a:graphicData uri="http://schemas.openxmlformats.org/drawingml/2006/table">
            <a:tbl>
              <a:tblPr firstRow="1" bandRow="1">
                <a:noFill/>
              </a:tblPr>
              <a:tblGrid>
                <a:gridCol w="1647595">
                  <a:extLst>
                    <a:ext uri="{9D8B030D-6E8A-4147-A177-3AD203B41FA5}">
                      <a16:colId xmlns:a16="http://schemas.microsoft.com/office/drawing/2014/main" val="20000"/>
                    </a:ext>
                  </a:extLst>
                </a:gridCol>
                <a:gridCol w="4273420">
                  <a:extLst>
                    <a:ext uri="{9D8B030D-6E8A-4147-A177-3AD203B41FA5}">
                      <a16:colId xmlns:a16="http://schemas.microsoft.com/office/drawing/2014/main" val="20001"/>
                    </a:ext>
                  </a:extLst>
                </a:gridCol>
              </a:tblGrid>
              <a:tr h="705046">
                <a:tc>
                  <a:txBody>
                    <a:bodyPr/>
                    <a:lstStyle/>
                    <a:p>
                      <a:pPr marL="0" marR="0" lvl="0" indent="0" algn="l" rtl="0">
                        <a:lnSpc>
                          <a:spcPct val="100000"/>
                        </a:lnSpc>
                        <a:spcBef>
                          <a:spcPts val="0"/>
                        </a:spcBef>
                        <a:spcAft>
                          <a:spcPts val="0"/>
                        </a:spcAft>
                        <a:buClr>
                          <a:srgbClr val="000000"/>
                        </a:buClr>
                        <a:buSzPts val="2000"/>
                        <a:buFont typeface="Arial"/>
                        <a:buNone/>
                      </a:pPr>
                      <a:r>
                        <a:rPr lang="ja-JP" sz="1400" b="1" u="none" strike="noStrike" cap="none" dirty="0">
                          <a:solidFill>
                            <a:srgbClr val="FFC000"/>
                          </a:solidFill>
                          <a:latin typeface="Meiryo"/>
                          <a:ea typeface="Meiryo"/>
                          <a:cs typeface="Meiryo"/>
                          <a:sym typeface="Meiryo"/>
                        </a:rPr>
                        <a:t>①</a:t>
                      </a:r>
                      <a:r>
                        <a:rPr lang="ja-JP" sz="1400" b="1" u="none" strike="noStrike" cap="none" dirty="0">
                          <a:latin typeface="Meiryo"/>
                          <a:ea typeface="Meiryo"/>
                          <a:cs typeface="Meiryo"/>
                          <a:sym typeface="Meiryo"/>
                        </a:rPr>
                        <a:t>申請内容</a:t>
                      </a:r>
                      <a:endParaRPr sz="1400" u="none" strike="noStrike" cap="none" dirty="0"/>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申請内容の入力フォームです。</a:t>
                      </a:r>
                      <a:br>
                        <a:rPr lang="en-US" altLang="ja-JP" sz="1200" b="0" i="0" u="none" strike="noStrike" cap="none" dirty="0">
                          <a:solidFill>
                            <a:schemeClr val="dk1"/>
                          </a:solidFill>
                          <a:latin typeface="Meiryo"/>
                          <a:ea typeface="Meiryo"/>
                          <a:cs typeface="Meiryo"/>
                          <a:sym typeface="Meiryo"/>
                        </a:rPr>
                      </a:br>
                      <a:r>
                        <a:rPr lang="ja-JP" sz="1200" b="0" i="0" u="none" strike="noStrike" cap="none" dirty="0">
                          <a:solidFill>
                            <a:schemeClr val="dk1"/>
                          </a:solidFill>
                          <a:latin typeface="Meiryo"/>
                          <a:ea typeface="Meiryo"/>
                          <a:cs typeface="Meiryo"/>
                          <a:sym typeface="Meiryo"/>
                        </a:rPr>
                        <a:t>申請内容はフォームにより異なります。</a:t>
                      </a:r>
                      <a:endParaRPr sz="1200" u="none" strike="noStrike" cap="none" dirty="0"/>
                    </a:p>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＊マークが付いている項目は入力必須項目です。</a:t>
                      </a:r>
                      <a:endParaRPr sz="1200" u="none" strike="noStrike" cap="none" dirty="0"/>
                    </a:p>
                  </a:txBody>
                  <a:tcPr marL="91450" marR="91450" marT="45725" marB="45725" anchor="ctr">
                    <a:solidFill>
                      <a:schemeClr val="lt1"/>
                    </a:solidFill>
                  </a:tcPr>
                </a:tc>
                <a:extLst>
                  <a:ext uri="{0D108BD9-81ED-4DB2-BD59-A6C34878D82A}">
                    <a16:rowId xmlns:a16="http://schemas.microsoft.com/office/drawing/2014/main" val="10000"/>
                  </a:ext>
                </a:extLst>
              </a:tr>
              <a:tr h="478831">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rgbClr val="FFC000"/>
                          </a:solidFill>
                          <a:latin typeface="Meiryo"/>
                          <a:ea typeface="Meiryo"/>
                          <a:cs typeface="Meiryo"/>
                          <a:sym typeface="Meiryo"/>
                        </a:rPr>
                        <a:t>②</a:t>
                      </a:r>
                      <a:r>
                        <a:rPr lang="ja-JP" sz="1400" b="1" i="0" u="none" strike="noStrike" cap="none" dirty="0">
                          <a:solidFill>
                            <a:schemeClr val="dk1"/>
                          </a:solidFill>
                          <a:latin typeface="Meiryo"/>
                          <a:ea typeface="Meiryo"/>
                          <a:cs typeface="Meiryo"/>
                          <a:sym typeface="Meiryo"/>
                        </a:rPr>
                        <a:t>承認ステップ</a:t>
                      </a:r>
                      <a:endParaRPr sz="1400" u="none" strike="noStrike" cap="none" dirty="0"/>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自身の申請の承認ステップが表示されます。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ここで承認者を設定します。</a:t>
                      </a:r>
                      <a:endParaRPr sz="1200" u="none" strike="noStrike" cap="none" dirty="0"/>
                    </a:p>
                  </a:txBody>
                  <a:tcPr marL="91450" marR="91450" marT="45725" marB="45725" anchor="ctr">
                    <a:solidFill>
                      <a:schemeClr val="lt1"/>
                    </a:solidFill>
                  </a:tcPr>
                </a:tc>
                <a:extLst>
                  <a:ext uri="{0D108BD9-81ED-4DB2-BD59-A6C34878D82A}">
                    <a16:rowId xmlns:a16="http://schemas.microsoft.com/office/drawing/2014/main" val="10001"/>
                  </a:ext>
                </a:extLst>
              </a:tr>
              <a:tr h="252607">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rgbClr val="FFC000"/>
                          </a:solidFill>
                          <a:latin typeface="Meiryo"/>
                          <a:ea typeface="Meiryo"/>
                          <a:cs typeface="Meiryo"/>
                          <a:sym typeface="Meiryo"/>
                        </a:rPr>
                        <a:t>③</a:t>
                      </a:r>
                      <a:r>
                        <a:rPr lang="ja-JP" sz="1400" b="1" i="0" u="none" strike="noStrike" cap="none" dirty="0">
                          <a:solidFill>
                            <a:schemeClr val="dk1"/>
                          </a:solidFill>
                          <a:latin typeface="Meiryo"/>
                          <a:ea typeface="Meiryo"/>
                          <a:cs typeface="Meiryo"/>
                          <a:sym typeface="Meiryo"/>
                        </a:rPr>
                        <a:t>下書き保存</a:t>
                      </a:r>
                      <a:endParaRPr sz="1400" u="none" strike="noStrike" cap="none" dirty="0"/>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申請を下書きとして保存します。</a:t>
                      </a:r>
                      <a:endParaRPr sz="1200" u="none" strike="noStrike" cap="none" dirty="0"/>
                    </a:p>
                  </a:txBody>
                  <a:tcPr marL="91450" marR="91450" marT="45725" marB="45725" anchor="ctr">
                    <a:solidFill>
                      <a:schemeClr val="lt1"/>
                    </a:solidFill>
                  </a:tcPr>
                </a:tc>
                <a:extLst>
                  <a:ext uri="{0D108BD9-81ED-4DB2-BD59-A6C34878D82A}">
                    <a16:rowId xmlns:a16="http://schemas.microsoft.com/office/drawing/2014/main" val="10002"/>
                  </a:ext>
                </a:extLst>
              </a:tr>
              <a:tr h="368771">
                <a:tc>
                  <a:txBody>
                    <a:bodyPr/>
                    <a:lstStyle/>
                    <a:p>
                      <a:pPr marL="0" marR="0" lvl="0" indent="0" algn="l" rtl="0">
                        <a:lnSpc>
                          <a:spcPct val="100000"/>
                        </a:lnSpc>
                        <a:spcBef>
                          <a:spcPts val="0"/>
                        </a:spcBef>
                        <a:spcAft>
                          <a:spcPts val="0"/>
                        </a:spcAft>
                        <a:buClr>
                          <a:srgbClr val="000000"/>
                        </a:buClr>
                        <a:buSzPts val="2000"/>
                        <a:buFont typeface="Arial"/>
                        <a:buNone/>
                      </a:pPr>
                      <a:r>
                        <a:rPr lang="ja-JP" sz="1400" b="1" i="0" u="none" strike="noStrike" cap="none" dirty="0">
                          <a:solidFill>
                            <a:srgbClr val="FFC000"/>
                          </a:solidFill>
                          <a:latin typeface="Meiryo"/>
                          <a:ea typeface="Meiryo"/>
                          <a:cs typeface="Meiryo"/>
                          <a:sym typeface="Meiryo"/>
                        </a:rPr>
                        <a:t>④</a:t>
                      </a:r>
                      <a:r>
                        <a:rPr lang="ja-JP" sz="1400" b="1" i="0" u="none" strike="noStrike" cap="none" dirty="0">
                          <a:solidFill>
                            <a:schemeClr val="dk1"/>
                          </a:solidFill>
                          <a:latin typeface="Meiryo"/>
                          <a:ea typeface="Meiryo"/>
                          <a:cs typeface="Meiryo"/>
                          <a:sym typeface="Meiryo"/>
                        </a:rPr>
                        <a:t>この内容で申請</a:t>
                      </a:r>
                      <a:endParaRPr sz="1400" u="none" strike="noStrike" cap="none" dirty="0"/>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入力した内容で申請を行います。</a:t>
                      </a:r>
                      <a:endParaRPr sz="1200" b="1" i="0" u="none" strike="noStrike" cap="none" dirty="0">
                        <a:solidFill>
                          <a:schemeClr val="dk1"/>
                        </a:solidFill>
                        <a:latin typeface="Meiryo"/>
                        <a:ea typeface="Meiryo"/>
                        <a:cs typeface="Meiryo"/>
                        <a:sym typeface="Meiryo"/>
                      </a:endParaRPr>
                    </a:p>
                  </a:txBody>
                  <a:tcPr marL="91450" marR="91450" marT="45725" marB="45725" anchor="ctr">
                    <a:solidFill>
                      <a:schemeClr val="lt1"/>
                    </a:solidFill>
                  </a:tcPr>
                </a:tc>
                <a:extLst>
                  <a:ext uri="{0D108BD9-81ED-4DB2-BD59-A6C34878D82A}">
                    <a16:rowId xmlns:a16="http://schemas.microsoft.com/office/drawing/2014/main" val="10003"/>
                  </a:ext>
                </a:extLst>
              </a:tr>
            </a:tbl>
          </a:graphicData>
        </a:graphic>
      </p:graphicFrame>
      <p:pic>
        <p:nvPicPr>
          <p:cNvPr id="7" name="Google Shape;348;p64" descr="グラフィカル ユーザー インターフェイス, テキスト, アプリケーション, メール&#10;&#10;自動的に生成された説明">
            <a:extLst>
              <a:ext uri="{FF2B5EF4-FFF2-40B4-BE49-F238E27FC236}">
                <a16:creationId xmlns:a16="http://schemas.microsoft.com/office/drawing/2014/main" id="{730445AD-5D8F-37F4-0EBC-6835DC8BB46C}"/>
              </a:ext>
            </a:extLst>
          </p:cNvPr>
          <p:cNvPicPr preferRelativeResize="0"/>
          <p:nvPr/>
        </p:nvPicPr>
        <p:blipFill rotWithShape="1">
          <a:blip r:embed="rId2">
            <a:alphaModFix/>
          </a:blip>
          <a:srcRect/>
          <a:stretch/>
        </p:blipFill>
        <p:spPr>
          <a:xfrm>
            <a:off x="1173915" y="1197278"/>
            <a:ext cx="3707980" cy="5347434"/>
          </a:xfrm>
          <a:prstGeom prst="rect">
            <a:avLst/>
          </a:prstGeom>
          <a:noFill/>
          <a:ln w="12700" cap="flat" cmpd="sng">
            <a:solidFill>
              <a:srgbClr val="7F7F7F"/>
            </a:solidFill>
            <a:prstDash val="solid"/>
            <a:round/>
            <a:headEnd type="none" w="sm" len="sm"/>
            <a:tailEnd type="none" w="sm" len="sm"/>
          </a:ln>
        </p:spPr>
      </p:pic>
      <p:sp>
        <p:nvSpPr>
          <p:cNvPr id="8" name="Google Shape;76;p5">
            <a:extLst>
              <a:ext uri="{FF2B5EF4-FFF2-40B4-BE49-F238E27FC236}">
                <a16:creationId xmlns:a16="http://schemas.microsoft.com/office/drawing/2014/main" id="{3749C862-C234-4EE4-9C16-2B8BCFBF0F4F}"/>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9" name="Google Shape;78;p5">
            <a:extLst>
              <a:ext uri="{FF2B5EF4-FFF2-40B4-BE49-F238E27FC236}">
                <a16:creationId xmlns:a16="http://schemas.microsoft.com/office/drawing/2014/main" id="{FA676D8B-4E75-4C3B-AC9B-943AAB70737B}"/>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lvl="0"/>
            <a:r>
              <a:rPr lang="en-US" altLang="ja-JP" sz="1400" b="1" dirty="0">
                <a:latin typeface="Meiryo"/>
                <a:ea typeface="Meiryo"/>
                <a:cs typeface="Meiryo"/>
                <a:sym typeface="Meiryo"/>
              </a:rPr>
              <a:t>2.</a:t>
            </a:r>
            <a:r>
              <a:rPr lang="ja-JP" altLang="en-US" sz="1400" b="1" dirty="0">
                <a:latin typeface="Meiryo"/>
                <a:ea typeface="Meiryo"/>
                <a:cs typeface="Meiryo"/>
                <a:sym typeface="Meiryo"/>
              </a:rPr>
              <a:t>ワークフローの主な画面</a:t>
            </a:r>
            <a:r>
              <a:rPr lang="en-US" altLang="ja-JP" sz="1400" b="1" dirty="0">
                <a:latin typeface="Meiryo"/>
                <a:ea typeface="Meiryo"/>
                <a:cs typeface="Meiryo"/>
                <a:sym typeface="Meiryo"/>
              </a:rPr>
              <a:t> </a:t>
            </a:r>
            <a:endParaRPr lang="ja-JP" altLang="en-US" sz="1400" b="1" dirty="0">
              <a:latin typeface="Meiryo"/>
              <a:ea typeface="Meiryo"/>
              <a:cs typeface="Meiryo"/>
              <a:sym typeface="Meiryo"/>
            </a:endParaRPr>
          </a:p>
        </p:txBody>
      </p:sp>
      <p:sp>
        <p:nvSpPr>
          <p:cNvPr id="10" name="Google Shape;203;g125f8f40711_0_141">
            <a:extLst>
              <a:ext uri="{FF2B5EF4-FFF2-40B4-BE49-F238E27FC236}">
                <a16:creationId xmlns:a16="http://schemas.microsoft.com/office/drawing/2014/main" id="{2423960A-EF88-41DB-8F48-EE5E4FDD041D}"/>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zh-CN" sz="1600" b="1" i="0" u="none" strike="noStrike" cap="none" dirty="0">
                <a:solidFill>
                  <a:srgbClr val="000000"/>
                </a:solidFill>
                <a:latin typeface="Meiryo"/>
                <a:ea typeface="Meiryo"/>
                <a:cs typeface="Meiryo"/>
                <a:sym typeface="Meiryo"/>
              </a:rPr>
              <a:t>2-</a:t>
            </a:r>
            <a:r>
              <a:rPr lang="en-US" altLang="zh-CN" sz="1600" b="1" dirty="0">
                <a:latin typeface="Meiryo"/>
                <a:ea typeface="Meiryo"/>
                <a:cs typeface="Meiryo"/>
                <a:sym typeface="Meiryo"/>
              </a:rPr>
              <a:t>2</a:t>
            </a:r>
            <a:r>
              <a:rPr lang="en-US" altLang="zh-CN" sz="1600" b="1" i="0" u="none" strike="noStrike" cap="none" dirty="0">
                <a:solidFill>
                  <a:srgbClr val="000000"/>
                </a:solidFill>
                <a:latin typeface="Meiryo"/>
                <a:ea typeface="Meiryo"/>
                <a:cs typeface="Meiryo"/>
                <a:sym typeface="Meiryo"/>
              </a:rPr>
              <a:t>. </a:t>
            </a:r>
            <a:r>
              <a:rPr lang="zh-CN" altLang="en-US" sz="1600" b="1" i="0" u="none" strike="noStrike" cap="none" dirty="0">
                <a:solidFill>
                  <a:srgbClr val="000000"/>
                </a:solidFill>
                <a:latin typeface="Meiryo"/>
                <a:ea typeface="Meiryo"/>
                <a:cs typeface="Meiryo"/>
                <a:sym typeface="Meiryo"/>
              </a:rPr>
              <a:t>申請内容入力画面</a:t>
            </a:r>
            <a:endParaRPr lang="zh-CN" alt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1698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349;p64">
            <a:extLst>
              <a:ext uri="{FF2B5EF4-FFF2-40B4-BE49-F238E27FC236}">
                <a16:creationId xmlns:a16="http://schemas.microsoft.com/office/drawing/2014/main" id="{18D0B56C-EB2B-0E60-7C55-D4B2BFCDE9F8}"/>
              </a:ext>
            </a:extLst>
          </p:cNvPr>
          <p:cNvGraphicFramePr/>
          <p:nvPr>
            <p:extLst>
              <p:ext uri="{D42A27DB-BD31-4B8C-83A1-F6EECF244321}">
                <p14:modId xmlns:p14="http://schemas.microsoft.com/office/powerpoint/2010/main" val="4147645002"/>
              </p:ext>
            </p:extLst>
          </p:nvPr>
        </p:nvGraphicFramePr>
        <p:xfrm>
          <a:off x="2212823" y="1597352"/>
          <a:ext cx="7766353" cy="4469745"/>
        </p:xfrm>
        <a:graphic>
          <a:graphicData uri="http://schemas.openxmlformats.org/drawingml/2006/table">
            <a:tbl>
              <a:tblPr firstRow="1" bandRow="1">
                <a:noFill/>
              </a:tblPr>
              <a:tblGrid>
                <a:gridCol w="1379463">
                  <a:extLst>
                    <a:ext uri="{9D8B030D-6E8A-4147-A177-3AD203B41FA5}">
                      <a16:colId xmlns:a16="http://schemas.microsoft.com/office/drawing/2014/main" val="20000"/>
                    </a:ext>
                  </a:extLst>
                </a:gridCol>
                <a:gridCol w="6386890">
                  <a:extLst>
                    <a:ext uri="{9D8B030D-6E8A-4147-A177-3AD203B41FA5}">
                      <a16:colId xmlns:a16="http://schemas.microsoft.com/office/drawing/2014/main" val="20001"/>
                    </a:ext>
                  </a:extLst>
                </a:gridCol>
              </a:tblGrid>
              <a:tr h="369088">
                <a:tc>
                  <a:txBody>
                    <a:bodyPr/>
                    <a:lstStyle/>
                    <a:p>
                      <a:pPr marL="0" marR="0" lvl="0" indent="0" algn="ctr" rtl="0">
                        <a:lnSpc>
                          <a:spcPct val="100000"/>
                        </a:lnSpc>
                        <a:spcBef>
                          <a:spcPts val="0"/>
                        </a:spcBef>
                        <a:spcAft>
                          <a:spcPts val="0"/>
                        </a:spcAft>
                        <a:buClr>
                          <a:srgbClr val="000000"/>
                        </a:buClr>
                        <a:buSzPts val="2000"/>
                        <a:buFont typeface="Arial"/>
                        <a:buNone/>
                      </a:pPr>
                      <a:r>
                        <a:rPr lang="ja-JP" sz="1400" b="1" u="none" strike="noStrike" cap="none" dirty="0">
                          <a:latin typeface="Meiryo"/>
                          <a:ea typeface="Meiryo"/>
                          <a:cs typeface="Meiryo"/>
                          <a:sym typeface="Meiryo"/>
                        </a:rPr>
                        <a:t>通知先</a:t>
                      </a:r>
                      <a:endParaRPr sz="1400" b="1" u="none" strike="noStrike" cap="none" dirty="0">
                        <a:latin typeface="Meiryo"/>
                        <a:ea typeface="Meiryo"/>
                        <a:cs typeface="Meiryo"/>
                        <a:sym typeface="Meiryo"/>
                      </a:endParaRP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altLang="en-US" sz="1400" b="1" i="0" u="none" strike="noStrike" cap="none" dirty="0">
                          <a:solidFill>
                            <a:schemeClr val="dk1"/>
                          </a:solidFill>
                          <a:latin typeface="Meiryo"/>
                          <a:ea typeface="Meiryo"/>
                          <a:cs typeface="Meiryo"/>
                          <a:sym typeface="Meiryo"/>
                        </a:rPr>
                        <a:t>通知タイミング</a:t>
                      </a:r>
                      <a:endParaRPr sz="1400" b="1" i="0" u="none" strike="noStrike" cap="none" dirty="0">
                        <a:solidFill>
                          <a:schemeClr val="dk1"/>
                        </a:solidFill>
                        <a:latin typeface="Meiryo"/>
                        <a:ea typeface="Meiryo"/>
                        <a:cs typeface="Meiryo"/>
                        <a:sym typeface="Arial"/>
                      </a:endParaRPr>
                    </a:p>
                  </a:txBody>
                  <a:tcPr marL="91450" marR="91450" marT="45725" marB="45725" anchor="ctr">
                    <a:solidFill>
                      <a:schemeClr val="lt1"/>
                    </a:solidFill>
                  </a:tcPr>
                </a:tc>
                <a:extLst>
                  <a:ext uri="{0D108BD9-81ED-4DB2-BD59-A6C34878D82A}">
                    <a16:rowId xmlns:a16="http://schemas.microsoft.com/office/drawing/2014/main" val="10000"/>
                  </a:ext>
                </a:extLst>
              </a:tr>
              <a:tr h="372787">
                <a:tc rowSpan="4">
                  <a:txBody>
                    <a:bodyPr/>
                    <a:lstStyle/>
                    <a:p>
                      <a:pPr marL="0" marR="0" lvl="0" indent="0" algn="ctr" rtl="0">
                        <a:lnSpc>
                          <a:spcPct val="100000"/>
                        </a:lnSpc>
                        <a:spcBef>
                          <a:spcPts val="0"/>
                        </a:spcBef>
                        <a:spcAft>
                          <a:spcPts val="0"/>
                        </a:spcAft>
                        <a:buClr>
                          <a:srgbClr val="000000"/>
                        </a:buClr>
                        <a:buSzPts val="2000"/>
                        <a:buFont typeface="Arial"/>
                        <a:buNone/>
                      </a:pPr>
                      <a:r>
                        <a:rPr lang="ja-JP" sz="1400" b="1" u="none" strike="noStrike" cap="none" dirty="0">
                          <a:latin typeface="Meiryo"/>
                          <a:ea typeface="Meiryo"/>
                          <a:cs typeface="Meiryo"/>
                          <a:sym typeface="Meiryo"/>
                        </a:rPr>
                        <a:t>申請者</a:t>
                      </a:r>
                      <a:endParaRPr sz="1400" b="1" u="none" strike="noStrike" cap="none" dirty="0">
                        <a:latin typeface="Meiryo"/>
                        <a:ea typeface="Meiryo"/>
                        <a:cs typeface="Meiryo"/>
                        <a:sym typeface="Meiryo"/>
                      </a:endParaRPr>
                    </a:p>
                  </a:txBody>
                  <a:tcPr marL="91450" marR="91450" marT="45725" marB="45725" anchor="ctr">
                    <a:solidFill>
                      <a:schemeClr val="lt1"/>
                    </a:solidFill>
                  </a:tcPr>
                </a:tc>
                <a:tc>
                  <a:txBody>
                    <a:bodyPr/>
                    <a:lstStyle/>
                    <a:p>
                      <a:pPr marL="0" marR="0" lvl="0" indent="0" algn="l" rtl="0">
                        <a:lnSpc>
                          <a:spcPct val="15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Meiryo"/>
                        </a:rPr>
                        <a:t>申請の承認が完了したとき</a:t>
                      </a:r>
                    </a:p>
                  </a:txBody>
                  <a:tcPr marL="91450" marR="91450" marT="45725" marB="45725" anchor="ctr">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Arial"/>
                        </a:rPr>
                        <a:t>申請が差し戻されたとき</a:t>
                      </a:r>
                    </a:p>
                  </a:txBody>
                  <a:tcPr marL="91450" marR="91450" marT="45725" marB="45725"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578094709"/>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Arial"/>
                        </a:rPr>
                        <a:t>申請が却下されたとき</a:t>
                      </a:r>
                    </a:p>
                  </a:txBody>
                  <a:tcPr marL="91450" marR="91450" marT="45725" marB="45725"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1024627484"/>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altLang="en-US" sz="1200" b="0" i="0" u="none" strike="noStrike" cap="none" dirty="0">
                          <a:solidFill>
                            <a:schemeClr val="dk1"/>
                          </a:solidFill>
                          <a:latin typeface="Meiryo"/>
                          <a:ea typeface="Meiryo"/>
                          <a:cs typeface="Meiryo"/>
                          <a:sym typeface="Arial"/>
                        </a:rPr>
                        <a:t>申請が削除されたとき</a:t>
                      </a:r>
                    </a:p>
                  </a:txBody>
                  <a:tcPr marL="91450" marR="91450" marT="45725" marB="45725" anchor="ctr">
                    <a:lnT w="12700" cap="flat" cmpd="sng" algn="ctr">
                      <a:solidFill>
                        <a:schemeClr val="accent1"/>
                      </a:solidFill>
                      <a:prstDash val="solid"/>
                      <a:round/>
                      <a:headEnd type="none" w="med" len="med"/>
                      <a:tailEnd type="none" w="med" len="med"/>
                    </a:lnT>
                    <a:solidFill>
                      <a:schemeClr val="lt1"/>
                    </a:solidFill>
                  </a:tcPr>
                </a:tc>
                <a:extLst>
                  <a:ext uri="{0D108BD9-81ED-4DB2-BD59-A6C34878D82A}">
                    <a16:rowId xmlns:a16="http://schemas.microsoft.com/office/drawing/2014/main" val="2820969686"/>
                  </a:ext>
                </a:extLst>
              </a:tr>
              <a:tr h="372787">
                <a:tc rowSpan="4">
                  <a:txBody>
                    <a:bodyPr/>
                    <a:lstStyle/>
                    <a:p>
                      <a:pPr marL="0" marR="0" lvl="0" indent="0" algn="ctr" rtl="0">
                        <a:lnSpc>
                          <a:spcPct val="100000"/>
                        </a:lnSpc>
                        <a:spcBef>
                          <a:spcPts val="0"/>
                        </a:spcBef>
                        <a:spcAft>
                          <a:spcPts val="0"/>
                        </a:spcAft>
                        <a:buClr>
                          <a:srgbClr val="000000"/>
                        </a:buClr>
                        <a:buSzPts val="2000"/>
                        <a:buFont typeface="Arial"/>
                        <a:buNone/>
                      </a:pPr>
                      <a:r>
                        <a:rPr lang="ja-JP" sz="1400" b="1" u="none" strike="noStrike" cap="none" dirty="0">
                          <a:latin typeface="Meiryo"/>
                          <a:ea typeface="Meiryo"/>
                          <a:cs typeface="Meiryo"/>
                          <a:sym typeface="Meiryo"/>
                        </a:rPr>
                        <a:t>通知先</a:t>
                      </a:r>
                      <a:endParaRPr sz="1400" b="1" u="none" strike="noStrike" cap="none" dirty="0">
                        <a:latin typeface="Meiryo"/>
                        <a:ea typeface="Meiryo"/>
                        <a:cs typeface="Meiryo"/>
                        <a:sym typeface="Meiryo"/>
                      </a:endParaRPr>
                    </a:p>
                  </a:txBody>
                  <a:tcPr marL="91450" marR="91450" marT="45725" marB="45725" anchor="ctr">
                    <a:solidFill>
                      <a:schemeClr val="lt1"/>
                    </a:solidFill>
                  </a:tcPr>
                </a:tc>
                <a:tc>
                  <a:txBody>
                    <a:bodyPr/>
                    <a:lstStyle/>
                    <a:p>
                      <a:pPr marL="0" marR="0" lvl="0" indent="0" algn="l" rtl="0">
                        <a:lnSpc>
                          <a:spcPct val="15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承認が回ってきたとき</a:t>
                      </a:r>
                      <a:endParaRPr sz="1200" b="0" i="0" u="none" strike="noStrike" cap="none" dirty="0">
                        <a:solidFill>
                          <a:schemeClr val="dk1"/>
                        </a:solidFill>
                        <a:latin typeface="Meiryo"/>
                        <a:ea typeface="Meiryo"/>
                        <a:cs typeface="Meiryo"/>
                        <a:sym typeface="Meiryo"/>
                      </a:endParaRPr>
                    </a:p>
                  </a:txBody>
                  <a:tcPr marL="91450" marR="91450" marT="45725" marB="45725" anchor="ctr">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変更により承認者に割り当てられたとき</a:t>
                      </a:r>
                      <a:endParaRPr sz="1200" b="0" i="0" u="none" strike="noStrike" cap="none" dirty="0">
                        <a:solidFill>
                          <a:schemeClr val="dk1"/>
                        </a:solidFill>
                        <a:latin typeface="Meiryo"/>
                        <a:ea typeface="Meiryo"/>
                        <a:cs typeface="Meiryo"/>
                        <a:sym typeface="Meiryo"/>
                      </a:endParaRPr>
                    </a:p>
                  </a:txBody>
                  <a:tcPr marL="91450" marR="91450" marT="45725" marB="45725"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938822610"/>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承認者の割り当てが削除されたとき</a:t>
                      </a:r>
                      <a:endParaRPr sz="1200" b="0" i="0" u="none" strike="noStrike" cap="none" dirty="0">
                        <a:solidFill>
                          <a:schemeClr val="dk1"/>
                        </a:solidFill>
                        <a:latin typeface="Meiryo"/>
                        <a:ea typeface="Meiryo"/>
                        <a:cs typeface="Meiryo"/>
                        <a:sym typeface="Meiryo"/>
                      </a:endParaRPr>
                    </a:p>
                  </a:txBody>
                  <a:tcPr marL="91450" marR="91450" marT="45725" marB="45725"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3076522505"/>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申請が差し戻されたとき</a:t>
                      </a:r>
                      <a:endParaRPr sz="1200" b="0" i="0" u="none" strike="noStrike" cap="none" dirty="0">
                        <a:solidFill>
                          <a:schemeClr val="dk1"/>
                        </a:solidFill>
                        <a:latin typeface="Meiryo"/>
                        <a:ea typeface="Meiryo"/>
                        <a:cs typeface="Meiryo"/>
                        <a:sym typeface="Meiryo"/>
                      </a:endParaRPr>
                    </a:p>
                  </a:txBody>
                  <a:tcPr marL="91450" marR="91450" marT="45725" marB="45725" anchor="ctr">
                    <a:lnT w="12700" cap="flat" cmpd="sng" algn="ctr">
                      <a:solidFill>
                        <a:schemeClr val="accent1"/>
                      </a:solidFill>
                      <a:prstDash val="solid"/>
                      <a:round/>
                      <a:headEnd type="none" w="med" len="med"/>
                      <a:tailEnd type="none" w="med" len="med"/>
                    </a:lnT>
                    <a:solidFill>
                      <a:schemeClr val="lt1"/>
                    </a:solidFill>
                  </a:tcPr>
                </a:tc>
                <a:extLst>
                  <a:ext uri="{0D108BD9-81ED-4DB2-BD59-A6C34878D82A}">
                    <a16:rowId xmlns:a16="http://schemas.microsoft.com/office/drawing/2014/main" val="1713663875"/>
                  </a:ext>
                </a:extLst>
              </a:tr>
              <a:tr h="372787">
                <a:tc rowSpan="3">
                  <a:txBody>
                    <a:bodyPr/>
                    <a:lstStyle/>
                    <a:p>
                      <a:pPr marL="0" marR="0" lvl="0" indent="0" algn="ctr" rtl="0">
                        <a:lnSpc>
                          <a:spcPct val="100000"/>
                        </a:lnSpc>
                        <a:spcBef>
                          <a:spcPts val="0"/>
                        </a:spcBef>
                        <a:spcAft>
                          <a:spcPts val="0"/>
                        </a:spcAft>
                        <a:buClr>
                          <a:srgbClr val="000000"/>
                        </a:buClr>
                        <a:buSzPts val="2000"/>
                        <a:buFont typeface="Arial"/>
                        <a:buNone/>
                      </a:pPr>
                      <a:r>
                        <a:rPr lang="ja-JP" sz="1400" b="1" u="none" strike="noStrike" cap="none" dirty="0">
                          <a:latin typeface="Meiryo"/>
                          <a:ea typeface="Meiryo"/>
                          <a:cs typeface="Meiryo"/>
                          <a:sym typeface="Meiryo"/>
                        </a:rPr>
                        <a:t>通知先</a:t>
                      </a:r>
                      <a:endParaRPr sz="1400" b="1" u="none" strike="noStrike" cap="none" dirty="0">
                        <a:latin typeface="Meiryo"/>
                        <a:ea typeface="Meiryo"/>
                        <a:cs typeface="Meiryo"/>
                        <a:sym typeface="Meiryo"/>
                      </a:endParaRPr>
                    </a:p>
                  </a:txBody>
                  <a:tcPr marL="91450" marR="91450" marT="45725" marB="45725" anchor="ctr">
                    <a:solidFill>
                      <a:schemeClr val="lt1"/>
                    </a:solidFill>
                  </a:tcPr>
                </a:tc>
                <a:tc>
                  <a:txBody>
                    <a:bodyPr/>
                    <a:lstStyle/>
                    <a:p>
                      <a:pPr marL="0" marR="0" lvl="0" indent="0" algn="l" rtl="0">
                        <a:lnSpc>
                          <a:spcPct val="15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申請の承認が完了したとき</a:t>
                      </a:r>
                      <a:endParaRPr sz="1200" b="0" i="0" u="none" strike="noStrike" cap="none" dirty="0">
                        <a:solidFill>
                          <a:schemeClr val="dk1"/>
                        </a:solidFill>
                        <a:latin typeface="Meiryo"/>
                        <a:ea typeface="Meiryo"/>
                        <a:cs typeface="Meiryo"/>
                        <a:sym typeface="Meiryo"/>
                      </a:endParaRPr>
                    </a:p>
                  </a:txBody>
                  <a:tcPr marL="91450" marR="91450" marT="45725" marB="45725" anchor="ctr">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10003"/>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変更により回覧者に割り当てられたとき</a:t>
                      </a:r>
                      <a:endParaRPr sz="1200" b="0" i="0" u="none" strike="noStrike" cap="none" dirty="0">
                        <a:solidFill>
                          <a:schemeClr val="dk1"/>
                        </a:solidFill>
                        <a:latin typeface="Meiryo"/>
                        <a:ea typeface="Meiryo"/>
                        <a:cs typeface="Meiryo"/>
                        <a:sym typeface="Meiryo"/>
                      </a:endParaRPr>
                    </a:p>
                  </a:txBody>
                  <a:tcPr marL="91450" marR="91450" marT="45725" marB="45725"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3962417120"/>
                  </a:ext>
                </a:extLst>
              </a:tr>
              <a:tr h="372787">
                <a:tc vMerge="1">
                  <a:txBody>
                    <a:bodyPr/>
                    <a:lstStyle/>
                    <a:p>
                      <a:endParaRPr kumimoji="1" lang="ja-JP" altLang="en-US"/>
                    </a:p>
                  </a:txBody>
                  <a:tcPr/>
                </a:tc>
                <a:tc>
                  <a:txBody>
                    <a:bodyPr/>
                    <a:lstStyle/>
                    <a:p>
                      <a:pPr marL="0" marR="0" lvl="0" indent="0" algn="l" rtl="0">
                        <a:lnSpc>
                          <a:spcPct val="150000"/>
                        </a:lnSpc>
                        <a:spcBef>
                          <a:spcPts val="0"/>
                        </a:spcBef>
                        <a:spcAft>
                          <a:spcPts val="0"/>
                        </a:spcAft>
                        <a:buClr>
                          <a:srgbClr val="000000"/>
                        </a:buClr>
                        <a:buSzPts val="2000"/>
                        <a:buFont typeface="Arial"/>
                        <a:buNone/>
                      </a:pPr>
                      <a:r>
                        <a:rPr lang="ja-JP" sz="1200" b="0" i="0" u="none" strike="noStrike" cap="none" dirty="0">
                          <a:solidFill>
                            <a:schemeClr val="dk1"/>
                          </a:solidFill>
                          <a:latin typeface="Meiryo"/>
                          <a:ea typeface="Meiryo"/>
                          <a:cs typeface="Meiryo"/>
                          <a:sym typeface="Meiryo"/>
                        </a:rPr>
                        <a:t>回覧者の割り当てが削除されたとき</a:t>
                      </a:r>
                      <a:endParaRPr sz="1200" b="0" i="0" u="none" strike="noStrike" cap="none" dirty="0">
                        <a:solidFill>
                          <a:schemeClr val="dk1"/>
                        </a:solidFill>
                        <a:latin typeface="Meiryo"/>
                        <a:ea typeface="Meiryo"/>
                        <a:cs typeface="Meiryo"/>
                        <a:sym typeface="Meiryo"/>
                      </a:endParaRPr>
                    </a:p>
                  </a:txBody>
                  <a:tcPr marL="91450" marR="91450" marT="45725" marB="45725" anchor="ctr">
                    <a:lnT w="12700" cap="flat" cmpd="sng" algn="ctr">
                      <a:solidFill>
                        <a:schemeClr val="accent1"/>
                      </a:solidFill>
                      <a:prstDash val="solid"/>
                      <a:round/>
                      <a:headEnd type="none" w="med" len="med"/>
                      <a:tailEnd type="none" w="med" len="med"/>
                    </a:lnT>
                    <a:solidFill>
                      <a:schemeClr val="lt1"/>
                    </a:solidFill>
                  </a:tcPr>
                </a:tc>
                <a:extLst>
                  <a:ext uri="{0D108BD9-81ED-4DB2-BD59-A6C34878D82A}">
                    <a16:rowId xmlns:a16="http://schemas.microsoft.com/office/drawing/2014/main" val="3829994179"/>
                  </a:ext>
                </a:extLst>
              </a:tr>
            </a:tbl>
          </a:graphicData>
        </a:graphic>
      </p:graphicFrame>
      <p:sp>
        <p:nvSpPr>
          <p:cNvPr id="7" name="Google Shape;76;p5">
            <a:extLst>
              <a:ext uri="{FF2B5EF4-FFF2-40B4-BE49-F238E27FC236}">
                <a16:creationId xmlns:a16="http://schemas.microsoft.com/office/drawing/2014/main" id="{39FEEE4A-BAEA-46C1-8847-4FFEE872A95C}"/>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altLang="en-US" sz="1500" b="1" dirty="0">
                <a:solidFill>
                  <a:srgbClr val="000000"/>
                </a:solidFill>
                <a:latin typeface="Meiryo"/>
                <a:ea typeface="Meiryo"/>
                <a:cs typeface="Arial"/>
                <a:sym typeface="Meiryo"/>
              </a:rPr>
              <a:t>ワークフロー</a:t>
            </a:r>
            <a:endParaRPr sz="1500" b="1" i="0" u="none" strike="noStrike" cap="none" dirty="0">
              <a:solidFill>
                <a:schemeClr val="dk1"/>
              </a:solidFill>
              <a:latin typeface="Arial"/>
              <a:ea typeface="Arial"/>
              <a:cs typeface="Arial"/>
              <a:sym typeface="Arial"/>
            </a:endParaRPr>
          </a:p>
        </p:txBody>
      </p:sp>
      <p:sp>
        <p:nvSpPr>
          <p:cNvPr id="8" name="Google Shape;78;p5">
            <a:extLst>
              <a:ext uri="{FF2B5EF4-FFF2-40B4-BE49-F238E27FC236}">
                <a16:creationId xmlns:a16="http://schemas.microsoft.com/office/drawing/2014/main" id="{D635F4BD-BADC-440C-8134-EF5815F03508}"/>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Meiryo"/>
                <a:ea typeface="Meiryo"/>
                <a:cs typeface="Meiryo"/>
                <a:sym typeface="Meiryo"/>
              </a:rPr>
              <a:t>3.</a:t>
            </a:r>
            <a:r>
              <a:rPr lang="ja-JP" altLang="en-US" sz="1400" b="1" i="0" u="none" strike="noStrike" cap="none" dirty="0">
                <a:solidFill>
                  <a:srgbClr val="000000"/>
                </a:solidFill>
                <a:latin typeface="Meiryo"/>
                <a:ea typeface="Meiryo"/>
                <a:cs typeface="Meiryo"/>
                <a:sym typeface="Meiryo"/>
              </a:rPr>
              <a:t>メール・通知タイミング</a:t>
            </a:r>
            <a:endParaRPr lang="ja-JP" altLang="en-US" sz="1000" b="0" i="0" u="none" strike="noStrike" cap="none" dirty="0">
              <a:solidFill>
                <a:srgbClr val="000000"/>
              </a:solidFill>
              <a:latin typeface="Arial"/>
              <a:ea typeface="Arial"/>
              <a:cs typeface="Arial"/>
              <a:sym typeface="Arial"/>
            </a:endParaRPr>
          </a:p>
        </p:txBody>
      </p:sp>
      <p:sp>
        <p:nvSpPr>
          <p:cNvPr id="9" name="Google Shape;156;g125f8f40711_0_119">
            <a:extLst>
              <a:ext uri="{FF2B5EF4-FFF2-40B4-BE49-F238E27FC236}">
                <a16:creationId xmlns:a16="http://schemas.microsoft.com/office/drawing/2014/main" id="{E22F02E0-4D26-428D-B6FB-839D06C2AE96}"/>
              </a:ext>
            </a:extLst>
          </p:cNvPr>
          <p:cNvSpPr txBox="1"/>
          <p:nvPr/>
        </p:nvSpPr>
        <p:spPr>
          <a:xfrm>
            <a:off x="745499" y="1205956"/>
            <a:ext cx="968266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ja-JP" altLang="en-US" sz="1400" b="0" i="0" u="none" strike="noStrike" cap="none" dirty="0">
                <a:solidFill>
                  <a:schemeClr val="dk1"/>
                </a:solidFill>
                <a:latin typeface="Meiryo"/>
                <a:ea typeface="Meiryo"/>
                <a:cs typeface="Meiryo"/>
                <a:sym typeface="Meiryo"/>
              </a:rPr>
              <a:t>入力した内申請者、承認者、回覧者への通知は以下のタイミングで行われます。</a:t>
            </a:r>
            <a:endParaRPr lang="ja-JP" altLang="en-US" sz="1400" b="1" i="0" u="none" strike="noStrike" cap="none" dirty="0">
              <a:solidFill>
                <a:schemeClr val="dk1"/>
              </a:solidFill>
              <a:latin typeface="Meiryo"/>
              <a:ea typeface="Meiryo"/>
              <a:cs typeface="Meiryo"/>
              <a:sym typeface="Meiryo"/>
            </a:endParaRPr>
          </a:p>
        </p:txBody>
      </p:sp>
    </p:spTree>
    <p:extLst>
      <p:ext uri="{BB962C8B-B14F-4D97-AF65-F5344CB8AC3E}">
        <p14:creationId xmlns:p14="http://schemas.microsoft.com/office/powerpoint/2010/main" val="4142335247"/>
      </p:ext>
    </p:extLst>
  </p:cSld>
  <p:clrMapOvr>
    <a:masterClrMapping/>
  </p:clrMapOvr>
</p:sld>
</file>

<file path=ppt/theme/theme1.xml><?xml version="1.0" encoding="utf-8"?>
<a:theme xmlns:a="http://schemas.openxmlformats.org/drawingml/2006/main" name="Office テーマ">
  <a:themeElements>
    <a:clrScheme name="kaonavi">
      <a:dk1>
        <a:srgbClr val="202226"/>
      </a:dk1>
      <a:lt1>
        <a:srgbClr val="FFFFFF"/>
      </a:lt1>
      <a:dk2>
        <a:srgbClr val="263E6B"/>
      </a:dk2>
      <a:lt2>
        <a:srgbClr val="FBF8EE"/>
      </a:lt2>
      <a:accent1>
        <a:srgbClr val="447FE0"/>
      </a:accent1>
      <a:accent2>
        <a:srgbClr val="FFDA1B"/>
      </a:accent2>
      <a:accent3>
        <a:srgbClr val="737378"/>
      </a:accent3>
      <a:accent4>
        <a:srgbClr val="ACADB0"/>
      </a:accent4>
      <a:accent5>
        <a:srgbClr val="FF8332"/>
      </a:accent5>
      <a:accent6>
        <a:srgbClr val="D64C3A"/>
      </a:accent6>
      <a:hlink>
        <a:srgbClr val="1A7CAD"/>
      </a:hlink>
      <a:folHlink>
        <a:srgbClr val="1A7CAD"/>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1096</TotalTime>
  <Words>2651</Words>
  <Application>Microsoft Office PowerPoint</Application>
  <PresentationFormat>ワイド画面</PresentationFormat>
  <Paragraphs>305</Paragraphs>
  <Slides>33</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33</vt:i4>
      </vt:variant>
    </vt:vector>
  </HeadingPairs>
  <TitlesOfParts>
    <vt:vector size="42" baseType="lpstr">
      <vt:lpstr>Noto Sans CJK JP</vt:lpstr>
      <vt:lpstr>Meiryo</vt:lpstr>
      <vt:lpstr>Meiryo</vt:lpstr>
      <vt:lpstr>游ゴシック</vt:lpstr>
      <vt:lpstr>游ゴシック Light</vt:lpstr>
      <vt:lpstr>Arial</vt:lpstr>
      <vt:lpstr>Trebuchet MS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yurie.oka</dc:creator>
  <cp:lastModifiedBy>湯本涼子</cp:lastModifiedBy>
  <cp:revision>45</cp:revision>
  <dcterms:created xsi:type="dcterms:W3CDTF">2021-11-29T06:38:26Z</dcterms:created>
  <dcterms:modified xsi:type="dcterms:W3CDTF">2024-11-28T02:52:08Z</dcterms:modified>
</cp:coreProperties>
</file>