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Meiryo" panose="020B0604030504040204" pitchFamily="34" charset="-128"/>
      <p:regular r:id="rId27"/>
      <p:bold r:id="rId28"/>
      <p:italic r:id="rId29"/>
      <p:boldItalic r:id="rId30"/>
    </p:embeddedFont>
    <p:embeddedFont>
      <p:font typeface="Noto Sans" panose="020B0502040504020204" pitchFamily="34" charset="0"/>
      <p:regular r:id="rId31"/>
      <p:bold r:id="rId32"/>
      <p:italic r:id="rId33"/>
      <p:boldItalic r:id="rId34"/>
    </p:embeddedFont>
    <p:embeddedFont>
      <p:font typeface="Trebuchet MS" panose="020B0703020202090204" pitchFamily="34" charset="0"/>
      <p:regular r:id="rId35"/>
      <p:bold r:id="rId36"/>
      <p: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hCqkjpjfoDBBimgYGRbrUnE6zAJ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渡邊美砂子" initials="" lastIdx="1" clrIdx="0"/>
  <p:cmAuthor id="1" name="木林茉柚"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B0668E2-DEE2-4597-9FA0-D1584F4892A8}">
  <a:tblStyle styleId="{1B0668E2-DEE2-4597-9FA0-D1584F4892A8}" styleName="Table_0">
    <a:wholeTbl>
      <a:tcTxStyle b="off" i="off">
        <a:font>
          <a:latin typeface="游ゴシック"/>
          <a:ea typeface="游ゴシック"/>
          <a:cs typeface="游ゴシック"/>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2">
              <a:alpha val="20000"/>
            </a:schemeClr>
          </a:solidFill>
        </a:fill>
      </a:tcStyle>
    </a:band1H>
    <a:band2H>
      <a:tcTxStyle b="off" i="off"/>
      <a:tcStyle>
        <a:tcBdr/>
      </a:tcStyle>
    </a:band2H>
    <a:band1V>
      <a:tcTxStyle b="off" i="off"/>
      <a:tcStyle>
        <a:tcBdr/>
        <a:fill>
          <a:solidFill>
            <a:schemeClr val="accent2">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p:restoredTop sz="94607"/>
  </p:normalViewPr>
  <p:slideViewPr>
    <p:cSldViewPr snapToGrid="0">
      <p:cViewPr>
        <p:scale>
          <a:sx n="131" d="100"/>
          <a:sy n="131" d="100"/>
        </p:scale>
        <p:origin x="448"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7" name="Google Shape;2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84b86ff112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65" name="Google Shape;265;g384b86ff112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84" name="Google Shape;8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 name="Google Shape;35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5"/>
        <p:cNvGrpSpPr/>
        <p:nvPr/>
      </p:nvGrpSpPr>
      <p:grpSpPr>
        <a:xfrm>
          <a:off x="0" y="0"/>
          <a:ext cx="0" cy="0"/>
          <a:chOff x="0" y="0"/>
          <a:chExt cx="0" cy="0"/>
        </a:xfrm>
      </p:grpSpPr>
      <p:pic>
        <p:nvPicPr>
          <p:cNvPr id="16" name="Google Shape;16;p36" descr="アイコン&#10;&#10;中程度の精度で自動的に生成された説明"/>
          <p:cNvPicPr preferRelativeResize="0"/>
          <p:nvPr/>
        </p:nvPicPr>
        <p:blipFill rotWithShape="1">
          <a:blip r:embed="rId2">
            <a:alphaModFix/>
          </a:blip>
          <a:srcRect/>
          <a:stretch/>
        </p:blipFill>
        <p:spPr>
          <a:xfrm>
            <a:off x="-22578" y="-12700"/>
            <a:ext cx="12214578" cy="6870700"/>
          </a:xfrm>
          <a:prstGeom prst="rect">
            <a:avLst/>
          </a:prstGeom>
          <a:noFill/>
          <a:ln>
            <a:noFill/>
          </a:ln>
        </p:spPr>
      </p:pic>
      <p:sp>
        <p:nvSpPr>
          <p:cNvPr id="17" name="Google Shape;17;p36"/>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a:solidFill>
                  <a:schemeClr val="accent3"/>
                </a:solidFill>
                <a:latin typeface="Noto Sans"/>
                <a:ea typeface="Noto Sans"/>
                <a:cs typeface="Noto Sans"/>
                <a:sym typeface="Noto Sans"/>
              </a:rPr>
              <a:t>© kaonavi, inc.</a:t>
            </a:r>
            <a:endParaRPr sz="900" b="0" i="0" u="none" strike="noStrike" cap="none">
              <a:solidFill>
                <a:schemeClr val="accent3"/>
              </a:solidFill>
              <a:latin typeface="Noto Sans"/>
              <a:ea typeface="Noto Sans"/>
              <a:cs typeface="Noto Sans"/>
              <a:sym typeface="Noto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55"/>
        <p:cNvGrpSpPr/>
        <p:nvPr/>
      </p:nvGrpSpPr>
      <p:grpSpPr>
        <a:xfrm>
          <a:off x="0" y="0"/>
          <a:ext cx="0" cy="0"/>
          <a:chOff x="0" y="0"/>
          <a:chExt cx="0" cy="0"/>
        </a:xfrm>
      </p:grpSpPr>
      <p:sp>
        <p:nvSpPr>
          <p:cNvPr id="56" name="Google Shape;56;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5"/>
          <p:cNvSpPr>
            <a:spLocks noGrp="1"/>
          </p:cNvSpPr>
          <p:nvPr>
            <p:ph type="pic" idx="2"/>
          </p:nvPr>
        </p:nvSpPr>
        <p:spPr>
          <a:xfrm>
            <a:off x="5183188" y="987425"/>
            <a:ext cx="6172200" cy="4873625"/>
          </a:xfrm>
          <a:prstGeom prst="rect">
            <a:avLst/>
          </a:prstGeom>
          <a:noFill/>
          <a:ln>
            <a:noFill/>
          </a:ln>
        </p:spPr>
      </p:sp>
      <p:sp>
        <p:nvSpPr>
          <p:cNvPr id="58" name="Google Shape;58;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62"/>
        <p:cNvGrpSpPr/>
        <p:nvPr/>
      </p:nvGrpSpPr>
      <p:grpSpPr>
        <a:xfrm>
          <a:off x="0" y="0"/>
          <a:ext cx="0" cy="0"/>
          <a:chOff x="0" y="0"/>
          <a:chExt cx="0" cy="0"/>
        </a:xfrm>
      </p:grpSpPr>
      <p:sp>
        <p:nvSpPr>
          <p:cNvPr id="63" name="Google Shape;63;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68"/>
        <p:cNvGrpSpPr/>
        <p:nvPr/>
      </p:nvGrpSpPr>
      <p:grpSpPr>
        <a:xfrm>
          <a:off x="0" y="0"/>
          <a:ext cx="0" cy="0"/>
          <a:chOff x="0" y="0"/>
          <a:chExt cx="0" cy="0"/>
        </a:xfrm>
      </p:grpSpPr>
      <p:sp>
        <p:nvSpPr>
          <p:cNvPr id="69" name="Google Shape;69;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セクション見出し">
  <p:cSld name="セクション見出し">
    <p:spTree>
      <p:nvGrpSpPr>
        <p:cNvPr id="1" name="Shape 18"/>
        <p:cNvGrpSpPr/>
        <p:nvPr/>
      </p:nvGrpSpPr>
      <p:grpSpPr>
        <a:xfrm>
          <a:off x="0" y="0"/>
          <a:ext cx="0" cy="0"/>
          <a:chOff x="0" y="0"/>
          <a:chExt cx="0" cy="0"/>
        </a:xfrm>
      </p:grpSpPr>
      <p:pic>
        <p:nvPicPr>
          <p:cNvPr id="19" name="Google Shape;19;p37" descr="アイコン&#10;&#10;自動的に生成された説明"/>
          <p:cNvPicPr preferRelativeResize="0"/>
          <p:nvPr/>
        </p:nvPicPr>
        <p:blipFill rotWithShape="1">
          <a:blip r:embed="rId2">
            <a:alphaModFix/>
          </a:blip>
          <a:srcRect/>
          <a:stretch/>
        </p:blipFill>
        <p:spPr>
          <a:xfrm>
            <a:off x="4439" y="0"/>
            <a:ext cx="12192000" cy="6858000"/>
          </a:xfrm>
          <a:prstGeom prst="rect">
            <a:avLst/>
          </a:prstGeom>
          <a:noFill/>
          <a:ln>
            <a:noFill/>
          </a:ln>
        </p:spPr>
      </p:pic>
      <p:sp>
        <p:nvSpPr>
          <p:cNvPr id="20" name="Google Shape;20;p37"/>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a:solidFill>
                  <a:schemeClr val="accent3"/>
                </a:solidFill>
                <a:latin typeface="Noto Sans"/>
                <a:ea typeface="Noto Sans"/>
                <a:cs typeface="Noto Sans"/>
                <a:sym typeface="Noto Sans"/>
              </a:rPr>
              <a:t>© kaonavi, inc.</a:t>
            </a:r>
            <a:endParaRPr sz="900" b="0" i="0" u="none" strike="noStrike" cap="none">
              <a:solidFill>
                <a:schemeClr val="accent3"/>
              </a:solidFill>
              <a:latin typeface="Noto Sans"/>
              <a:ea typeface="Noto Sans"/>
              <a:cs typeface="Noto Sans"/>
              <a:sym typeface="Noto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のみ">
  <p:cSld name="タイトルのみ">
    <p:spTree>
      <p:nvGrpSpPr>
        <p:cNvPr id="1" name="Shape 21"/>
        <p:cNvGrpSpPr/>
        <p:nvPr/>
      </p:nvGrpSpPr>
      <p:grpSpPr>
        <a:xfrm>
          <a:off x="0" y="0"/>
          <a:ext cx="0" cy="0"/>
          <a:chOff x="0" y="0"/>
          <a:chExt cx="0" cy="0"/>
        </a:xfrm>
      </p:grpSpPr>
      <p:pic>
        <p:nvPicPr>
          <p:cNvPr id="22" name="Google Shape;22;p38"/>
          <p:cNvPicPr preferRelativeResize="0"/>
          <p:nvPr/>
        </p:nvPicPr>
        <p:blipFill rotWithShape="1">
          <a:blip r:embed="rId2">
            <a:alphaModFix/>
          </a:blip>
          <a:srcRect/>
          <a:stretch/>
        </p:blipFill>
        <p:spPr>
          <a:xfrm>
            <a:off x="0" y="6121400"/>
            <a:ext cx="12192000" cy="736600"/>
          </a:xfrm>
          <a:prstGeom prst="rect">
            <a:avLst/>
          </a:prstGeom>
          <a:noFill/>
          <a:ln>
            <a:noFill/>
          </a:ln>
        </p:spPr>
      </p:pic>
      <p:sp>
        <p:nvSpPr>
          <p:cNvPr id="23" name="Google Shape;23;p38"/>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a:solidFill>
                  <a:schemeClr val="accent3"/>
                </a:solidFill>
                <a:latin typeface="Noto Sans"/>
                <a:ea typeface="Noto Sans"/>
                <a:cs typeface="Noto Sans"/>
                <a:sym typeface="Noto Sans"/>
              </a:rPr>
              <a:t>© kaonavi, inc.</a:t>
            </a:r>
            <a:endParaRPr sz="900" b="0" i="0" u="none" strike="noStrike" cap="none">
              <a:solidFill>
                <a:schemeClr val="accent3"/>
              </a:solidFill>
              <a:latin typeface="Noto Sans"/>
              <a:ea typeface="Noto Sans"/>
              <a:cs typeface="Noto Sans"/>
              <a:sym typeface="Noto Sans"/>
            </a:endParaRPr>
          </a:p>
        </p:txBody>
      </p:sp>
      <p:sp>
        <p:nvSpPr>
          <p:cNvPr id="24" name="Google Shape;24;p38"/>
          <p:cNvSpPr txBox="1"/>
          <p:nvPr/>
        </p:nvSpPr>
        <p:spPr>
          <a:xfrm>
            <a:off x="9327292"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chemeClr val="accent3"/>
                </a:solidFill>
                <a:latin typeface="Arial"/>
                <a:ea typeface="Arial"/>
                <a:cs typeface="Arial"/>
                <a:sym typeface="Arial"/>
              </a:rPr>
              <a:t>‹#›</a:t>
            </a:fld>
            <a:endParaRPr sz="1200" b="0" i="0" u="none" strike="noStrike" cap="none">
              <a:solidFill>
                <a:schemeClr val="accent3"/>
              </a:solidFill>
              <a:latin typeface="Arial"/>
              <a:ea typeface="Arial"/>
              <a:cs typeface="Arial"/>
              <a:sym typeface="Arial"/>
            </a:endParaRPr>
          </a:p>
        </p:txBody>
      </p:sp>
      <p:cxnSp>
        <p:nvCxnSpPr>
          <p:cNvPr id="25" name="Google Shape;25;p38"/>
          <p:cNvCxnSpPr/>
          <p:nvPr/>
        </p:nvCxnSpPr>
        <p:spPr>
          <a:xfrm>
            <a:off x="392915" y="798576"/>
            <a:ext cx="11130514" cy="0"/>
          </a:xfrm>
          <a:prstGeom prst="straightConnector1">
            <a:avLst/>
          </a:prstGeom>
          <a:noFill/>
          <a:ln w="19050" cap="flat" cmpd="sng">
            <a:solidFill>
              <a:srgbClr val="DDDDDE"/>
            </a:solidFill>
            <a:prstDash val="solid"/>
            <a:miter lim="800000"/>
            <a:headEnd type="none" w="sm" len="sm"/>
            <a:tailEnd type="none" w="sm" len="sm"/>
          </a:ln>
        </p:spPr>
      </p:cxnSp>
      <p:pic>
        <p:nvPicPr>
          <p:cNvPr id="26" name="Google Shape;26;p38" descr="アイコン&#10;&#10;自動的に生成された説明"/>
          <p:cNvPicPr preferRelativeResize="0"/>
          <p:nvPr/>
        </p:nvPicPr>
        <p:blipFill rotWithShape="1">
          <a:blip r:embed="rId3">
            <a:alphaModFix/>
          </a:blip>
          <a:srcRect/>
          <a:stretch/>
        </p:blipFill>
        <p:spPr>
          <a:xfrm>
            <a:off x="11454106" y="406867"/>
            <a:ext cx="446573" cy="44657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とコンテンツ">
  <p:cSld name="タイトルとコンテンツ">
    <p:spTree>
      <p:nvGrpSpPr>
        <p:cNvPr id="1" name="Shape 27"/>
        <p:cNvGrpSpPr/>
        <p:nvPr/>
      </p:nvGrpSpPr>
      <p:grpSpPr>
        <a:xfrm>
          <a:off x="0" y="0"/>
          <a:ext cx="0" cy="0"/>
          <a:chOff x="0" y="0"/>
          <a:chExt cx="0" cy="0"/>
        </a:xfrm>
      </p:grpSpPr>
      <p:pic>
        <p:nvPicPr>
          <p:cNvPr id="28" name="Google Shape;28;p39"/>
          <p:cNvPicPr preferRelativeResize="0"/>
          <p:nvPr/>
        </p:nvPicPr>
        <p:blipFill rotWithShape="1">
          <a:blip r:embed="rId2">
            <a:alphaModFix/>
          </a:blip>
          <a:srcRect/>
          <a:stretch/>
        </p:blipFill>
        <p:spPr>
          <a:xfrm>
            <a:off x="0" y="6118392"/>
            <a:ext cx="12192000" cy="755650"/>
          </a:xfrm>
          <a:prstGeom prst="rect">
            <a:avLst/>
          </a:prstGeom>
          <a:noFill/>
          <a:ln>
            <a:noFill/>
          </a:ln>
        </p:spPr>
      </p:pic>
      <p:pic>
        <p:nvPicPr>
          <p:cNvPr id="29" name="Google Shape;29;p39"/>
          <p:cNvPicPr preferRelativeResize="0"/>
          <p:nvPr/>
        </p:nvPicPr>
        <p:blipFill rotWithShape="1">
          <a:blip r:embed="rId3">
            <a:alphaModFix/>
          </a:blip>
          <a:srcRect/>
          <a:stretch/>
        </p:blipFill>
        <p:spPr>
          <a:xfrm>
            <a:off x="0" y="0"/>
            <a:ext cx="12192000" cy="768350"/>
          </a:xfrm>
          <a:prstGeom prst="rect">
            <a:avLst/>
          </a:prstGeom>
          <a:noFill/>
          <a:ln>
            <a:noFill/>
          </a:ln>
        </p:spPr>
      </p:pic>
      <p:sp>
        <p:nvSpPr>
          <p:cNvPr id="30" name="Google Shape;30;p39"/>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a:solidFill>
                  <a:schemeClr val="accent3"/>
                </a:solidFill>
                <a:latin typeface="Noto Sans"/>
                <a:ea typeface="Noto Sans"/>
                <a:cs typeface="Noto Sans"/>
                <a:sym typeface="Noto Sans"/>
              </a:rPr>
              <a:t>© kaonavi, inc.</a:t>
            </a:r>
            <a:endParaRPr sz="900" b="0" i="0" u="none" strike="noStrike" cap="none">
              <a:solidFill>
                <a:schemeClr val="accent3"/>
              </a:solidFill>
              <a:latin typeface="Noto Sans"/>
              <a:ea typeface="Noto Sans"/>
              <a:cs typeface="Noto Sans"/>
              <a:sym typeface="Noto Sans"/>
            </a:endParaRPr>
          </a:p>
        </p:txBody>
      </p:sp>
      <p:sp>
        <p:nvSpPr>
          <p:cNvPr id="31" name="Google Shape;31;p39"/>
          <p:cNvSpPr txBox="1"/>
          <p:nvPr/>
        </p:nvSpPr>
        <p:spPr>
          <a:xfrm>
            <a:off x="9327292"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chemeClr val="accent3"/>
                </a:solidFill>
                <a:latin typeface="Arial"/>
                <a:ea typeface="Arial"/>
                <a:cs typeface="Arial"/>
                <a:sym typeface="Arial"/>
              </a:rPr>
              <a:t>‹#›</a:t>
            </a:fld>
            <a:endParaRPr sz="1200" b="0" i="0" u="none" strike="noStrike" cap="none">
              <a:solidFill>
                <a:schemeClr val="accent3"/>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p:cSld name="2 つのコンテンツ">
    <p:bg>
      <p:bgPr>
        <a:solidFill>
          <a:schemeClr val="accent1"/>
        </a:solidFill>
        <a:effectLst/>
      </p:bgPr>
    </p:bg>
    <p:spTree>
      <p:nvGrpSpPr>
        <p:cNvPr id="1" name="Shape 32"/>
        <p:cNvGrpSpPr/>
        <p:nvPr/>
      </p:nvGrpSpPr>
      <p:grpSpPr>
        <a:xfrm>
          <a:off x="0" y="0"/>
          <a:ext cx="0" cy="0"/>
          <a:chOff x="0" y="0"/>
          <a:chExt cx="0" cy="0"/>
        </a:xfrm>
      </p:grpSpPr>
      <p:pic>
        <p:nvPicPr>
          <p:cNvPr id="33" name="Google Shape;33;p40" descr="アイコン&#10;&#10;自動的に生成された説明"/>
          <p:cNvPicPr preferRelativeResize="0"/>
          <p:nvPr/>
        </p:nvPicPr>
        <p:blipFill rotWithShape="1">
          <a:blip r:embed="rId2">
            <a:alphaModFix/>
          </a:blip>
          <a:srcRect/>
          <a:stretch/>
        </p:blipFill>
        <p:spPr>
          <a:xfrm>
            <a:off x="0" y="-12327"/>
            <a:ext cx="12245788" cy="6888256"/>
          </a:xfrm>
          <a:prstGeom prst="rect">
            <a:avLst/>
          </a:prstGeom>
          <a:noFill/>
          <a:ln>
            <a:noFill/>
          </a:ln>
        </p:spPr>
      </p:pic>
      <p:sp>
        <p:nvSpPr>
          <p:cNvPr id="34" name="Google Shape;34;p40"/>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a:solidFill>
                  <a:schemeClr val="lt1"/>
                </a:solidFill>
                <a:latin typeface="Noto Sans"/>
                <a:ea typeface="Noto Sans"/>
                <a:cs typeface="Noto Sans"/>
                <a:sym typeface="Noto Sans"/>
              </a:rPr>
              <a:t>© kaonavi, inc.</a:t>
            </a:r>
            <a:endParaRPr sz="900" b="0" i="0" u="none" strike="noStrike" cap="none">
              <a:solidFill>
                <a:schemeClr val="lt1"/>
              </a:solidFill>
              <a:latin typeface="Noto Sans"/>
              <a:ea typeface="Noto Sans"/>
              <a:cs typeface="Noto Sans"/>
              <a:sym typeface="Noto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2 つのコンテンツ">
  <p:cSld name="1_2 つのコンテンツ">
    <p:bg>
      <p:bgPr>
        <a:solidFill>
          <a:schemeClr val="accent1"/>
        </a:solidFill>
        <a:effectLst/>
      </p:bgPr>
    </p:bg>
    <p:spTree>
      <p:nvGrpSpPr>
        <p:cNvPr id="1" name="Shape 35"/>
        <p:cNvGrpSpPr/>
        <p:nvPr/>
      </p:nvGrpSpPr>
      <p:grpSpPr>
        <a:xfrm>
          <a:off x="0" y="0"/>
          <a:ext cx="0" cy="0"/>
          <a:chOff x="0" y="0"/>
          <a:chExt cx="0" cy="0"/>
        </a:xfrm>
      </p:grpSpPr>
      <p:pic>
        <p:nvPicPr>
          <p:cNvPr id="36" name="Google Shape;36;p41" descr="アイコン&#10;&#10;自動的に生成された説明"/>
          <p:cNvPicPr preferRelativeResize="0"/>
          <p:nvPr/>
        </p:nvPicPr>
        <p:blipFill rotWithShape="1">
          <a:blip r:embed="rId2">
            <a:alphaModFix/>
          </a:blip>
          <a:srcRect/>
          <a:stretch/>
        </p:blipFill>
        <p:spPr>
          <a:xfrm>
            <a:off x="-1" y="-1"/>
            <a:ext cx="12244439" cy="6887497"/>
          </a:xfrm>
          <a:prstGeom prst="rect">
            <a:avLst/>
          </a:prstGeom>
          <a:noFill/>
          <a:ln>
            <a:noFill/>
          </a:ln>
        </p:spPr>
      </p:pic>
      <p:sp>
        <p:nvSpPr>
          <p:cNvPr id="37" name="Google Shape;37;p41"/>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a:solidFill>
                  <a:schemeClr val="lt1"/>
                </a:solidFill>
                <a:latin typeface="Noto Sans"/>
                <a:ea typeface="Noto Sans"/>
                <a:cs typeface="Noto Sans"/>
                <a:sym typeface="Noto Sans"/>
              </a:rPr>
              <a:t>© kaonavi, inc.</a:t>
            </a:r>
            <a:endParaRPr sz="900" b="0" i="0" u="none" strike="noStrike" cap="none">
              <a:solidFill>
                <a:schemeClr val="lt1"/>
              </a:solidFill>
              <a:latin typeface="Noto Sans"/>
              <a:ea typeface="Noto Sans"/>
              <a:cs typeface="Noto Sans"/>
              <a:sym typeface="Noto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較">
  <p:cSld name="比較">
    <p:spTree>
      <p:nvGrpSpPr>
        <p:cNvPr id="1" name="Shape 38"/>
        <p:cNvGrpSpPr/>
        <p:nvPr/>
      </p:nvGrpSpPr>
      <p:grpSpPr>
        <a:xfrm>
          <a:off x="0" y="0"/>
          <a:ext cx="0" cy="0"/>
          <a:chOff x="0" y="0"/>
          <a:chExt cx="0" cy="0"/>
        </a:xfrm>
      </p:grpSpPr>
      <p:pic>
        <p:nvPicPr>
          <p:cNvPr id="39" name="Google Shape;39;p42"/>
          <p:cNvPicPr preferRelativeResize="0"/>
          <p:nvPr/>
        </p:nvPicPr>
        <p:blipFill rotWithShape="1">
          <a:blip r:embed="rId2">
            <a:alphaModFix/>
          </a:blip>
          <a:srcRect/>
          <a:stretch/>
        </p:blipFill>
        <p:spPr>
          <a:xfrm>
            <a:off x="0" y="6118392"/>
            <a:ext cx="12192000" cy="755650"/>
          </a:xfrm>
          <a:prstGeom prst="rect">
            <a:avLst/>
          </a:prstGeom>
          <a:noFill/>
          <a:ln>
            <a:noFill/>
          </a:ln>
        </p:spPr>
      </p:pic>
      <p:pic>
        <p:nvPicPr>
          <p:cNvPr id="40" name="Google Shape;40;p42"/>
          <p:cNvPicPr preferRelativeResize="0"/>
          <p:nvPr/>
        </p:nvPicPr>
        <p:blipFill rotWithShape="1">
          <a:blip r:embed="rId3">
            <a:alphaModFix/>
          </a:blip>
          <a:srcRect/>
          <a:stretch/>
        </p:blipFill>
        <p:spPr>
          <a:xfrm>
            <a:off x="0" y="0"/>
            <a:ext cx="12192000" cy="768350"/>
          </a:xfrm>
          <a:prstGeom prst="rect">
            <a:avLst/>
          </a:prstGeom>
          <a:noFill/>
          <a:ln>
            <a:noFill/>
          </a:ln>
        </p:spPr>
      </p:pic>
      <p:pic>
        <p:nvPicPr>
          <p:cNvPr id="41" name="Google Shape;41;p42" descr="アイコン&#10;&#10;自動的に生成された説明"/>
          <p:cNvPicPr preferRelativeResize="0"/>
          <p:nvPr/>
        </p:nvPicPr>
        <p:blipFill rotWithShape="1">
          <a:blip r:embed="rId4">
            <a:alphaModFix/>
          </a:blip>
          <a:srcRect/>
          <a:stretch/>
        </p:blipFill>
        <p:spPr>
          <a:xfrm>
            <a:off x="2475526" y="1988720"/>
            <a:ext cx="2817444" cy="2959500"/>
          </a:xfrm>
          <a:prstGeom prst="rect">
            <a:avLst/>
          </a:prstGeom>
          <a:noFill/>
          <a:ln>
            <a:noFill/>
          </a:ln>
        </p:spPr>
      </p:pic>
      <p:sp>
        <p:nvSpPr>
          <p:cNvPr id="42" name="Google Shape;42;p42"/>
          <p:cNvSpPr txBox="1"/>
          <p:nvPr/>
        </p:nvSpPr>
        <p:spPr>
          <a:xfrm>
            <a:off x="5739672" y="2839725"/>
            <a:ext cx="4838449" cy="1257490"/>
          </a:xfrm>
          <a:prstGeom prst="rect">
            <a:avLst/>
          </a:prstGeom>
          <a:noFill/>
          <a:ln>
            <a:noFill/>
          </a:ln>
        </p:spPr>
        <p:txBody>
          <a:bodyPr spcFirstLastPara="1" wrap="square" lIns="91425" tIns="45700" rIns="91425" bIns="45700" anchor="t" anchorCtr="0">
            <a:noAutofit/>
          </a:bodyPr>
          <a:lstStyle/>
          <a:p>
            <a:pPr marL="0" marR="0" lvl="0" indent="0" algn="l" rtl="0">
              <a:lnSpc>
                <a:spcPct val="148148"/>
              </a:lnSpc>
              <a:spcBef>
                <a:spcPts val="0"/>
              </a:spcBef>
              <a:spcAft>
                <a:spcPts val="0"/>
              </a:spcAft>
              <a:buClr>
                <a:schemeClr val="dk1"/>
              </a:buClr>
              <a:buSzPts val="2700"/>
              <a:buFont typeface="Arial"/>
              <a:buNone/>
            </a:pPr>
            <a:r>
              <a:rPr lang="ja-JP" sz="2700" b="1" i="0" u="none" strike="noStrike" cap="none">
                <a:solidFill>
                  <a:schemeClr val="dk1"/>
                </a:solidFill>
                <a:latin typeface="Noto Sans"/>
                <a:ea typeface="Noto Sans"/>
                <a:cs typeface="Noto Sans"/>
                <a:sym typeface="Noto Sans"/>
              </a:rPr>
              <a:t>ご清聴いただき</a:t>
            </a:r>
            <a:endParaRPr sz="2700" b="1" i="0" u="none" strike="noStrike" cap="none">
              <a:solidFill>
                <a:schemeClr val="dk1"/>
              </a:solidFill>
              <a:latin typeface="Noto Sans"/>
              <a:ea typeface="Noto Sans"/>
              <a:cs typeface="Noto Sans"/>
              <a:sym typeface="Noto Sans"/>
            </a:endParaRPr>
          </a:p>
          <a:p>
            <a:pPr marL="0" marR="0" lvl="0" indent="0" algn="l" rtl="0">
              <a:lnSpc>
                <a:spcPct val="148148"/>
              </a:lnSpc>
              <a:spcBef>
                <a:spcPts val="1000"/>
              </a:spcBef>
              <a:spcAft>
                <a:spcPts val="0"/>
              </a:spcAft>
              <a:buClr>
                <a:schemeClr val="dk1"/>
              </a:buClr>
              <a:buSzPts val="2700"/>
              <a:buFont typeface="Arial"/>
              <a:buNone/>
            </a:pPr>
            <a:r>
              <a:rPr lang="ja-JP" sz="2700" b="1" i="0" u="none" strike="noStrike" cap="none">
                <a:solidFill>
                  <a:schemeClr val="dk1"/>
                </a:solidFill>
                <a:latin typeface="Noto Sans"/>
                <a:ea typeface="Noto Sans"/>
                <a:cs typeface="Noto Sans"/>
                <a:sym typeface="Noto Sans"/>
              </a:rPr>
              <a:t>ありがとうございました！</a:t>
            </a:r>
            <a:endParaRPr sz="1400" b="0" i="0" u="none" strike="noStrike" cap="none">
              <a:solidFill>
                <a:srgbClr val="000000"/>
              </a:solidFill>
              <a:latin typeface="Arial"/>
              <a:ea typeface="Arial"/>
              <a:cs typeface="Arial"/>
              <a:sym typeface="Arial"/>
            </a:endParaRPr>
          </a:p>
        </p:txBody>
      </p:sp>
      <p:sp>
        <p:nvSpPr>
          <p:cNvPr id="43" name="Google Shape;43;p42"/>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a:solidFill>
                  <a:schemeClr val="accent3"/>
                </a:solidFill>
                <a:latin typeface="Noto Sans"/>
                <a:ea typeface="Noto Sans"/>
                <a:cs typeface="Noto Sans"/>
                <a:sym typeface="Noto Sans"/>
              </a:rPr>
              <a:t>© kaonavi, inc.</a:t>
            </a:r>
            <a:endParaRPr sz="900" b="0" i="0" u="none" strike="noStrike" cap="none">
              <a:solidFill>
                <a:schemeClr val="accent3"/>
              </a:solidFill>
              <a:latin typeface="Noto Sans"/>
              <a:ea typeface="Noto Sans"/>
              <a:cs typeface="Noto Sans"/>
              <a:sym typeface="Noto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44"/>
        <p:cNvGrpSpPr/>
        <p:nvPr/>
      </p:nvGrpSpPr>
      <p:grpSpPr>
        <a:xfrm>
          <a:off x="0" y="0"/>
          <a:ext cx="0" cy="0"/>
          <a:chOff x="0" y="0"/>
          <a:chExt cx="0" cy="0"/>
        </a:xfrm>
      </p:grpSpPr>
      <p:sp>
        <p:nvSpPr>
          <p:cNvPr id="45" name="Google Shape;4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48"/>
        <p:cNvGrpSpPr/>
        <p:nvPr/>
      </p:nvGrpSpPr>
      <p:grpSpPr>
        <a:xfrm>
          <a:off x="0" y="0"/>
          <a:ext cx="0" cy="0"/>
          <a:chOff x="0" y="0"/>
          <a:chExt cx="0" cy="0"/>
        </a:xfrm>
      </p:grpSpPr>
      <p:sp>
        <p:nvSpPr>
          <p:cNvPr id="49" name="Google Shape;49;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 name="Google Shape;51;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A8A8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A8A8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a:solidFill>
                  <a:schemeClr val="accent4"/>
                </a:solidFill>
                <a:latin typeface="Noto Sans"/>
                <a:ea typeface="Noto Sans"/>
                <a:cs typeface="Noto Sans"/>
                <a:sym typeface="Noto Sans"/>
              </a:rPr>
              <a:t>© kaonavi, inc.</a:t>
            </a:r>
            <a:endParaRPr sz="900" b="0" i="0" u="none" strike="noStrike" cap="none">
              <a:solidFill>
                <a:schemeClr val="accent4"/>
              </a:solidFill>
              <a:latin typeface="Noto Sans"/>
              <a:ea typeface="Noto Sans"/>
              <a:cs typeface="Noto Sans"/>
              <a:sym typeface="Noto Sans"/>
            </a:endParaRPr>
          </a:p>
        </p:txBody>
      </p:sp>
      <p:sp>
        <p:nvSpPr>
          <p:cNvPr id="79" name="Google Shape;79;p1"/>
          <p:cNvSpPr txBox="1"/>
          <p:nvPr/>
        </p:nvSpPr>
        <p:spPr>
          <a:xfrm>
            <a:off x="1742897" y="1571624"/>
            <a:ext cx="7937815" cy="264641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4400"/>
              <a:buFont typeface="Arial"/>
              <a:buNone/>
            </a:pPr>
            <a:r>
              <a:rPr lang="ja-JP" sz="4400" b="1" i="0" u="none" strike="noStrike" cap="none">
                <a:solidFill>
                  <a:srgbClr val="447FE0"/>
                </a:solidFill>
                <a:latin typeface="Meiryo"/>
                <a:ea typeface="Meiryo"/>
                <a:cs typeface="Meiryo"/>
                <a:sym typeface="Meiryo"/>
              </a:rPr>
              <a:t>カオナビ</a:t>
            </a:r>
            <a:br>
              <a:rPr lang="ja-JP" sz="5400" b="0" i="0" u="none" strike="noStrike" cap="none">
                <a:solidFill>
                  <a:srgbClr val="447FE0"/>
                </a:solidFill>
                <a:latin typeface="Meiryo"/>
                <a:ea typeface="Meiryo"/>
                <a:cs typeface="Meiryo"/>
                <a:sym typeface="Meiryo"/>
              </a:rPr>
            </a:br>
            <a:r>
              <a:rPr lang="ja-JP" sz="4900" b="0" i="0" u="none" strike="noStrike" cap="none">
                <a:solidFill>
                  <a:srgbClr val="447FE0"/>
                </a:solidFill>
                <a:latin typeface="Meiryo"/>
                <a:ea typeface="Meiryo"/>
                <a:cs typeface="Meiryo"/>
                <a:sym typeface="Meiryo"/>
              </a:rPr>
              <a:t>社員向けマニュアル</a:t>
            </a:r>
            <a:endParaRPr sz="4900" b="0" i="0" u="none" strike="noStrike" cap="none">
              <a:solidFill>
                <a:srgbClr val="447FE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4400"/>
              <a:buFont typeface="Arial"/>
              <a:buNone/>
            </a:pPr>
            <a:endParaRPr sz="1600" b="0" i="0" u="none" strike="noStrike" cap="none">
              <a:solidFill>
                <a:srgbClr val="FFCA08"/>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4400"/>
              <a:buFont typeface="Arial"/>
              <a:buNone/>
            </a:pPr>
            <a:r>
              <a:rPr lang="ja-JP" sz="3200" b="1" i="0" u="none" strike="noStrike" cap="none">
                <a:solidFill>
                  <a:srgbClr val="000000"/>
                </a:solidFill>
                <a:latin typeface="Meiryo"/>
                <a:ea typeface="Meiryo"/>
                <a:cs typeface="Meiryo"/>
                <a:sym typeface="Meiryo"/>
              </a:rPr>
              <a:t>アビリティマネージャー（評価者向け）</a:t>
            </a:r>
            <a:endParaRPr sz="3200" b="0" i="0" u="none" strike="noStrike" cap="none">
              <a:solidFill>
                <a:srgbClr val="FFCA08"/>
              </a:solidFill>
              <a:latin typeface="Meiryo"/>
              <a:ea typeface="Meiryo"/>
              <a:cs typeface="Meiryo"/>
              <a:sym typeface="Meiryo"/>
            </a:endParaRPr>
          </a:p>
        </p:txBody>
      </p:sp>
      <p:sp>
        <p:nvSpPr>
          <p:cNvPr id="80" name="Google Shape;80;p1"/>
          <p:cNvSpPr/>
          <p:nvPr/>
        </p:nvSpPr>
        <p:spPr>
          <a:xfrm>
            <a:off x="867827" y="4325761"/>
            <a:ext cx="8364663" cy="101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ja-JP" sz="1300" b="1" i="0" u="none" strike="noStrike" cap="none">
                <a:solidFill>
                  <a:srgbClr val="FF0000"/>
                </a:solidFill>
                <a:latin typeface="Arial"/>
                <a:ea typeface="Arial"/>
                <a:cs typeface="Arial"/>
                <a:sym typeface="Arial"/>
              </a:rPr>
              <a:t>本マニュアルは、テンプレートとして作成しております。</a:t>
            </a:r>
            <a:endParaRPr sz="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ja-JP" sz="1300" b="1" i="0" u="none" strike="noStrike" cap="none">
                <a:solidFill>
                  <a:srgbClr val="FF0000"/>
                </a:solidFill>
                <a:latin typeface="Arial"/>
                <a:ea typeface="Arial"/>
                <a:cs typeface="Arial"/>
                <a:sym typeface="Arial"/>
              </a:rPr>
              <a:t>各社の運用ルールや設定内容に併せて、キャプチャの変更やページの追加・削除等の編集をお願い致します。</a:t>
            </a:r>
            <a:endParaRPr sz="100" b="0" i="0" u="none" strike="noStrike" cap="none">
              <a:solidFill>
                <a:srgbClr val="000000"/>
              </a:solidFill>
              <a:latin typeface="Arial"/>
              <a:ea typeface="Arial"/>
              <a:cs typeface="Arial"/>
              <a:sym typeface="Arial"/>
            </a:endParaRPr>
          </a:p>
        </p:txBody>
      </p:sp>
      <p:sp>
        <p:nvSpPr>
          <p:cNvPr id="81" name="Google Shape;81;p1"/>
          <p:cNvSpPr/>
          <p:nvPr/>
        </p:nvSpPr>
        <p:spPr>
          <a:xfrm>
            <a:off x="10806547" y="6620895"/>
            <a:ext cx="1388224" cy="2431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ja-JP" sz="800" b="0" i="0" u="none" strike="noStrike" cap="none">
                <a:solidFill>
                  <a:srgbClr val="7F7F7F"/>
                </a:solidFill>
                <a:latin typeface="Arial"/>
                <a:ea typeface="Arial"/>
                <a:cs typeface="Arial"/>
                <a:sym typeface="Arial"/>
              </a:rPr>
              <a:t>最終更新日：2025/3/25</a:t>
            </a:r>
            <a:endParaRPr sz="800" b="0" i="0" u="none" strike="noStrike" cap="none">
              <a:solidFill>
                <a:srgbClr val="7F7F7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3"/>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186" name="Google Shape;186;p13"/>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2. スキル評価画面の開き方</a:t>
            </a:r>
            <a:endParaRPr sz="1400" b="1" i="0" u="none" strike="noStrike" cap="none">
              <a:solidFill>
                <a:schemeClr val="dk1"/>
              </a:solidFill>
              <a:latin typeface="Meiryo"/>
              <a:ea typeface="Meiryo"/>
              <a:cs typeface="Meiryo"/>
              <a:sym typeface="Meiryo"/>
            </a:endParaRPr>
          </a:p>
        </p:txBody>
      </p:sp>
      <p:sp>
        <p:nvSpPr>
          <p:cNvPr id="187" name="Google Shape;187;p13"/>
          <p:cNvSpPr txBox="1"/>
          <p:nvPr/>
        </p:nvSpPr>
        <p:spPr>
          <a:xfrm>
            <a:off x="292317" y="840189"/>
            <a:ext cx="6446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1-2.カオナビトップ画面から開く</a:t>
            </a:r>
            <a:endParaRPr sz="16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Meiryo"/>
              <a:ea typeface="Meiryo"/>
              <a:cs typeface="Meiryo"/>
              <a:sym typeface="Meiryo"/>
            </a:endParaRPr>
          </a:p>
        </p:txBody>
      </p:sp>
      <p:sp>
        <p:nvSpPr>
          <p:cNvPr id="188" name="Google Shape;188;p13"/>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●メニュー一覧から開く</a:t>
            </a:r>
            <a:endParaRPr sz="1600" b="1" i="0" u="none" strike="noStrike" cap="none">
              <a:solidFill>
                <a:schemeClr val="dk1"/>
              </a:solidFill>
              <a:latin typeface="Meiryo"/>
              <a:ea typeface="Meiryo"/>
              <a:cs typeface="Meiryo"/>
              <a:sym typeface="Meiryo"/>
            </a:endParaRPr>
          </a:p>
        </p:txBody>
      </p:sp>
      <p:sp>
        <p:nvSpPr>
          <p:cNvPr id="189" name="Google Shape;189;p13"/>
          <p:cNvSpPr txBox="1"/>
          <p:nvPr/>
        </p:nvSpPr>
        <p:spPr>
          <a:xfrm>
            <a:off x="516835" y="1514317"/>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③対象者のスキル評価回答画面が表示されます。</a:t>
            </a:r>
            <a:endParaRPr sz="1400" b="0" i="0" u="none" strike="noStrike" cap="none">
              <a:solidFill>
                <a:srgbClr val="000000"/>
              </a:solidFill>
              <a:latin typeface="Arial"/>
              <a:ea typeface="Arial"/>
              <a:cs typeface="Arial"/>
              <a:sym typeface="Arial"/>
            </a:endParaRPr>
          </a:p>
        </p:txBody>
      </p:sp>
      <p:pic>
        <p:nvPicPr>
          <p:cNvPr id="190" name="Google Shape;190;p13" descr="グラフィカル ユーザー インターフェイス, アプリケーション&#10;&#10;AI 生成コンテンツは誤りを含む可能性があります。"/>
          <p:cNvPicPr preferRelativeResize="0"/>
          <p:nvPr/>
        </p:nvPicPr>
        <p:blipFill rotWithShape="1">
          <a:blip r:embed="rId3">
            <a:alphaModFix/>
          </a:blip>
          <a:srcRect/>
          <a:stretch/>
        </p:blipFill>
        <p:spPr>
          <a:xfrm>
            <a:off x="671895" y="1953868"/>
            <a:ext cx="5687255" cy="2950263"/>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4"/>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196" name="Google Shape;196;p14"/>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3. スキル評価の実施</a:t>
            </a:r>
            <a:endParaRPr sz="1400" b="1" i="0" u="none" strike="noStrike" cap="none">
              <a:solidFill>
                <a:schemeClr val="dk1"/>
              </a:solidFill>
              <a:latin typeface="Meiryo"/>
              <a:ea typeface="Meiryo"/>
              <a:cs typeface="Meiryo"/>
              <a:sym typeface="Meiryo"/>
            </a:endParaRPr>
          </a:p>
        </p:txBody>
      </p:sp>
      <p:sp>
        <p:nvSpPr>
          <p:cNvPr id="197" name="Google Shape;197;p14"/>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1-1.スキル評価の回答</a:t>
            </a:r>
            <a:endParaRPr sz="1600" b="1" i="0" u="none" strike="noStrike" cap="none">
              <a:solidFill>
                <a:schemeClr val="dk1"/>
              </a:solidFill>
              <a:latin typeface="Meiryo"/>
              <a:ea typeface="Meiryo"/>
              <a:cs typeface="Meiryo"/>
              <a:sym typeface="Meiryo"/>
            </a:endParaRPr>
          </a:p>
        </p:txBody>
      </p:sp>
      <p:sp>
        <p:nvSpPr>
          <p:cNvPr id="198" name="Google Shape;198;p14"/>
          <p:cNvSpPr txBox="1"/>
          <p:nvPr/>
        </p:nvSpPr>
        <p:spPr>
          <a:xfrm>
            <a:off x="292317" y="1212357"/>
            <a:ext cx="6278416"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入力や編集が不要な場合は、背景色がグレーで操作できません。</a:t>
            </a:r>
            <a:endParaRPr sz="14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編集が必要な場合は、白色の編集可能なプルダウンリスト、テキスト入力欄に入力します。</a:t>
            </a:r>
            <a:endParaRPr sz="1400" b="0" i="0" u="none" strike="noStrike" cap="none">
              <a:solidFill>
                <a:schemeClr val="dk1"/>
              </a:solidFill>
              <a:latin typeface="Meiryo"/>
              <a:ea typeface="Meiryo"/>
              <a:cs typeface="Meiryo"/>
              <a:sym typeface="Meiryo"/>
            </a:endParaRPr>
          </a:p>
        </p:txBody>
      </p:sp>
      <p:sp>
        <p:nvSpPr>
          <p:cNvPr id="199" name="Google Shape;199;p14"/>
          <p:cNvSpPr/>
          <p:nvPr/>
        </p:nvSpPr>
        <p:spPr>
          <a:xfrm>
            <a:off x="6859525" y="1212350"/>
            <a:ext cx="4930200" cy="4204200"/>
          </a:xfrm>
          <a:prstGeom prst="rect">
            <a:avLst/>
          </a:prstGeom>
          <a:no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00" name="Google Shape;200;p14"/>
          <p:cNvSpPr txBox="1"/>
          <p:nvPr/>
        </p:nvSpPr>
        <p:spPr>
          <a:xfrm>
            <a:off x="7379740" y="1397023"/>
            <a:ext cx="81335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1600" b="1" i="1" u="none" strike="noStrike" cap="none">
                <a:solidFill>
                  <a:srgbClr val="C96F06"/>
                </a:solidFill>
                <a:latin typeface="Meiryo"/>
                <a:ea typeface="Meiryo"/>
                <a:cs typeface="Meiryo"/>
                <a:sym typeface="Meiryo"/>
              </a:rPr>
              <a:t>TIPS</a:t>
            </a:r>
            <a:endParaRPr sz="1200" b="1" i="1" u="none" strike="noStrike" cap="none">
              <a:solidFill>
                <a:srgbClr val="C96F06"/>
              </a:solidFill>
              <a:latin typeface="Meiryo"/>
              <a:ea typeface="Meiryo"/>
              <a:cs typeface="Meiryo"/>
              <a:sym typeface="Meiryo"/>
            </a:endParaRPr>
          </a:p>
        </p:txBody>
      </p:sp>
      <p:pic>
        <p:nvPicPr>
          <p:cNvPr id="201" name="Google Shape;201;p14"/>
          <p:cNvPicPr preferRelativeResize="0"/>
          <p:nvPr/>
        </p:nvPicPr>
        <p:blipFill rotWithShape="1">
          <a:blip r:embed="rId3">
            <a:alphaModFix/>
          </a:blip>
          <a:srcRect/>
          <a:stretch/>
        </p:blipFill>
        <p:spPr>
          <a:xfrm>
            <a:off x="7054628" y="1366707"/>
            <a:ext cx="284345" cy="297107"/>
          </a:xfrm>
          <a:prstGeom prst="rect">
            <a:avLst/>
          </a:prstGeom>
          <a:noFill/>
          <a:ln>
            <a:noFill/>
          </a:ln>
        </p:spPr>
      </p:pic>
      <p:sp>
        <p:nvSpPr>
          <p:cNvPr id="202" name="Google Shape;202;p14"/>
          <p:cNvSpPr txBox="1"/>
          <p:nvPr/>
        </p:nvSpPr>
        <p:spPr>
          <a:xfrm>
            <a:off x="8043176" y="1381600"/>
            <a:ext cx="36708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C96F06"/>
                </a:solidFill>
                <a:latin typeface="Meiryo"/>
                <a:ea typeface="Meiryo"/>
                <a:cs typeface="Meiryo"/>
                <a:sym typeface="Meiryo"/>
              </a:rPr>
              <a:t>テキストエリアは</a:t>
            </a:r>
            <a:endParaRPr sz="1800" b="1" i="0" u="none" strike="noStrike" cap="none">
              <a:solidFill>
                <a:srgbClr val="C96F06"/>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C96F06"/>
                </a:solidFill>
                <a:latin typeface="Meiryo"/>
                <a:ea typeface="Meiryo"/>
                <a:cs typeface="Meiryo"/>
                <a:sym typeface="Meiryo"/>
              </a:rPr>
              <a:t>右端の斜線部分のドラッグで</a:t>
            </a:r>
            <a:endParaRPr sz="1800" b="1" i="0" u="none" strike="noStrike" cap="none">
              <a:solidFill>
                <a:srgbClr val="C96F06"/>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C96F06"/>
                </a:solidFill>
                <a:latin typeface="Meiryo"/>
                <a:ea typeface="Meiryo"/>
                <a:cs typeface="Meiryo"/>
                <a:sym typeface="Meiryo"/>
              </a:rPr>
              <a:t>上下に入力欄を拡大できます。</a:t>
            </a:r>
            <a:endParaRPr sz="1800" b="1" i="0" u="none" strike="noStrike" cap="none">
              <a:solidFill>
                <a:srgbClr val="C96F06"/>
              </a:solidFill>
              <a:latin typeface="Meiryo"/>
              <a:ea typeface="Meiryo"/>
              <a:cs typeface="Meiryo"/>
              <a:sym typeface="Meiryo"/>
            </a:endParaRPr>
          </a:p>
        </p:txBody>
      </p:sp>
      <p:pic>
        <p:nvPicPr>
          <p:cNvPr id="203" name="Google Shape;203;p14" descr="挿絵 が含まれている画像&#10;&#10;AI 生成コンテンツは誤りを含む可能性があります。"/>
          <p:cNvPicPr preferRelativeResize="0"/>
          <p:nvPr/>
        </p:nvPicPr>
        <p:blipFill rotWithShape="1">
          <a:blip r:embed="rId4">
            <a:alphaModFix/>
          </a:blip>
          <a:srcRect l="811" t="1458" r="42760" b="4893"/>
          <a:stretch/>
        </p:blipFill>
        <p:spPr>
          <a:xfrm>
            <a:off x="7235598" y="2474110"/>
            <a:ext cx="3849404" cy="2201869"/>
          </a:xfrm>
          <a:prstGeom prst="rect">
            <a:avLst/>
          </a:prstGeom>
          <a:noFill/>
          <a:ln>
            <a:noFill/>
          </a:ln>
        </p:spPr>
      </p:pic>
      <p:pic>
        <p:nvPicPr>
          <p:cNvPr id="204" name="Google Shape;204;p14" descr="グラフィカル ユーザー インターフェイス, アプリケーション&#10;&#10;AI 生成コンテンツは誤りを含む可能性があります。"/>
          <p:cNvPicPr preferRelativeResize="0"/>
          <p:nvPr/>
        </p:nvPicPr>
        <p:blipFill rotWithShape="1">
          <a:blip r:embed="rId5">
            <a:alphaModFix/>
          </a:blip>
          <a:srcRect/>
          <a:stretch/>
        </p:blipFill>
        <p:spPr>
          <a:xfrm>
            <a:off x="284877" y="2275382"/>
            <a:ext cx="6386616" cy="2307236"/>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5"/>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210" name="Google Shape;210;p15"/>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3. スキル評価の実施</a:t>
            </a:r>
            <a:endParaRPr sz="1400" b="1" i="0" u="none" strike="noStrike" cap="none">
              <a:solidFill>
                <a:schemeClr val="dk1"/>
              </a:solidFill>
              <a:latin typeface="Meiryo"/>
              <a:ea typeface="Meiryo"/>
              <a:cs typeface="Meiryo"/>
              <a:sym typeface="Meiryo"/>
            </a:endParaRPr>
          </a:p>
        </p:txBody>
      </p:sp>
      <p:sp>
        <p:nvSpPr>
          <p:cNvPr id="211" name="Google Shape;211;p15"/>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1-1.スキル評価の回答</a:t>
            </a:r>
            <a:endParaRPr sz="1600" b="1" i="0" u="none" strike="noStrike" cap="none">
              <a:solidFill>
                <a:schemeClr val="dk1"/>
              </a:solidFill>
              <a:latin typeface="Meiryo"/>
              <a:ea typeface="Meiryo"/>
              <a:cs typeface="Meiryo"/>
              <a:sym typeface="Meiryo"/>
            </a:endParaRPr>
          </a:p>
        </p:txBody>
      </p:sp>
      <p:sp>
        <p:nvSpPr>
          <p:cNvPr id="212" name="Google Shape;212;p15"/>
          <p:cNvSpPr/>
          <p:nvPr/>
        </p:nvSpPr>
        <p:spPr>
          <a:xfrm>
            <a:off x="347378" y="1298008"/>
            <a:ext cx="11248580" cy="4347418"/>
          </a:xfrm>
          <a:prstGeom prst="rect">
            <a:avLst/>
          </a:prstGeom>
          <a:no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13" name="Google Shape;213;p15"/>
          <p:cNvSpPr txBox="1"/>
          <p:nvPr/>
        </p:nvSpPr>
        <p:spPr>
          <a:xfrm>
            <a:off x="938934" y="1461181"/>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1600" b="1" i="1" u="none" strike="noStrike" cap="none">
                <a:solidFill>
                  <a:srgbClr val="C96F06"/>
                </a:solidFill>
                <a:latin typeface="Meiryo"/>
                <a:ea typeface="Meiryo"/>
                <a:cs typeface="Meiryo"/>
                <a:sym typeface="Meiryo"/>
              </a:rPr>
              <a:t>TIPS</a:t>
            </a:r>
            <a:endParaRPr sz="1200" b="1" i="1" u="none" strike="noStrike" cap="none">
              <a:solidFill>
                <a:srgbClr val="C96F06"/>
              </a:solidFill>
              <a:latin typeface="Meiryo"/>
              <a:ea typeface="Meiryo"/>
              <a:cs typeface="Meiryo"/>
              <a:sym typeface="Meiryo"/>
            </a:endParaRPr>
          </a:p>
        </p:txBody>
      </p:sp>
      <p:pic>
        <p:nvPicPr>
          <p:cNvPr id="214" name="Google Shape;214;p15"/>
          <p:cNvPicPr preferRelativeResize="0"/>
          <p:nvPr/>
        </p:nvPicPr>
        <p:blipFill rotWithShape="1">
          <a:blip r:embed="rId3">
            <a:alphaModFix/>
          </a:blip>
          <a:srcRect/>
          <a:stretch/>
        </p:blipFill>
        <p:spPr>
          <a:xfrm>
            <a:off x="613823" y="1430865"/>
            <a:ext cx="335332" cy="338514"/>
          </a:xfrm>
          <a:prstGeom prst="rect">
            <a:avLst/>
          </a:prstGeom>
          <a:noFill/>
          <a:ln>
            <a:noFill/>
          </a:ln>
        </p:spPr>
      </p:pic>
      <p:sp>
        <p:nvSpPr>
          <p:cNvPr id="215" name="Google Shape;215;p15"/>
          <p:cNvSpPr txBox="1"/>
          <p:nvPr/>
        </p:nvSpPr>
        <p:spPr>
          <a:xfrm>
            <a:off x="1673929" y="1457553"/>
            <a:ext cx="93738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C96F06"/>
                </a:solidFill>
                <a:latin typeface="Meiryo"/>
                <a:ea typeface="Meiryo"/>
                <a:cs typeface="Meiryo"/>
                <a:sym typeface="Meiryo"/>
              </a:rPr>
              <a:t>自動保存がかかるため、作業を中断する場合はそのままページを閉じても問題ありません。</a:t>
            </a:r>
            <a:endParaRPr sz="1800" b="1" i="0" u="none" strike="noStrike" cap="none">
              <a:solidFill>
                <a:srgbClr val="C96F06"/>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C96F06"/>
                </a:solidFill>
                <a:latin typeface="Meiryo"/>
                <a:ea typeface="Meiryo"/>
                <a:cs typeface="Meiryo"/>
                <a:sym typeface="Meiryo"/>
              </a:rPr>
              <a:t>自動保存の状況は画面下部にグレーの枠で表示されます。</a:t>
            </a:r>
            <a:endParaRPr sz="1800" b="1" i="0" u="none" strike="noStrike" cap="none">
              <a:solidFill>
                <a:srgbClr val="C96F06"/>
              </a:solidFill>
              <a:latin typeface="Meiryo"/>
              <a:ea typeface="Meiryo"/>
              <a:cs typeface="Meiryo"/>
              <a:sym typeface="Meiryo"/>
            </a:endParaRPr>
          </a:p>
        </p:txBody>
      </p:sp>
      <p:pic>
        <p:nvPicPr>
          <p:cNvPr id="216" name="Google Shape;216;p15" descr="グラフィカル ユーザー インターフェイス, アプリケーション, テーブル&#10;&#10;AI 生成コンテンツは誤りを含む可能性があります。"/>
          <p:cNvPicPr preferRelativeResize="0"/>
          <p:nvPr/>
        </p:nvPicPr>
        <p:blipFill rotWithShape="1">
          <a:blip r:embed="rId4">
            <a:alphaModFix/>
          </a:blip>
          <a:srcRect/>
          <a:stretch/>
        </p:blipFill>
        <p:spPr>
          <a:xfrm>
            <a:off x="2166517" y="2103843"/>
            <a:ext cx="6469034" cy="3419935"/>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6"/>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222" name="Google Shape;222;p16"/>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3. スキル評価の実施</a:t>
            </a:r>
            <a:endParaRPr sz="1400" b="1" i="0" u="none" strike="noStrike" cap="none">
              <a:solidFill>
                <a:schemeClr val="dk1"/>
              </a:solidFill>
              <a:latin typeface="Meiryo"/>
              <a:ea typeface="Meiryo"/>
              <a:cs typeface="Meiryo"/>
              <a:sym typeface="Meiryo"/>
            </a:endParaRPr>
          </a:p>
        </p:txBody>
      </p:sp>
      <p:sp>
        <p:nvSpPr>
          <p:cNvPr id="223" name="Google Shape;223;p16"/>
          <p:cNvSpPr txBox="1"/>
          <p:nvPr/>
        </p:nvSpPr>
        <p:spPr>
          <a:xfrm>
            <a:off x="292317" y="840189"/>
            <a:ext cx="66750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1-2.スキル評価回答時の便利な操作（プルダウンリストのみ）</a:t>
            </a:r>
            <a:endParaRPr sz="1600" b="1" i="0" u="none" strike="noStrike" cap="none">
              <a:solidFill>
                <a:schemeClr val="dk1"/>
              </a:solidFill>
              <a:latin typeface="Meiryo"/>
              <a:ea typeface="Meiryo"/>
              <a:cs typeface="Meiryo"/>
              <a:sym typeface="Meiryo"/>
            </a:endParaRPr>
          </a:p>
        </p:txBody>
      </p:sp>
      <p:sp>
        <p:nvSpPr>
          <p:cNvPr id="224" name="Google Shape;224;p16"/>
          <p:cNvSpPr txBox="1"/>
          <p:nvPr/>
        </p:nvSpPr>
        <p:spPr>
          <a:xfrm>
            <a:off x="447464" y="1514317"/>
            <a:ext cx="10942779"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自身が編集可能な回答列の他に「編集可」「閲覧可能」の回答列があるとき、回答をコピーして自身の回答列にセットできます。</a:t>
            </a:r>
            <a:endParaRPr sz="1400" b="0" i="0" u="none" strike="noStrike" cap="none">
              <a:solidFill>
                <a:schemeClr val="dk1"/>
              </a:solidFill>
              <a:latin typeface="Meiryo"/>
              <a:ea typeface="Meiryo"/>
              <a:cs typeface="Meiryo"/>
              <a:sym typeface="Meiryo"/>
            </a:endParaRPr>
          </a:p>
        </p:txBody>
      </p:sp>
      <p:sp>
        <p:nvSpPr>
          <p:cNvPr id="225" name="Google Shape;225;p16"/>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●他の列の回答をコピーする</a:t>
            </a:r>
            <a:endParaRPr sz="1600" b="1" i="0" u="none" strike="noStrike" cap="none">
              <a:solidFill>
                <a:schemeClr val="dk1"/>
              </a:solidFill>
              <a:latin typeface="Meiryo"/>
              <a:ea typeface="Meiryo"/>
              <a:cs typeface="Meiryo"/>
              <a:sym typeface="Meiryo"/>
            </a:endParaRPr>
          </a:p>
        </p:txBody>
      </p:sp>
      <p:sp>
        <p:nvSpPr>
          <p:cNvPr id="226" name="Google Shape;226;p16"/>
          <p:cNvSpPr txBox="1"/>
          <p:nvPr/>
        </p:nvSpPr>
        <p:spPr>
          <a:xfrm>
            <a:off x="500278" y="2003799"/>
            <a:ext cx="559572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①回答列右上の3点リーダー「操作を選択」　　をクリックします。</a:t>
            </a:r>
            <a:endParaRPr sz="1400" b="0" i="0" u="none" strike="noStrike" cap="none">
              <a:solidFill>
                <a:schemeClr val="dk1"/>
              </a:solidFill>
              <a:latin typeface="Meiryo"/>
              <a:ea typeface="Meiryo"/>
              <a:cs typeface="Meiryo"/>
              <a:sym typeface="Meiryo"/>
            </a:endParaRPr>
          </a:p>
        </p:txBody>
      </p:sp>
      <p:sp>
        <p:nvSpPr>
          <p:cNvPr id="227" name="Google Shape;227;p16"/>
          <p:cNvSpPr txBox="1"/>
          <p:nvPr/>
        </p:nvSpPr>
        <p:spPr>
          <a:xfrm>
            <a:off x="6096000" y="2003799"/>
            <a:ext cx="4568679"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②コピーしたい内容のスキル評価を選択します。</a:t>
            </a:r>
            <a:endParaRPr sz="1400" b="0" i="0" u="none" strike="noStrike" cap="none">
              <a:solidFill>
                <a:schemeClr val="dk1"/>
              </a:solidFill>
              <a:latin typeface="Meiryo"/>
              <a:ea typeface="Meiryo"/>
              <a:cs typeface="Meiryo"/>
              <a:sym typeface="Meiryo"/>
            </a:endParaRPr>
          </a:p>
        </p:txBody>
      </p:sp>
      <p:sp>
        <p:nvSpPr>
          <p:cNvPr id="228" name="Google Shape;228;p16"/>
          <p:cNvSpPr/>
          <p:nvPr/>
        </p:nvSpPr>
        <p:spPr>
          <a:xfrm>
            <a:off x="292317" y="5539907"/>
            <a:ext cx="11248580" cy="690035"/>
          </a:xfrm>
          <a:prstGeom prst="rect">
            <a:avLst/>
          </a:prstGeom>
          <a:no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29" name="Google Shape;229;p16"/>
          <p:cNvSpPr txBox="1"/>
          <p:nvPr/>
        </p:nvSpPr>
        <p:spPr>
          <a:xfrm>
            <a:off x="883873" y="5740024"/>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1600" b="1" i="1" u="none" strike="noStrike" cap="none">
                <a:solidFill>
                  <a:srgbClr val="C96F06"/>
                </a:solidFill>
                <a:latin typeface="Meiryo"/>
                <a:ea typeface="Meiryo"/>
                <a:cs typeface="Meiryo"/>
                <a:sym typeface="Meiryo"/>
              </a:rPr>
              <a:t>TIPS</a:t>
            </a:r>
            <a:endParaRPr sz="1200" b="1" i="1" u="none" strike="noStrike" cap="none">
              <a:solidFill>
                <a:srgbClr val="C96F06"/>
              </a:solidFill>
              <a:latin typeface="Meiryo"/>
              <a:ea typeface="Meiryo"/>
              <a:cs typeface="Meiryo"/>
              <a:sym typeface="Meiryo"/>
            </a:endParaRPr>
          </a:p>
        </p:txBody>
      </p:sp>
      <p:pic>
        <p:nvPicPr>
          <p:cNvPr id="230" name="Google Shape;230;p16"/>
          <p:cNvPicPr preferRelativeResize="0"/>
          <p:nvPr/>
        </p:nvPicPr>
        <p:blipFill rotWithShape="1">
          <a:blip r:embed="rId3">
            <a:alphaModFix/>
          </a:blip>
          <a:srcRect/>
          <a:stretch/>
        </p:blipFill>
        <p:spPr>
          <a:xfrm>
            <a:off x="558762" y="5709708"/>
            <a:ext cx="335332" cy="338514"/>
          </a:xfrm>
          <a:prstGeom prst="rect">
            <a:avLst/>
          </a:prstGeom>
          <a:noFill/>
          <a:ln>
            <a:noFill/>
          </a:ln>
        </p:spPr>
      </p:pic>
      <p:sp>
        <p:nvSpPr>
          <p:cNvPr id="231" name="Google Shape;231;p16"/>
          <p:cNvSpPr txBox="1"/>
          <p:nvPr/>
        </p:nvSpPr>
        <p:spPr>
          <a:xfrm>
            <a:off x="1618868" y="5736396"/>
            <a:ext cx="937380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C96F06"/>
                </a:solidFill>
                <a:latin typeface="Meiryo"/>
                <a:ea typeface="Meiryo"/>
                <a:cs typeface="Meiryo"/>
                <a:sym typeface="Meiryo"/>
              </a:rPr>
              <a:t>コピーできる列がない場合は「次の列の回答をコピー」は表示されません。</a:t>
            </a:r>
            <a:endParaRPr sz="1800" b="1" i="0" u="none" strike="noStrike" cap="none">
              <a:solidFill>
                <a:srgbClr val="C96F06"/>
              </a:solidFill>
              <a:latin typeface="Meiryo"/>
              <a:ea typeface="Meiryo"/>
              <a:cs typeface="Meiryo"/>
              <a:sym typeface="Meiryo"/>
            </a:endParaRPr>
          </a:p>
        </p:txBody>
      </p:sp>
      <p:pic>
        <p:nvPicPr>
          <p:cNvPr id="232" name="Google Shape;232;p16" descr="グラフィカル ユーザー インターフェイス, アプリケーション&#10;&#10;AI 生成コンテンツは誤りを含む可能性があります。"/>
          <p:cNvPicPr preferRelativeResize="0"/>
          <p:nvPr/>
        </p:nvPicPr>
        <p:blipFill rotWithShape="1">
          <a:blip r:embed="rId4">
            <a:alphaModFix/>
          </a:blip>
          <a:srcRect/>
          <a:stretch/>
        </p:blipFill>
        <p:spPr>
          <a:xfrm>
            <a:off x="726428" y="2407351"/>
            <a:ext cx="5057476" cy="2810881"/>
          </a:xfrm>
          <a:prstGeom prst="rect">
            <a:avLst/>
          </a:prstGeom>
          <a:noFill/>
          <a:ln w="9525" cap="flat" cmpd="sng">
            <a:solidFill>
              <a:srgbClr val="D8D8D8"/>
            </a:solidFill>
            <a:prstDash val="solid"/>
            <a:round/>
            <a:headEnd type="none" w="sm" len="sm"/>
            <a:tailEnd type="none" w="sm" len="sm"/>
          </a:ln>
        </p:spPr>
      </p:pic>
      <p:pic>
        <p:nvPicPr>
          <p:cNvPr id="233" name="Google Shape;233;p16" descr="グラフィカル ユーザー インターフェイス, アプリケーション&#10;&#10;AI 生成コンテンツは誤りを含む可能性があります。"/>
          <p:cNvPicPr preferRelativeResize="0"/>
          <p:nvPr/>
        </p:nvPicPr>
        <p:blipFill rotWithShape="1">
          <a:blip r:embed="rId5">
            <a:alphaModFix/>
          </a:blip>
          <a:srcRect/>
          <a:stretch/>
        </p:blipFill>
        <p:spPr>
          <a:xfrm>
            <a:off x="6305772" y="2407351"/>
            <a:ext cx="5235125" cy="2915075"/>
          </a:xfrm>
          <a:prstGeom prst="rect">
            <a:avLst/>
          </a:prstGeom>
          <a:noFill/>
          <a:ln w="9525" cap="flat" cmpd="sng">
            <a:solidFill>
              <a:srgbClr val="D8D8D8"/>
            </a:solidFill>
            <a:prstDash val="solid"/>
            <a:round/>
            <a:headEnd type="none" w="sm" len="sm"/>
            <a:tailEnd type="none" w="sm" len="sm"/>
          </a:ln>
        </p:spPr>
      </p:pic>
      <p:pic>
        <p:nvPicPr>
          <p:cNvPr id="234" name="Google Shape;234;p16" descr="グラフ, 散布図&#10;&#10;AI 生成コンテンツは誤りを含む可能性があります。"/>
          <p:cNvPicPr preferRelativeResize="0"/>
          <p:nvPr/>
        </p:nvPicPr>
        <p:blipFill rotWithShape="1">
          <a:blip r:embed="rId6">
            <a:alphaModFix/>
          </a:blip>
          <a:srcRect/>
          <a:stretch/>
        </p:blipFill>
        <p:spPr>
          <a:xfrm>
            <a:off x="4064333" y="1981598"/>
            <a:ext cx="286984" cy="3265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7"/>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240" name="Google Shape;240;p17"/>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3. スキル評価の実施</a:t>
            </a:r>
            <a:endParaRPr sz="1400" b="1" i="0" u="none" strike="noStrike" cap="none">
              <a:solidFill>
                <a:schemeClr val="dk1"/>
              </a:solidFill>
              <a:latin typeface="Meiryo"/>
              <a:ea typeface="Meiryo"/>
              <a:cs typeface="Meiryo"/>
              <a:sym typeface="Meiryo"/>
            </a:endParaRPr>
          </a:p>
        </p:txBody>
      </p:sp>
      <p:sp>
        <p:nvSpPr>
          <p:cNvPr id="241" name="Google Shape;241;p17"/>
          <p:cNvSpPr txBox="1"/>
          <p:nvPr/>
        </p:nvSpPr>
        <p:spPr>
          <a:xfrm>
            <a:off x="292317" y="840189"/>
            <a:ext cx="633708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1-2.スキル評価回答時の便利な操作（プルダウンリストのみ）</a:t>
            </a:r>
            <a:endParaRPr sz="1600" b="1" i="0" u="none" strike="noStrike" cap="none">
              <a:solidFill>
                <a:schemeClr val="dk1"/>
              </a:solidFill>
              <a:latin typeface="Meiryo"/>
              <a:ea typeface="Meiryo"/>
              <a:cs typeface="Meiryo"/>
              <a:sym typeface="Meiryo"/>
            </a:endParaRPr>
          </a:p>
        </p:txBody>
      </p:sp>
      <p:sp>
        <p:nvSpPr>
          <p:cNvPr id="242" name="Google Shape;242;p17"/>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●他の列の回答をコピーする</a:t>
            </a:r>
            <a:endParaRPr sz="1600" b="1" i="0" u="none" strike="noStrike" cap="none">
              <a:solidFill>
                <a:schemeClr val="dk1"/>
              </a:solidFill>
              <a:latin typeface="Meiryo"/>
              <a:ea typeface="Meiryo"/>
              <a:cs typeface="Meiryo"/>
              <a:sym typeface="Meiryo"/>
            </a:endParaRPr>
          </a:p>
        </p:txBody>
      </p:sp>
      <p:sp>
        <p:nvSpPr>
          <p:cNvPr id="243" name="Google Shape;243;p17"/>
          <p:cNvSpPr txBox="1"/>
          <p:nvPr/>
        </p:nvSpPr>
        <p:spPr>
          <a:xfrm>
            <a:off x="500278" y="1514317"/>
            <a:ext cx="508551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③確認メッセージが表示されるので　　　をクリックします。</a:t>
            </a:r>
            <a:endParaRPr sz="1400" b="0" i="0" u="none" strike="noStrike" cap="none">
              <a:solidFill>
                <a:schemeClr val="dk1"/>
              </a:solidFill>
              <a:latin typeface="Meiryo"/>
              <a:ea typeface="Meiryo"/>
              <a:cs typeface="Meiryo"/>
              <a:sym typeface="Meiryo"/>
            </a:endParaRPr>
          </a:p>
        </p:txBody>
      </p:sp>
      <p:sp>
        <p:nvSpPr>
          <p:cNvPr id="244" name="Google Shape;244;p17"/>
          <p:cNvSpPr txBox="1"/>
          <p:nvPr/>
        </p:nvSpPr>
        <p:spPr>
          <a:xfrm>
            <a:off x="6096000" y="1514317"/>
            <a:ext cx="4568679"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④回答内容がコピーされます。</a:t>
            </a:r>
            <a:endParaRPr sz="1400" b="0" i="0" u="none" strike="noStrike" cap="none">
              <a:solidFill>
                <a:schemeClr val="dk1"/>
              </a:solidFill>
              <a:latin typeface="Meiryo"/>
              <a:ea typeface="Meiryo"/>
              <a:cs typeface="Meiryo"/>
              <a:sym typeface="Meiryo"/>
            </a:endParaRPr>
          </a:p>
        </p:txBody>
      </p:sp>
      <p:pic>
        <p:nvPicPr>
          <p:cNvPr id="245" name="Google Shape;245;p17" descr="グラフィカル ユーザー インターフェイス, テキスト, アプリケーション, メール&#10;&#10;AI 生成コンテンツは誤りを含む可能性があります。"/>
          <p:cNvPicPr preferRelativeResize="0"/>
          <p:nvPr/>
        </p:nvPicPr>
        <p:blipFill rotWithShape="1">
          <a:blip r:embed="rId3">
            <a:alphaModFix/>
          </a:blip>
          <a:srcRect/>
          <a:stretch/>
        </p:blipFill>
        <p:spPr>
          <a:xfrm>
            <a:off x="714653" y="2044700"/>
            <a:ext cx="4425518" cy="2115708"/>
          </a:xfrm>
          <a:prstGeom prst="rect">
            <a:avLst/>
          </a:prstGeom>
          <a:noFill/>
          <a:ln w="9525" cap="flat" cmpd="sng">
            <a:solidFill>
              <a:srgbClr val="D8D8D8"/>
            </a:solidFill>
            <a:prstDash val="solid"/>
            <a:round/>
            <a:headEnd type="none" w="sm" len="sm"/>
            <a:tailEnd type="none" w="sm" len="sm"/>
          </a:ln>
        </p:spPr>
      </p:pic>
      <p:pic>
        <p:nvPicPr>
          <p:cNvPr id="246" name="Google Shape;246;p17" descr="テキスト&#10;&#10;AI 生成コンテンツは誤りを含む可能性があります。"/>
          <p:cNvPicPr preferRelativeResize="0"/>
          <p:nvPr/>
        </p:nvPicPr>
        <p:blipFill rotWithShape="1">
          <a:blip r:embed="rId4">
            <a:alphaModFix/>
          </a:blip>
          <a:srcRect/>
          <a:stretch/>
        </p:blipFill>
        <p:spPr>
          <a:xfrm>
            <a:off x="2756517" y="4383055"/>
            <a:ext cx="2383654" cy="1197077"/>
          </a:xfrm>
          <a:prstGeom prst="rect">
            <a:avLst/>
          </a:prstGeom>
          <a:noFill/>
          <a:ln w="9525" cap="flat" cmpd="sng">
            <a:solidFill>
              <a:srgbClr val="D8D8D8"/>
            </a:solidFill>
            <a:prstDash val="solid"/>
            <a:round/>
            <a:headEnd type="none" w="sm" len="sm"/>
            <a:tailEnd type="none" w="sm" len="sm"/>
          </a:ln>
        </p:spPr>
      </p:pic>
      <p:pic>
        <p:nvPicPr>
          <p:cNvPr id="247" name="Google Shape;247;p17" descr="グラフィカル ユーザー インターフェイス, アプリケーション&#10;&#10;AI 生成コンテンツは誤りを含む可能性があります。"/>
          <p:cNvPicPr preferRelativeResize="0"/>
          <p:nvPr/>
        </p:nvPicPr>
        <p:blipFill rotWithShape="1">
          <a:blip r:embed="rId5">
            <a:alphaModFix/>
          </a:blip>
          <a:srcRect/>
          <a:stretch/>
        </p:blipFill>
        <p:spPr>
          <a:xfrm>
            <a:off x="5971668" y="2014848"/>
            <a:ext cx="5756028" cy="3193125"/>
          </a:xfrm>
          <a:prstGeom prst="rect">
            <a:avLst/>
          </a:prstGeom>
          <a:noFill/>
          <a:ln w="9525" cap="flat" cmpd="sng">
            <a:solidFill>
              <a:srgbClr val="D8D8D8"/>
            </a:solidFill>
            <a:prstDash val="solid"/>
            <a:round/>
            <a:headEnd type="none" w="sm" len="sm"/>
            <a:tailEnd type="none" w="sm" len="sm"/>
          </a:ln>
        </p:spPr>
      </p:pic>
      <p:pic>
        <p:nvPicPr>
          <p:cNvPr id="248" name="Google Shape;248;p17" descr="アイコン&#10;&#10;AI 生成コンテンツは誤りを含む可能性があります。"/>
          <p:cNvPicPr preferRelativeResize="0"/>
          <p:nvPr/>
        </p:nvPicPr>
        <p:blipFill rotWithShape="1">
          <a:blip r:embed="rId6">
            <a:alphaModFix/>
          </a:blip>
          <a:srcRect/>
          <a:stretch/>
        </p:blipFill>
        <p:spPr>
          <a:xfrm>
            <a:off x="3454456" y="1499551"/>
            <a:ext cx="523983" cy="3077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8"/>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254" name="Google Shape;254;p18"/>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3. スキル評価の実施</a:t>
            </a:r>
            <a:endParaRPr sz="1400" b="1" i="0" u="none" strike="noStrike" cap="none">
              <a:solidFill>
                <a:schemeClr val="dk1"/>
              </a:solidFill>
              <a:latin typeface="Meiryo"/>
              <a:ea typeface="Meiryo"/>
              <a:cs typeface="Meiryo"/>
              <a:sym typeface="Meiryo"/>
            </a:endParaRPr>
          </a:p>
        </p:txBody>
      </p:sp>
      <p:sp>
        <p:nvSpPr>
          <p:cNvPr id="255" name="Google Shape;255;p18"/>
          <p:cNvSpPr txBox="1"/>
          <p:nvPr/>
        </p:nvSpPr>
        <p:spPr>
          <a:xfrm>
            <a:off x="292317" y="840189"/>
            <a:ext cx="73608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1-2.スキル評価回答時の便利な操作（プルダウンリストのみ）</a:t>
            </a:r>
            <a:endParaRPr sz="1600" b="1" i="0" u="none" strike="noStrike" cap="none">
              <a:solidFill>
                <a:schemeClr val="dk1"/>
              </a:solidFill>
              <a:latin typeface="Meiryo"/>
              <a:ea typeface="Meiryo"/>
              <a:cs typeface="Meiryo"/>
              <a:sym typeface="Meiryo"/>
            </a:endParaRPr>
          </a:p>
        </p:txBody>
      </p:sp>
      <p:sp>
        <p:nvSpPr>
          <p:cNvPr id="256" name="Google Shape;256;p18"/>
          <p:cNvSpPr txBox="1"/>
          <p:nvPr/>
        </p:nvSpPr>
        <p:spPr>
          <a:xfrm>
            <a:off x="447464" y="1514317"/>
            <a:ext cx="10942779"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自身の回答列に一律で同じ選択肢をセットできます。</a:t>
            </a:r>
            <a:endParaRPr sz="1400" b="0" i="0" u="none" strike="noStrike" cap="none">
              <a:solidFill>
                <a:schemeClr val="dk1"/>
              </a:solidFill>
              <a:latin typeface="Meiryo"/>
              <a:ea typeface="Meiryo"/>
              <a:cs typeface="Meiryo"/>
              <a:sym typeface="Meiryo"/>
            </a:endParaRPr>
          </a:p>
        </p:txBody>
      </p:sp>
      <p:sp>
        <p:nvSpPr>
          <p:cNvPr id="257" name="Google Shape;257;p18"/>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●一括回答する</a:t>
            </a:r>
            <a:endParaRPr sz="1600" b="1" i="0" u="none" strike="noStrike" cap="none">
              <a:solidFill>
                <a:schemeClr val="dk1"/>
              </a:solidFill>
              <a:latin typeface="Meiryo"/>
              <a:ea typeface="Meiryo"/>
              <a:cs typeface="Meiryo"/>
              <a:sym typeface="Meiryo"/>
            </a:endParaRPr>
          </a:p>
        </p:txBody>
      </p:sp>
      <p:sp>
        <p:nvSpPr>
          <p:cNvPr id="258" name="Google Shape;258;p18"/>
          <p:cNvSpPr txBox="1"/>
          <p:nvPr/>
        </p:nvSpPr>
        <p:spPr>
          <a:xfrm>
            <a:off x="500278" y="2003799"/>
            <a:ext cx="552828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①回答列右上の3点リーダー「操作を選択」　　をクリックします。</a:t>
            </a:r>
            <a:endParaRPr sz="1400" b="0" i="0" u="none" strike="noStrike" cap="none">
              <a:solidFill>
                <a:schemeClr val="dk1"/>
              </a:solidFill>
              <a:latin typeface="Meiryo"/>
              <a:ea typeface="Meiryo"/>
              <a:cs typeface="Meiryo"/>
              <a:sym typeface="Meiryo"/>
            </a:endParaRPr>
          </a:p>
        </p:txBody>
      </p:sp>
      <p:sp>
        <p:nvSpPr>
          <p:cNvPr id="259" name="Google Shape;259;p18"/>
          <p:cNvSpPr txBox="1"/>
          <p:nvPr/>
        </p:nvSpPr>
        <p:spPr>
          <a:xfrm>
            <a:off x="6096000" y="2003799"/>
            <a:ext cx="4568679"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②一括で入れたい選択肢をクリックします。</a:t>
            </a:r>
            <a:endParaRPr sz="1400" b="0" i="0" u="none" strike="noStrike" cap="none">
              <a:solidFill>
                <a:schemeClr val="dk1"/>
              </a:solidFill>
              <a:latin typeface="Meiryo"/>
              <a:ea typeface="Meiryo"/>
              <a:cs typeface="Meiryo"/>
              <a:sym typeface="Meiryo"/>
            </a:endParaRPr>
          </a:p>
        </p:txBody>
      </p:sp>
      <p:pic>
        <p:nvPicPr>
          <p:cNvPr id="260" name="Google Shape;260;p18" descr="グラフィカル ユーザー インターフェイス, アプリケーション&#10;&#10;AI 生成コンテンツは誤りを含む可能性があります。"/>
          <p:cNvPicPr preferRelativeResize="0"/>
          <p:nvPr/>
        </p:nvPicPr>
        <p:blipFill rotWithShape="1">
          <a:blip r:embed="rId3">
            <a:alphaModFix/>
          </a:blip>
          <a:srcRect/>
          <a:stretch/>
        </p:blipFill>
        <p:spPr>
          <a:xfrm>
            <a:off x="603254" y="2407351"/>
            <a:ext cx="5057476" cy="2810881"/>
          </a:xfrm>
          <a:prstGeom prst="rect">
            <a:avLst/>
          </a:prstGeom>
          <a:noFill/>
          <a:ln w="9525" cap="flat" cmpd="sng">
            <a:solidFill>
              <a:srgbClr val="D8D8D8"/>
            </a:solidFill>
            <a:prstDash val="solid"/>
            <a:round/>
            <a:headEnd type="none" w="sm" len="sm"/>
            <a:tailEnd type="none" w="sm" len="sm"/>
          </a:ln>
        </p:spPr>
      </p:pic>
      <p:pic>
        <p:nvPicPr>
          <p:cNvPr id="261" name="Google Shape;261;p18" descr="グラフィカル ユーザー インターフェイス, アプリケーション&#10;&#10;AI 生成コンテンツは誤りを含む可能性があります。"/>
          <p:cNvPicPr preferRelativeResize="0"/>
          <p:nvPr/>
        </p:nvPicPr>
        <p:blipFill rotWithShape="1">
          <a:blip r:embed="rId4">
            <a:alphaModFix/>
          </a:blip>
          <a:srcRect/>
          <a:stretch/>
        </p:blipFill>
        <p:spPr>
          <a:xfrm>
            <a:off x="6307262" y="2402078"/>
            <a:ext cx="5057476" cy="2816154"/>
          </a:xfrm>
          <a:prstGeom prst="rect">
            <a:avLst/>
          </a:prstGeom>
          <a:noFill/>
          <a:ln w="9525" cap="flat" cmpd="sng">
            <a:solidFill>
              <a:srgbClr val="D8D8D8"/>
            </a:solidFill>
            <a:prstDash val="solid"/>
            <a:round/>
            <a:headEnd type="none" w="sm" len="sm"/>
            <a:tailEnd type="none" w="sm" len="sm"/>
          </a:ln>
        </p:spPr>
      </p:pic>
      <p:pic>
        <p:nvPicPr>
          <p:cNvPr id="262" name="Google Shape;262;p18" descr="グラフ, 散布図&#10;&#10;AI 生成コンテンツは誤りを含む可能性があります。"/>
          <p:cNvPicPr preferRelativeResize="0"/>
          <p:nvPr/>
        </p:nvPicPr>
        <p:blipFill rotWithShape="1">
          <a:blip r:embed="rId5">
            <a:alphaModFix/>
          </a:blip>
          <a:srcRect/>
          <a:stretch/>
        </p:blipFill>
        <p:spPr>
          <a:xfrm>
            <a:off x="4064333" y="1981598"/>
            <a:ext cx="286984" cy="32656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384b86ff112_1_0"/>
          <p:cNvSpPr txBox="1"/>
          <p:nvPr/>
        </p:nvSpPr>
        <p:spPr>
          <a:xfrm>
            <a:off x="292317" y="200673"/>
            <a:ext cx="9604800" cy="31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268" name="Google Shape;268;g384b86ff112_1_0"/>
          <p:cNvSpPr txBox="1"/>
          <p:nvPr/>
        </p:nvSpPr>
        <p:spPr>
          <a:xfrm>
            <a:off x="447464" y="498799"/>
            <a:ext cx="9980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Meiryo"/>
              <a:buNone/>
            </a:pPr>
            <a:r>
              <a:rPr lang="ja-JP" sz="1400" b="1" i="0" u="none" strike="noStrike" cap="none">
                <a:solidFill>
                  <a:schemeClr val="dk1"/>
                </a:solidFill>
                <a:latin typeface="Meiryo"/>
                <a:ea typeface="Meiryo"/>
                <a:cs typeface="Meiryo"/>
                <a:sym typeface="Meiryo"/>
              </a:rPr>
              <a:t>3. スキル評価の実施</a:t>
            </a:r>
            <a:endParaRPr sz="1400" b="1" i="0" u="none" strike="noStrike" cap="none">
              <a:solidFill>
                <a:schemeClr val="dk1"/>
              </a:solidFill>
              <a:latin typeface="Meiryo"/>
              <a:ea typeface="Meiryo"/>
              <a:cs typeface="Meiryo"/>
              <a:sym typeface="Meiryo"/>
            </a:endParaRPr>
          </a:p>
        </p:txBody>
      </p:sp>
      <p:sp>
        <p:nvSpPr>
          <p:cNvPr id="269" name="Google Shape;269;g384b86ff112_1_0"/>
          <p:cNvSpPr txBox="1"/>
          <p:nvPr/>
        </p:nvSpPr>
        <p:spPr>
          <a:xfrm>
            <a:off x="292317" y="840189"/>
            <a:ext cx="7360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Meiryo"/>
              <a:buNone/>
            </a:pPr>
            <a:r>
              <a:rPr lang="ja-JP" sz="1600" b="1" i="0" u="none" strike="noStrike" cap="none">
                <a:solidFill>
                  <a:schemeClr val="dk1"/>
                </a:solidFill>
                <a:latin typeface="Meiryo"/>
                <a:ea typeface="Meiryo"/>
                <a:cs typeface="Meiryo"/>
                <a:sym typeface="Meiryo"/>
              </a:rPr>
              <a:t>1-2.</a:t>
            </a:r>
            <a:r>
              <a:rPr lang="ja-JP" sz="1600" b="1" i="0" u="none" strike="noStrike" cap="none">
                <a:solidFill>
                  <a:schemeClr val="dk1"/>
                </a:solidFill>
                <a:latin typeface="Meiryo"/>
                <a:ea typeface="Meiryo"/>
                <a:cs typeface="Meiryo"/>
                <a:sym typeface="Meiry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スキル評価回答時の便利な操作（プルダウンリストのみ）</a:t>
            </a:r>
            <a:endParaRPr sz="1600" b="1" i="0" u="none" strike="noStrike" cap="none">
              <a:solidFill>
                <a:schemeClr val="dk1"/>
              </a:solidFill>
              <a:latin typeface="Meiryo"/>
              <a:ea typeface="Meiryo"/>
              <a:cs typeface="Meiryo"/>
              <a:sym typeface="Meiryo"/>
            </a:endParaRPr>
          </a:p>
        </p:txBody>
      </p:sp>
      <p:sp>
        <p:nvSpPr>
          <p:cNvPr id="270" name="Google Shape;270;g384b86ff112_1_0"/>
          <p:cNvSpPr txBox="1"/>
          <p:nvPr/>
        </p:nvSpPr>
        <p:spPr>
          <a:xfrm>
            <a:off x="292317" y="1161864"/>
            <a:ext cx="5679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Meiryo"/>
              <a:buNone/>
            </a:pPr>
            <a:r>
              <a:rPr lang="ja-JP" sz="1600" b="1" i="0" u="none" strike="noStrike" cap="none">
                <a:solidFill>
                  <a:schemeClr val="dk1"/>
                </a:solidFill>
                <a:latin typeface="Meiryo"/>
                <a:ea typeface="Meiryo"/>
                <a:cs typeface="Meiryo"/>
                <a:sym typeface="Meiryo"/>
              </a:rPr>
              <a:t>●一括回答する</a:t>
            </a:r>
            <a:endParaRPr sz="1600" b="1" i="0" u="none" strike="noStrike" cap="none">
              <a:solidFill>
                <a:schemeClr val="dk1"/>
              </a:solidFill>
              <a:latin typeface="Meiryo"/>
              <a:ea typeface="Meiryo"/>
              <a:cs typeface="Meiryo"/>
              <a:sym typeface="Meiryo"/>
            </a:endParaRPr>
          </a:p>
        </p:txBody>
      </p:sp>
      <p:sp>
        <p:nvSpPr>
          <p:cNvPr id="271" name="Google Shape;271;g384b86ff112_1_0"/>
          <p:cNvSpPr txBox="1"/>
          <p:nvPr/>
        </p:nvSpPr>
        <p:spPr>
          <a:xfrm>
            <a:off x="500278" y="1514317"/>
            <a:ext cx="5314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Meiryo"/>
              <a:buNone/>
            </a:pPr>
            <a:r>
              <a:rPr lang="ja-JP" sz="1400" b="0" i="0" u="none" strike="noStrike" cap="none">
                <a:solidFill>
                  <a:schemeClr val="dk1"/>
                </a:solidFill>
                <a:latin typeface="Meiryo"/>
                <a:ea typeface="Meiryo"/>
                <a:cs typeface="Meiryo"/>
                <a:sym typeface="Meiryo"/>
              </a:rPr>
              <a:t>③確認メッセージが表示されるので　　　をクリックします。</a:t>
            </a:r>
            <a:endParaRPr sz="1400" b="0" i="0" u="none" strike="noStrike" cap="none">
              <a:solidFill>
                <a:schemeClr val="dk1"/>
              </a:solidFill>
              <a:latin typeface="Meiryo"/>
              <a:ea typeface="Meiryo"/>
              <a:cs typeface="Meiryo"/>
              <a:sym typeface="Meiryo"/>
            </a:endParaRPr>
          </a:p>
        </p:txBody>
      </p:sp>
      <p:sp>
        <p:nvSpPr>
          <p:cNvPr id="272" name="Google Shape;272;g384b86ff112_1_0"/>
          <p:cNvSpPr txBox="1"/>
          <p:nvPr/>
        </p:nvSpPr>
        <p:spPr>
          <a:xfrm>
            <a:off x="6096000" y="1514317"/>
            <a:ext cx="456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Meiryo"/>
              <a:buNone/>
            </a:pPr>
            <a:r>
              <a:rPr lang="ja-JP" sz="1400" b="0" i="0" u="none" strike="noStrike" cap="none">
                <a:solidFill>
                  <a:schemeClr val="dk1"/>
                </a:solidFill>
                <a:latin typeface="Meiryo"/>
                <a:ea typeface="Meiryo"/>
                <a:cs typeface="Meiryo"/>
                <a:sym typeface="Meiryo"/>
              </a:rPr>
              <a:t>④選択肢がセットされます。</a:t>
            </a:r>
            <a:endParaRPr sz="1400" b="0" i="0" u="none" strike="noStrike" cap="none">
              <a:solidFill>
                <a:schemeClr val="dk1"/>
              </a:solidFill>
              <a:latin typeface="Meiryo"/>
              <a:ea typeface="Meiryo"/>
              <a:cs typeface="Meiryo"/>
              <a:sym typeface="Meiryo"/>
            </a:endParaRPr>
          </a:p>
        </p:txBody>
      </p:sp>
      <p:sp>
        <p:nvSpPr>
          <p:cNvPr id="273" name="Google Shape;273;g384b86ff112_1_0"/>
          <p:cNvSpPr/>
          <p:nvPr/>
        </p:nvSpPr>
        <p:spPr>
          <a:xfrm>
            <a:off x="292325" y="5070649"/>
            <a:ext cx="11248500" cy="1009200"/>
          </a:xfrm>
          <a:prstGeom prst="rect">
            <a:avLst/>
          </a:prstGeom>
          <a:no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74" name="Google Shape;274;g384b86ff112_1_0"/>
          <p:cNvSpPr txBox="1"/>
          <p:nvPr/>
        </p:nvSpPr>
        <p:spPr>
          <a:xfrm>
            <a:off x="883873" y="5270774"/>
            <a:ext cx="9591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1600" b="1" i="1" u="none" strike="noStrike" cap="none">
                <a:solidFill>
                  <a:srgbClr val="C96F06"/>
                </a:solidFill>
                <a:latin typeface="Meiryo"/>
                <a:ea typeface="Meiryo"/>
                <a:cs typeface="Meiryo"/>
                <a:sym typeface="Meiryo"/>
              </a:rPr>
              <a:t>TIPS</a:t>
            </a:r>
            <a:endParaRPr sz="1200" b="1" i="1" u="none" strike="noStrike" cap="none">
              <a:solidFill>
                <a:srgbClr val="C96F06"/>
              </a:solidFill>
              <a:latin typeface="Meiryo"/>
              <a:ea typeface="Meiryo"/>
              <a:cs typeface="Meiryo"/>
              <a:sym typeface="Meiryo"/>
            </a:endParaRPr>
          </a:p>
        </p:txBody>
      </p:sp>
      <p:pic>
        <p:nvPicPr>
          <p:cNvPr id="275" name="Google Shape;275;g384b86ff112_1_0"/>
          <p:cNvPicPr preferRelativeResize="0"/>
          <p:nvPr/>
        </p:nvPicPr>
        <p:blipFill rotWithShape="1">
          <a:blip r:embed="rId3">
            <a:alphaModFix/>
          </a:blip>
          <a:srcRect/>
          <a:stretch/>
        </p:blipFill>
        <p:spPr>
          <a:xfrm>
            <a:off x="558762" y="5240458"/>
            <a:ext cx="335332" cy="338514"/>
          </a:xfrm>
          <a:prstGeom prst="rect">
            <a:avLst/>
          </a:prstGeom>
          <a:noFill/>
          <a:ln>
            <a:noFill/>
          </a:ln>
        </p:spPr>
      </p:pic>
      <p:sp>
        <p:nvSpPr>
          <p:cNvPr id="276" name="Google Shape;276;g384b86ff112_1_0"/>
          <p:cNvSpPr txBox="1"/>
          <p:nvPr/>
        </p:nvSpPr>
        <p:spPr>
          <a:xfrm>
            <a:off x="1618868" y="5267146"/>
            <a:ext cx="9373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1800"/>
              <a:buFont typeface="Meiryo"/>
              <a:buNone/>
            </a:pPr>
            <a:r>
              <a:rPr lang="ja-JP" sz="1800" b="1" i="0" u="none" strike="noStrike" cap="none">
                <a:solidFill>
                  <a:srgbClr val="C96F06"/>
                </a:solidFill>
                <a:latin typeface="Meiryo"/>
                <a:ea typeface="Meiryo"/>
                <a:cs typeface="Meiryo"/>
                <a:sym typeface="Meiryo"/>
              </a:rPr>
              <a:t>全て未入力の状態に戻したい場合は「（選択なし）」を選択します。</a:t>
            </a:r>
            <a:endParaRPr sz="1800" b="1" i="0" u="none" strike="noStrike" cap="none" dirty="0">
              <a:solidFill>
                <a:srgbClr val="C96F06"/>
              </a:solidFill>
              <a:latin typeface="Meiryo"/>
              <a:ea typeface="Meiryo"/>
              <a:cs typeface="Meiryo"/>
              <a:sym typeface="Meiryo"/>
            </a:endParaRPr>
          </a:p>
          <a:p>
            <a:pPr lvl="0">
              <a:buClr>
                <a:srgbClr val="C96F06"/>
              </a:buClr>
              <a:buSzPts val="1800"/>
            </a:pPr>
            <a:r>
              <a:rPr lang="ja-JP" sz="1800" b="1" i="0" u="none" strike="noStrike" cap="none">
                <a:solidFill>
                  <a:srgbClr val="C96F06"/>
                </a:solidFill>
                <a:latin typeface="Meiryo"/>
                <a:ea typeface="Meiryo"/>
                <a:cs typeface="Meiryo"/>
                <a:sym typeface="Meiryo"/>
              </a:rPr>
              <a:t>また、</a:t>
            </a:r>
            <a:r>
              <a:rPr lang="ja-JP" altLang="en-US" sz="1800" b="1">
                <a:solidFill>
                  <a:srgbClr val="C96F06"/>
                </a:solidFill>
                <a:latin typeface="Meiryo"/>
                <a:ea typeface="Meiryo"/>
                <a:cs typeface="Meiryo"/>
                <a:sym typeface="Meiryo"/>
              </a:rPr>
              <a:t>他イベントの回答を参照している場合は</a:t>
            </a:r>
            <a:r>
              <a:rPr lang="ja-JP" altLang="ja-JP" sz="1800" b="1">
                <a:solidFill>
                  <a:srgbClr val="C96F06"/>
                </a:solidFill>
                <a:latin typeface="Meiryo"/>
                <a:ea typeface="Meiryo"/>
                <a:cs typeface="Meiryo"/>
                <a:sym typeface="Meiryo"/>
              </a:rPr>
              <a:t>、</a:t>
            </a:r>
            <a:r>
              <a:rPr lang="ja-JP" sz="1800" b="1" i="0" u="none" strike="noStrike" cap="none">
                <a:solidFill>
                  <a:srgbClr val="C96F06"/>
                </a:solidFill>
                <a:latin typeface="Meiryo"/>
                <a:ea typeface="Meiryo"/>
                <a:cs typeface="Meiryo"/>
                <a:sym typeface="Meiryo"/>
              </a:rPr>
              <a:t>前回結果もコピーすることが可能です。</a:t>
            </a:r>
            <a:endParaRPr sz="1800" b="1" i="0" u="none" strike="noStrike" cap="none" dirty="0">
              <a:solidFill>
                <a:srgbClr val="C96F06"/>
              </a:solidFill>
              <a:latin typeface="Meiryo"/>
              <a:ea typeface="Meiryo"/>
              <a:cs typeface="Meiryo"/>
              <a:sym typeface="Meiryo"/>
            </a:endParaRPr>
          </a:p>
        </p:txBody>
      </p:sp>
      <p:pic>
        <p:nvPicPr>
          <p:cNvPr id="277" name="Google Shape;277;g384b86ff112_1_0" descr="グラフィカル ユーザー インターフェイス, テキスト, アプリケーション, メール&#10;&#10;AI 生成コンテンツは誤りを含む可能性があります。"/>
          <p:cNvPicPr preferRelativeResize="0"/>
          <p:nvPr/>
        </p:nvPicPr>
        <p:blipFill rotWithShape="1">
          <a:blip r:embed="rId4">
            <a:alphaModFix/>
          </a:blip>
          <a:srcRect/>
          <a:stretch/>
        </p:blipFill>
        <p:spPr>
          <a:xfrm>
            <a:off x="726425" y="1964801"/>
            <a:ext cx="3487672" cy="1655701"/>
          </a:xfrm>
          <a:prstGeom prst="rect">
            <a:avLst/>
          </a:prstGeom>
          <a:noFill/>
          <a:ln w="9525" cap="flat" cmpd="sng">
            <a:solidFill>
              <a:srgbClr val="D8D8D8"/>
            </a:solidFill>
            <a:prstDash val="solid"/>
            <a:round/>
            <a:headEnd type="none" w="sm" len="sm"/>
            <a:tailEnd type="none" w="sm" len="sm"/>
          </a:ln>
        </p:spPr>
      </p:pic>
      <p:pic>
        <p:nvPicPr>
          <p:cNvPr id="278" name="Google Shape;278;g384b86ff112_1_0" descr="グラフィカル ユーザー インターフェイス, アプリケーション&#10;&#10;AI 生成コンテンツは誤りを含む可能性があります。"/>
          <p:cNvPicPr preferRelativeResize="0"/>
          <p:nvPr/>
        </p:nvPicPr>
        <p:blipFill rotWithShape="1">
          <a:blip r:embed="rId5">
            <a:alphaModFix/>
          </a:blip>
          <a:srcRect/>
          <a:stretch/>
        </p:blipFill>
        <p:spPr>
          <a:xfrm>
            <a:off x="1843066" y="3763239"/>
            <a:ext cx="2329335" cy="1164668"/>
          </a:xfrm>
          <a:prstGeom prst="rect">
            <a:avLst/>
          </a:prstGeom>
          <a:noFill/>
          <a:ln w="9525" cap="flat" cmpd="sng">
            <a:solidFill>
              <a:srgbClr val="D8D8D8"/>
            </a:solidFill>
            <a:prstDash val="solid"/>
            <a:round/>
            <a:headEnd type="none" w="sm" len="sm"/>
            <a:tailEnd type="none" w="sm" len="sm"/>
          </a:ln>
        </p:spPr>
      </p:pic>
      <p:pic>
        <p:nvPicPr>
          <p:cNvPr id="279" name="Google Shape;279;g384b86ff112_1_0" descr="グラフィカル ユーザー インターフェイス, アプリケーション&#10;&#10;AI 生成コンテンツは誤りを含む可能性があります。"/>
          <p:cNvPicPr preferRelativeResize="0"/>
          <p:nvPr/>
        </p:nvPicPr>
        <p:blipFill rotWithShape="1">
          <a:blip r:embed="rId6">
            <a:alphaModFix/>
          </a:blip>
          <a:srcRect/>
          <a:stretch/>
        </p:blipFill>
        <p:spPr>
          <a:xfrm>
            <a:off x="6265951" y="1912920"/>
            <a:ext cx="5274944" cy="2931746"/>
          </a:xfrm>
          <a:prstGeom prst="rect">
            <a:avLst/>
          </a:prstGeom>
          <a:noFill/>
          <a:ln w="9525" cap="flat" cmpd="sng">
            <a:solidFill>
              <a:srgbClr val="D8D8D8"/>
            </a:solidFill>
            <a:prstDash val="solid"/>
            <a:round/>
            <a:headEnd type="none" w="sm" len="sm"/>
            <a:tailEnd type="none" w="sm" len="sm"/>
          </a:ln>
        </p:spPr>
      </p:pic>
      <p:pic>
        <p:nvPicPr>
          <p:cNvPr id="280" name="Google Shape;280;g384b86ff112_1_0" descr="アイコン&#10;&#10;AI 生成コンテンツは誤りを含む可能性があります。"/>
          <p:cNvPicPr preferRelativeResize="0"/>
          <p:nvPr/>
        </p:nvPicPr>
        <p:blipFill rotWithShape="1">
          <a:blip r:embed="rId7">
            <a:alphaModFix/>
          </a:blip>
          <a:srcRect/>
          <a:stretch/>
        </p:blipFill>
        <p:spPr>
          <a:xfrm>
            <a:off x="3454456" y="1499551"/>
            <a:ext cx="523983" cy="30773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0"/>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286" name="Google Shape;286;p20"/>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3. スキル評価の実施</a:t>
            </a:r>
            <a:endParaRPr sz="1400" b="1" i="0" u="none" strike="noStrike" cap="none">
              <a:solidFill>
                <a:schemeClr val="dk1"/>
              </a:solidFill>
              <a:latin typeface="Meiryo"/>
              <a:ea typeface="Meiryo"/>
              <a:cs typeface="Meiryo"/>
              <a:sym typeface="Meiryo"/>
            </a:endParaRPr>
          </a:p>
        </p:txBody>
      </p:sp>
      <p:sp>
        <p:nvSpPr>
          <p:cNvPr id="287" name="Google Shape;287;p20"/>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1-3.スキル評価画面の確定</a:t>
            </a:r>
            <a:endParaRPr sz="1600" b="1" i="0" u="none" strike="noStrike" cap="none">
              <a:solidFill>
                <a:schemeClr val="dk1"/>
              </a:solidFill>
              <a:latin typeface="Meiryo"/>
              <a:ea typeface="Meiryo"/>
              <a:cs typeface="Meiryo"/>
              <a:sym typeface="Meiryo"/>
            </a:endParaRPr>
          </a:p>
        </p:txBody>
      </p:sp>
      <p:sp>
        <p:nvSpPr>
          <p:cNvPr id="288" name="Google Shape;288;p20"/>
          <p:cNvSpPr txBox="1"/>
          <p:nvPr/>
        </p:nvSpPr>
        <p:spPr>
          <a:xfrm>
            <a:off x="292317" y="1212357"/>
            <a:ext cx="8553509"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①スキル評価の回答が完了しましたら　　　 をクリックします。</a:t>
            </a:r>
            <a:endParaRPr sz="1400" b="0" i="0" u="none" strike="noStrike" cap="none">
              <a:solidFill>
                <a:srgbClr val="000000"/>
              </a:solidFill>
              <a:latin typeface="Arial"/>
              <a:ea typeface="Arial"/>
              <a:cs typeface="Arial"/>
              <a:sym typeface="Arial"/>
            </a:endParaRPr>
          </a:p>
        </p:txBody>
      </p:sp>
      <p:pic>
        <p:nvPicPr>
          <p:cNvPr id="289" name="Google Shape;289;p20" descr="グラフィカル ユーザー インターフェイス, アプリケーション&#10;&#10;AI 生成コンテンツは誤りを含む可能性があります。"/>
          <p:cNvPicPr preferRelativeResize="0"/>
          <p:nvPr/>
        </p:nvPicPr>
        <p:blipFill rotWithShape="1">
          <a:blip r:embed="rId3">
            <a:alphaModFix/>
          </a:blip>
          <a:srcRect/>
          <a:stretch/>
        </p:blipFill>
        <p:spPr>
          <a:xfrm>
            <a:off x="639855" y="2143992"/>
            <a:ext cx="4984274" cy="2570016"/>
          </a:xfrm>
          <a:prstGeom prst="rect">
            <a:avLst/>
          </a:prstGeom>
          <a:noFill/>
          <a:ln w="9525" cap="flat" cmpd="sng">
            <a:solidFill>
              <a:srgbClr val="D8D8D8"/>
            </a:solidFill>
            <a:prstDash val="solid"/>
            <a:round/>
            <a:headEnd type="none" w="sm" len="sm"/>
            <a:tailEnd type="none" w="sm" len="sm"/>
          </a:ln>
        </p:spPr>
      </p:pic>
      <p:pic>
        <p:nvPicPr>
          <p:cNvPr id="290" name="Google Shape;290;p20" descr="グラフィカル ユーザー インターフェイス&#10;&#10;AI 生成コンテンツは誤りを含む可能性があります。"/>
          <p:cNvPicPr preferRelativeResize="0"/>
          <p:nvPr/>
        </p:nvPicPr>
        <p:blipFill rotWithShape="1">
          <a:blip r:embed="rId4">
            <a:alphaModFix/>
          </a:blip>
          <a:srcRect/>
          <a:stretch/>
        </p:blipFill>
        <p:spPr>
          <a:xfrm>
            <a:off x="3407141" y="1178703"/>
            <a:ext cx="576019" cy="307736"/>
          </a:xfrm>
          <a:prstGeom prst="rect">
            <a:avLst/>
          </a:prstGeom>
          <a:noFill/>
          <a:ln>
            <a:noFill/>
          </a:ln>
        </p:spPr>
      </p:pic>
      <p:sp>
        <p:nvSpPr>
          <p:cNvPr id="291" name="Google Shape;291;p20"/>
          <p:cNvSpPr txBox="1"/>
          <p:nvPr/>
        </p:nvSpPr>
        <p:spPr>
          <a:xfrm>
            <a:off x="6096000" y="1212357"/>
            <a:ext cx="5679351"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②確定した後は次の参加者に編集権限が移ります。</a:t>
            </a:r>
            <a:endParaRPr sz="14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　ワークフローエリアの自身のアクション欄に確定した日時で</a:t>
            </a:r>
            <a:endParaRPr sz="14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　タイムスタンプが付き、次の参加者欄が太枠で囲われます。</a:t>
            </a:r>
            <a:endParaRPr sz="1400" b="0" i="0" u="none" strike="noStrike" cap="none">
              <a:solidFill>
                <a:schemeClr val="dk1"/>
              </a:solidFill>
              <a:latin typeface="Meiryo"/>
              <a:ea typeface="Meiryo"/>
              <a:cs typeface="Meiryo"/>
              <a:sym typeface="Meiryo"/>
            </a:endParaRPr>
          </a:p>
        </p:txBody>
      </p:sp>
      <p:pic>
        <p:nvPicPr>
          <p:cNvPr id="292" name="Google Shape;292;p20" descr="グラフィカル ユーザー インターフェイス, アプリケーション&#10;&#10;AI 生成コンテンツは誤りを含む可能性があります。"/>
          <p:cNvPicPr preferRelativeResize="0"/>
          <p:nvPr/>
        </p:nvPicPr>
        <p:blipFill rotWithShape="1">
          <a:blip r:embed="rId5">
            <a:alphaModFix/>
          </a:blip>
          <a:srcRect/>
          <a:stretch/>
        </p:blipFill>
        <p:spPr>
          <a:xfrm>
            <a:off x="6308691" y="2172867"/>
            <a:ext cx="5031857" cy="2512266"/>
          </a:xfrm>
          <a:prstGeom prst="rect">
            <a:avLst/>
          </a:prstGeom>
          <a:noFill/>
          <a:ln w="9525" cap="flat" cmpd="sng">
            <a:solidFill>
              <a:srgbClr val="D8D8D8"/>
            </a:solidFill>
            <a:prstDash val="solid"/>
            <a:round/>
            <a:headEnd type="none" w="sm" len="sm"/>
            <a:tailEnd type="none" w="sm" len="sm"/>
          </a:ln>
        </p:spPr>
      </p:pic>
      <p:sp>
        <p:nvSpPr>
          <p:cNvPr id="293" name="Google Shape;293;p20"/>
          <p:cNvSpPr/>
          <p:nvPr/>
        </p:nvSpPr>
        <p:spPr>
          <a:xfrm>
            <a:off x="292317" y="5337907"/>
            <a:ext cx="11248580" cy="690035"/>
          </a:xfrm>
          <a:prstGeom prst="rect">
            <a:avLst/>
          </a:prstGeom>
          <a:no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94" name="Google Shape;294;p20"/>
          <p:cNvSpPr txBox="1"/>
          <p:nvPr/>
        </p:nvSpPr>
        <p:spPr>
          <a:xfrm>
            <a:off x="883873" y="5538024"/>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1600" b="1" i="1" u="none" strike="noStrike" cap="none">
                <a:solidFill>
                  <a:srgbClr val="C96F06"/>
                </a:solidFill>
                <a:latin typeface="Meiryo"/>
                <a:ea typeface="Meiryo"/>
                <a:cs typeface="Meiryo"/>
                <a:sym typeface="Meiryo"/>
              </a:rPr>
              <a:t>TIPS</a:t>
            </a:r>
            <a:endParaRPr sz="1200" b="1" i="1" u="none" strike="noStrike" cap="none">
              <a:solidFill>
                <a:srgbClr val="C96F06"/>
              </a:solidFill>
              <a:latin typeface="Meiryo"/>
              <a:ea typeface="Meiryo"/>
              <a:cs typeface="Meiryo"/>
              <a:sym typeface="Meiryo"/>
            </a:endParaRPr>
          </a:p>
        </p:txBody>
      </p:sp>
      <p:pic>
        <p:nvPicPr>
          <p:cNvPr id="295" name="Google Shape;295;p20"/>
          <p:cNvPicPr preferRelativeResize="0"/>
          <p:nvPr/>
        </p:nvPicPr>
        <p:blipFill rotWithShape="1">
          <a:blip r:embed="rId6">
            <a:alphaModFix/>
          </a:blip>
          <a:srcRect/>
          <a:stretch/>
        </p:blipFill>
        <p:spPr>
          <a:xfrm>
            <a:off x="558762" y="5507708"/>
            <a:ext cx="335332" cy="338514"/>
          </a:xfrm>
          <a:prstGeom prst="rect">
            <a:avLst/>
          </a:prstGeom>
          <a:noFill/>
          <a:ln>
            <a:noFill/>
          </a:ln>
        </p:spPr>
      </p:pic>
      <p:sp>
        <p:nvSpPr>
          <p:cNvPr id="296" name="Google Shape;296;p20"/>
          <p:cNvSpPr txBox="1"/>
          <p:nvPr/>
        </p:nvSpPr>
        <p:spPr>
          <a:xfrm>
            <a:off x="1618868" y="5534396"/>
            <a:ext cx="937380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C96F06"/>
                </a:solidFill>
                <a:latin typeface="Meiryo"/>
                <a:ea typeface="Meiryo"/>
                <a:cs typeface="Meiryo"/>
                <a:sym typeface="Meiryo"/>
              </a:rPr>
              <a:t>確定後は次の参加者に差し戻される以外は再入力できないのでご注意ください。</a:t>
            </a:r>
            <a:endParaRPr sz="1800" b="1" i="0" u="none" strike="noStrike" cap="none">
              <a:solidFill>
                <a:srgbClr val="C96F06"/>
              </a:solidFill>
              <a:latin typeface="Meiryo"/>
              <a:ea typeface="Meiryo"/>
              <a:cs typeface="Meiryo"/>
              <a:sym typeface="Meiry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2"/>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302" name="Google Shape;302;p22"/>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4. スキル評価の差し戻し</a:t>
            </a:r>
            <a:endParaRPr sz="1400" b="1" i="0" u="none" strike="noStrike" cap="none">
              <a:solidFill>
                <a:schemeClr val="dk1"/>
              </a:solidFill>
              <a:latin typeface="Meiryo"/>
              <a:ea typeface="Meiryo"/>
              <a:cs typeface="Meiryo"/>
              <a:sym typeface="Meiryo"/>
            </a:endParaRPr>
          </a:p>
        </p:txBody>
      </p:sp>
      <p:sp>
        <p:nvSpPr>
          <p:cNvPr id="303" name="Google Shape;303;p22"/>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1.スキル評価を差し戻す</a:t>
            </a:r>
            <a:endParaRPr sz="1600" b="1" i="0" u="none" strike="noStrike" cap="none" dirty="0">
              <a:solidFill>
                <a:schemeClr val="dk1"/>
              </a:solidFill>
              <a:latin typeface="Meiryo"/>
              <a:ea typeface="Meiryo"/>
              <a:cs typeface="Meiryo"/>
              <a:sym typeface="Meiryo"/>
            </a:endParaRPr>
          </a:p>
        </p:txBody>
      </p:sp>
      <p:sp>
        <p:nvSpPr>
          <p:cNvPr id="304" name="Google Shape;304;p22"/>
          <p:cNvSpPr txBox="1"/>
          <p:nvPr/>
        </p:nvSpPr>
        <p:spPr>
          <a:xfrm>
            <a:off x="292317" y="1408300"/>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①画面右上の　　　　　をクリックします。</a:t>
            </a:r>
            <a:endParaRPr sz="1400" b="0" i="0" u="none" strike="noStrike" cap="none">
              <a:solidFill>
                <a:schemeClr val="dk1"/>
              </a:solidFill>
              <a:latin typeface="Meiryo"/>
              <a:ea typeface="Meiryo"/>
              <a:cs typeface="Meiryo"/>
              <a:sym typeface="Meiryo"/>
            </a:endParaRPr>
          </a:p>
        </p:txBody>
      </p:sp>
      <p:pic>
        <p:nvPicPr>
          <p:cNvPr id="305" name="Google Shape;305;p22" descr="グラフィカル ユーザー インターフェイス, テーブル&#10;&#10;AI 生成コンテンツは誤りを含む可能性があります。"/>
          <p:cNvPicPr preferRelativeResize="0"/>
          <p:nvPr/>
        </p:nvPicPr>
        <p:blipFill rotWithShape="1">
          <a:blip r:embed="rId3">
            <a:alphaModFix/>
          </a:blip>
          <a:srcRect/>
          <a:stretch/>
        </p:blipFill>
        <p:spPr>
          <a:xfrm>
            <a:off x="414427" y="1931984"/>
            <a:ext cx="5538213" cy="2760443"/>
          </a:xfrm>
          <a:prstGeom prst="rect">
            <a:avLst/>
          </a:prstGeom>
          <a:noFill/>
          <a:ln w="9525" cap="flat" cmpd="sng">
            <a:solidFill>
              <a:srgbClr val="D8D8D8"/>
            </a:solidFill>
            <a:prstDash val="solid"/>
            <a:round/>
            <a:headEnd type="none" w="sm" len="sm"/>
            <a:tailEnd type="none" w="sm" len="sm"/>
          </a:ln>
        </p:spPr>
      </p:pic>
      <p:pic>
        <p:nvPicPr>
          <p:cNvPr id="306" name="Google Shape;306;p22" descr="ロゴ が含まれている画像&#10;&#10;AI 生成コンテンツは誤りを含む可能性があります。"/>
          <p:cNvPicPr preferRelativeResize="0"/>
          <p:nvPr/>
        </p:nvPicPr>
        <p:blipFill rotWithShape="1">
          <a:blip r:embed="rId4">
            <a:alphaModFix/>
          </a:blip>
          <a:srcRect/>
          <a:stretch/>
        </p:blipFill>
        <p:spPr>
          <a:xfrm>
            <a:off x="1475347" y="1371827"/>
            <a:ext cx="812081" cy="307736"/>
          </a:xfrm>
          <a:prstGeom prst="rect">
            <a:avLst/>
          </a:prstGeom>
          <a:noFill/>
          <a:ln>
            <a:noFill/>
          </a:ln>
        </p:spPr>
      </p:pic>
      <p:sp>
        <p:nvSpPr>
          <p:cNvPr id="307" name="Google Shape;307;p22"/>
          <p:cNvSpPr txBox="1"/>
          <p:nvPr/>
        </p:nvSpPr>
        <p:spPr>
          <a:xfrm>
            <a:off x="6337845" y="1371827"/>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②ポップアップが開くので、差し戻し先や内容を入力します。</a:t>
            </a:r>
            <a:endParaRPr sz="1400" b="0" i="0" u="none" strike="noStrike" cap="none">
              <a:solidFill>
                <a:schemeClr val="dk1"/>
              </a:solidFill>
              <a:latin typeface="Meiryo"/>
              <a:ea typeface="Meiryo"/>
              <a:cs typeface="Meiryo"/>
              <a:sym typeface="Meiryo"/>
            </a:endParaRPr>
          </a:p>
        </p:txBody>
      </p:sp>
      <p:pic>
        <p:nvPicPr>
          <p:cNvPr id="308" name="Google Shape;308;p22" descr="グラフィカル ユーザー インターフェイス, テキスト, アプリケーション, メール&#10;&#10;AI 生成コンテンツは誤りを含む可能性があります。"/>
          <p:cNvPicPr preferRelativeResize="0"/>
          <p:nvPr/>
        </p:nvPicPr>
        <p:blipFill rotWithShape="1">
          <a:blip r:embed="rId5">
            <a:alphaModFix/>
          </a:blip>
          <a:srcRect/>
          <a:stretch/>
        </p:blipFill>
        <p:spPr>
          <a:xfrm>
            <a:off x="6752844" y="1801284"/>
            <a:ext cx="4358753" cy="35161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5"/>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314" name="Google Shape;314;p25"/>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5. スキル評価の集計を閲覧する</a:t>
            </a:r>
            <a:endParaRPr sz="1400" b="1" i="0" u="none" strike="noStrike" cap="none">
              <a:solidFill>
                <a:schemeClr val="dk1"/>
              </a:solidFill>
              <a:latin typeface="Meiryo"/>
              <a:ea typeface="Meiryo"/>
              <a:cs typeface="Meiryo"/>
              <a:sym typeface="Meiryo"/>
            </a:endParaRPr>
          </a:p>
        </p:txBody>
      </p:sp>
      <p:sp>
        <p:nvSpPr>
          <p:cNvPr id="315" name="Google Shape;315;p25"/>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1-1.集計詳細画面の見方</a:t>
            </a:r>
            <a:endParaRPr sz="1600" b="1" i="0" u="none" strike="noStrike" cap="none">
              <a:solidFill>
                <a:schemeClr val="dk1"/>
              </a:solidFill>
              <a:latin typeface="Meiryo"/>
              <a:ea typeface="Meiryo"/>
              <a:cs typeface="Meiryo"/>
              <a:sym typeface="Meiryo"/>
            </a:endParaRPr>
          </a:p>
        </p:txBody>
      </p:sp>
      <p:sp>
        <p:nvSpPr>
          <p:cNvPr id="316" name="Google Shape;316;p25"/>
          <p:cNvSpPr txBox="1"/>
          <p:nvPr/>
        </p:nvSpPr>
        <p:spPr>
          <a:xfrm>
            <a:off x="6261652" y="1357626"/>
            <a:ext cx="5766453" cy="37548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①スキル評価の集計</a:t>
            </a:r>
            <a:br>
              <a:rPr lang="ja-JP" sz="1400" b="0" i="0" u="none" strike="noStrike" cap="none">
                <a:solidFill>
                  <a:schemeClr val="dk1"/>
                </a:solidFill>
                <a:latin typeface="Meiryo"/>
                <a:ea typeface="Meiryo"/>
                <a:cs typeface="Meiryo"/>
                <a:sym typeface="Meiryo"/>
              </a:rPr>
            </a:br>
            <a:r>
              <a:rPr lang="ja-JP" sz="1400" b="0" i="0" u="none" strike="noStrike" cap="none">
                <a:solidFill>
                  <a:schemeClr val="dk1"/>
                </a:solidFill>
                <a:latin typeface="Meiryo"/>
                <a:ea typeface="Meiryo"/>
                <a:cs typeface="Meiryo"/>
                <a:sym typeface="Meiryo"/>
              </a:rPr>
              <a:t>横軸：ディクショナリ（スキルデータ）の階層名、対象者、集計項目</a:t>
            </a:r>
            <a:br>
              <a:rPr lang="ja-JP" sz="1400" b="0" i="0" u="none" strike="noStrike" cap="none">
                <a:solidFill>
                  <a:schemeClr val="dk1"/>
                </a:solidFill>
                <a:latin typeface="Meiryo"/>
                <a:ea typeface="Meiryo"/>
                <a:cs typeface="Meiryo"/>
                <a:sym typeface="Meiryo"/>
              </a:rPr>
            </a:br>
            <a:r>
              <a:rPr lang="ja-JP" sz="1400" b="0" i="0" u="none" strike="noStrike" cap="none">
                <a:solidFill>
                  <a:schemeClr val="dk1"/>
                </a:solidFill>
                <a:latin typeface="Meiryo"/>
                <a:ea typeface="Meiryo"/>
                <a:cs typeface="Meiryo"/>
                <a:sym typeface="Meiryo"/>
              </a:rPr>
              <a:t>縦軸：ディクショナリ（スキルデータ）の項目、集計値</a:t>
            </a:r>
            <a:endParaRPr sz="14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②ページ切り替え</a:t>
            </a:r>
            <a:br>
              <a:rPr lang="ja-JP" sz="1400" b="0" i="0" u="none" strike="noStrike" cap="none">
                <a:solidFill>
                  <a:schemeClr val="dk1"/>
                </a:solidFill>
                <a:latin typeface="Meiryo"/>
                <a:ea typeface="Meiryo"/>
                <a:cs typeface="Meiryo"/>
                <a:sym typeface="Meiryo"/>
              </a:rPr>
            </a:br>
            <a:r>
              <a:rPr lang="ja-JP" sz="1400" b="0" i="0" u="none" strike="noStrike" cap="none">
                <a:solidFill>
                  <a:schemeClr val="dk1"/>
                </a:solidFill>
                <a:latin typeface="Meiryo"/>
                <a:ea typeface="Meiryo"/>
                <a:cs typeface="Meiryo"/>
                <a:sym typeface="Meiryo"/>
              </a:rPr>
              <a:t>1ページには20名まで表示されます。</a:t>
            </a:r>
            <a:br>
              <a:rPr lang="ja-JP" sz="1400" b="0" i="0" u="none" strike="noStrike" cap="none">
                <a:solidFill>
                  <a:schemeClr val="dk1"/>
                </a:solidFill>
                <a:latin typeface="Meiryo"/>
                <a:ea typeface="Meiryo"/>
                <a:cs typeface="Meiryo"/>
                <a:sym typeface="Meiryo"/>
              </a:rPr>
            </a:br>
            <a:r>
              <a:rPr lang="ja-JP" sz="1400" b="0" i="0" u="none" strike="noStrike" cap="none">
                <a:solidFill>
                  <a:schemeClr val="dk1"/>
                </a:solidFill>
                <a:latin typeface="Meiryo"/>
                <a:ea typeface="Meiryo"/>
                <a:cs typeface="Meiryo"/>
                <a:sym typeface="Meiryo"/>
              </a:rPr>
              <a:t>20名を超える場合はページを切り替えて表示できます。</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③集計対象の表示切り替え</a:t>
            </a:r>
            <a:br>
              <a:rPr lang="ja-JP" sz="1400" b="0" i="0" u="none" strike="noStrike" cap="none">
                <a:solidFill>
                  <a:schemeClr val="dk1"/>
                </a:solidFill>
                <a:latin typeface="Meiryo"/>
                <a:ea typeface="Meiryo"/>
                <a:cs typeface="Meiryo"/>
                <a:sym typeface="Meiryo"/>
              </a:rPr>
            </a:br>
            <a:r>
              <a:rPr lang="ja-JP" sz="1400" b="0" i="0" u="none" strike="noStrike" cap="none">
                <a:solidFill>
                  <a:schemeClr val="dk1"/>
                </a:solidFill>
                <a:latin typeface="Meiryo"/>
                <a:ea typeface="Meiryo"/>
                <a:cs typeface="Meiryo"/>
                <a:sym typeface="Meiryo"/>
              </a:rPr>
              <a:t>メンバーごとまたは所属ごとの表示を切り替えます。</a:t>
            </a:r>
            <a:br>
              <a:rPr lang="ja-JP" sz="1400" b="0" i="0" u="none" strike="noStrike" cap="none">
                <a:solidFill>
                  <a:schemeClr val="dk1"/>
                </a:solidFill>
                <a:latin typeface="Meiryo"/>
                <a:ea typeface="Meiryo"/>
                <a:cs typeface="Meiryo"/>
                <a:sym typeface="Meiryo"/>
              </a:rPr>
            </a:br>
            <a:r>
              <a:rPr lang="ja-JP" sz="1400" b="0" i="0" u="none" strike="noStrike" cap="none">
                <a:solidFill>
                  <a:schemeClr val="dk1"/>
                </a:solidFill>
                <a:latin typeface="Meiryo"/>
                <a:ea typeface="Meiryo"/>
                <a:cs typeface="Meiryo"/>
                <a:sym typeface="Meiryo"/>
              </a:rPr>
              <a:t>所属毎の場合は『所属を選択』ボタンで表示する所属を選択できます。</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④表示の設定</a:t>
            </a:r>
            <a:br>
              <a:rPr lang="ja-JP" sz="1400" b="0" i="0" u="none" strike="noStrike" cap="none">
                <a:solidFill>
                  <a:schemeClr val="dk1"/>
                </a:solidFill>
                <a:latin typeface="Meiryo"/>
                <a:ea typeface="Meiryo"/>
                <a:cs typeface="Meiryo"/>
                <a:sym typeface="Meiryo"/>
              </a:rPr>
            </a:br>
            <a:r>
              <a:rPr lang="ja-JP" sz="1400" b="0" i="0" u="none" strike="noStrike" cap="none">
                <a:solidFill>
                  <a:schemeClr val="dk1"/>
                </a:solidFill>
                <a:latin typeface="Meiryo"/>
                <a:ea typeface="Meiryo"/>
                <a:cs typeface="Meiryo"/>
                <a:sym typeface="Meiryo"/>
              </a:rPr>
              <a:t>一覧に表示する集計値の項目を選択できます。</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⑤ディクショナリ（スキルデータ）を変更</a:t>
            </a:r>
            <a:br>
              <a:rPr lang="ja-JP" sz="1400" b="0" i="0" u="none" strike="noStrike" cap="none">
                <a:solidFill>
                  <a:schemeClr val="dk1"/>
                </a:solidFill>
                <a:latin typeface="Meiryo"/>
                <a:ea typeface="Meiryo"/>
                <a:cs typeface="Meiryo"/>
                <a:sym typeface="Meiryo"/>
              </a:rPr>
            </a:br>
            <a:r>
              <a:rPr lang="ja-JP" sz="1400" b="0" i="0" u="none" strike="noStrike" cap="none">
                <a:solidFill>
                  <a:schemeClr val="dk1"/>
                </a:solidFill>
                <a:latin typeface="Meiryo"/>
                <a:ea typeface="Meiryo"/>
                <a:cs typeface="Meiryo"/>
                <a:sym typeface="Meiryo"/>
              </a:rPr>
              <a:t>一覧に表示するディクショナリ（スキルデータ）を変更します。</a:t>
            </a:r>
            <a:endParaRPr sz="1400" b="0" i="0" u="none" strike="noStrike" cap="none">
              <a:solidFill>
                <a:srgbClr val="000000"/>
              </a:solidFill>
              <a:latin typeface="Arial"/>
              <a:ea typeface="Arial"/>
              <a:cs typeface="Arial"/>
              <a:sym typeface="Arial"/>
            </a:endParaRPr>
          </a:p>
        </p:txBody>
      </p:sp>
      <p:pic>
        <p:nvPicPr>
          <p:cNvPr id="317" name="Google Shape;317;p25" descr="テーブル&#10;&#10;AI 生成コンテンツは誤りを含む可能性があります。"/>
          <p:cNvPicPr preferRelativeResize="0"/>
          <p:nvPr/>
        </p:nvPicPr>
        <p:blipFill rotWithShape="1">
          <a:blip r:embed="rId3">
            <a:alphaModFix/>
          </a:blip>
          <a:srcRect/>
          <a:stretch/>
        </p:blipFill>
        <p:spPr>
          <a:xfrm>
            <a:off x="0" y="1212357"/>
            <a:ext cx="6211751" cy="31802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2"/>
          <p:cNvSpPr txBox="1"/>
          <p:nvPr/>
        </p:nvSpPr>
        <p:spPr>
          <a:xfrm>
            <a:off x="734728" y="1889289"/>
            <a:ext cx="4167000" cy="931200"/>
          </a:xfrm>
          <a:prstGeom prst="rect">
            <a:avLst/>
          </a:prstGeom>
          <a:noFill/>
          <a:ln>
            <a:noFill/>
          </a:ln>
        </p:spPr>
        <p:txBody>
          <a:bodyPr spcFirstLastPara="1" wrap="square" lIns="91425" tIns="45700" rIns="91425" bIns="45700" anchor="ctr" anchorCtr="0">
            <a:noAutofit/>
          </a:bodyPr>
          <a:lstStyle/>
          <a:p>
            <a:pPr marL="0" marR="0" lvl="0" indent="0" algn="l" rtl="0">
              <a:lnSpc>
                <a:spcPct val="47058"/>
              </a:lnSpc>
              <a:spcBef>
                <a:spcPts val="0"/>
              </a:spcBef>
              <a:spcAft>
                <a:spcPts val="0"/>
              </a:spcAft>
              <a:buClr>
                <a:schemeClr val="accent1"/>
              </a:buClr>
              <a:buSzPts val="5100"/>
              <a:buFont typeface="Arial"/>
              <a:buNone/>
            </a:pPr>
            <a:r>
              <a:rPr lang="ja-JP" sz="5100" b="1" i="0" u="none" strike="noStrike" cap="none">
                <a:solidFill>
                  <a:srgbClr val="447FE0"/>
                </a:solidFill>
                <a:latin typeface="Arial"/>
                <a:ea typeface="Arial"/>
                <a:cs typeface="Arial"/>
                <a:sym typeface="Arial"/>
              </a:rPr>
              <a:t>INDEX</a:t>
            </a:r>
            <a:endParaRPr sz="5100" b="1" i="0" u="none" strike="noStrike" cap="none">
              <a:solidFill>
                <a:srgbClr val="447FE0"/>
              </a:solidFill>
              <a:latin typeface="Arial"/>
              <a:ea typeface="Arial"/>
              <a:cs typeface="Arial"/>
              <a:sym typeface="Arial"/>
            </a:endParaRPr>
          </a:p>
        </p:txBody>
      </p:sp>
      <p:sp>
        <p:nvSpPr>
          <p:cNvPr id="87" name="Google Shape;87;p2"/>
          <p:cNvSpPr txBox="1"/>
          <p:nvPr/>
        </p:nvSpPr>
        <p:spPr>
          <a:xfrm>
            <a:off x="734725" y="2608199"/>
            <a:ext cx="7892440" cy="64627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CE8D3E"/>
              </a:buClr>
              <a:buSzPts val="3400"/>
              <a:buFont typeface="Meiryo"/>
              <a:buNone/>
            </a:pPr>
            <a:r>
              <a:rPr lang="ja-JP" sz="2800" b="1" i="0" u="sng" strike="noStrike" cap="none">
                <a:solidFill>
                  <a:srgbClr val="000000"/>
                </a:solidFill>
                <a:latin typeface="Meiryo"/>
                <a:ea typeface="Meiryo"/>
                <a:cs typeface="Meiryo"/>
                <a:sym typeface="Meiryo"/>
              </a:rPr>
              <a:t>アビリティマネージャー（評価者向け）</a:t>
            </a:r>
            <a:endParaRPr sz="1500" b="0" i="0" u="sng" strike="noStrike" cap="none">
              <a:solidFill>
                <a:srgbClr val="000000"/>
              </a:solidFill>
              <a:latin typeface="Meiryo"/>
              <a:ea typeface="Meiryo"/>
              <a:cs typeface="Meiryo"/>
              <a:sym typeface="Meiryo"/>
            </a:endParaRPr>
          </a:p>
        </p:txBody>
      </p:sp>
      <p:sp>
        <p:nvSpPr>
          <p:cNvPr id="88" name="Google Shape;88;p2"/>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a:solidFill>
                  <a:schemeClr val="accent4"/>
                </a:solidFill>
                <a:latin typeface="Arial"/>
                <a:ea typeface="Arial"/>
                <a:cs typeface="Arial"/>
                <a:sym typeface="Arial"/>
              </a:rPr>
              <a:t>© kaonavi, inc.</a:t>
            </a:r>
            <a:endParaRPr sz="900" b="0" i="0" u="none" strike="noStrike" cap="none">
              <a:solidFill>
                <a:schemeClr val="accent4"/>
              </a:solidFill>
              <a:latin typeface="Arial"/>
              <a:ea typeface="Arial"/>
              <a:cs typeface="Arial"/>
              <a:sym typeface="Arial"/>
            </a:endParaRPr>
          </a:p>
        </p:txBody>
      </p:sp>
      <p:sp>
        <p:nvSpPr>
          <p:cNvPr id="89" name="Google Shape;89;p2"/>
          <p:cNvSpPr txBox="1"/>
          <p:nvPr/>
        </p:nvSpPr>
        <p:spPr>
          <a:xfrm>
            <a:off x="1078854" y="3254476"/>
            <a:ext cx="3531736" cy="147732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800"/>
              <a:buFont typeface="Arial"/>
              <a:buAutoNum type="arabicPeriod"/>
            </a:pPr>
            <a:r>
              <a:rPr lang="ja-JP" sz="1800" b="0" i="0" u="sng" strike="noStrike" cap="none">
                <a:solidFill>
                  <a:schemeClr val="dk1"/>
                </a:solidFill>
                <a:latin typeface="Meiryo"/>
                <a:ea typeface="Meiryo"/>
                <a:cs typeface="Meiryo"/>
                <a:sym typeface="Meiryo"/>
              </a:rPr>
              <a:t>アビリティマネージャーとは</a:t>
            </a:r>
            <a:endParaRPr sz="1800" b="0" i="0" u="sng" strike="noStrike" cap="none" dirty="0">
              <a:solidFill>
                <a:schemeClr val="dk1"/>
              </a:solidFill>
              <a:latin typeface="Meiryo"/>
              <a:ea typeface="Meiryo"/>
              <a:cs typeface="Meiryo"/>
              <a:sym typeface="Meiryo"/>
            </a:endParaRPr>
          </a:p>
          <a:p>
            <a:pPr marL="342900" marR="0" lvl="0" indent="-342900" algn="l" rtl="0">
              <a:lnSpc>
                <a:spcPct val="100000"/>
              </a:lnSpc>
              <a:spcBef>
                <a:spcPts val="0"/>
              </a:spcBef>
              <a:spcAft>
                <a:spcPts val="0"/>
              </a:spcAft>
              <a:buClr>
                <a:schemeClr val="dk1"/>
              </a:buClr>
              <a:buSzPts val="1800"/>
              <a:buFont typeface="Arial"/>
              <a:buAutoNum type="arabicPeriod"/>
            </a:pPr>
            <a:r>
              <a:rPr lang="ja-JP" sz="1800" b="0" i="0" u="sng" strike="noStrike" cap="none">
                <a:solidFill>
                  <a:schemeClr val="dk1"/>
                </a:solidFill>
                <a:latin typeface="Meiryo"/>
                <a:ea typeface="Meiryo"/>
                <a:cs typeface="Meiryo"/>
                <a:sym typeface="Meiryo"/>
              </a:rPr>
              <a:t>スキル評価画面の開き方</a:t>
            </a:r>
            <a:endParaRPr sz="1800" b="0" i="0" u="sng" strike="noStrike" cap="none" dirty="0">
              <a:solidFill>
                <a:schemeClr val="dk1"/>
              </a:solidFill>
              <a:latin typeface="Meiryo"/>
              <a:ea typeface="Meiryo"/>
              <a:cs typeface="Meiryo"/>
              <a:sym typeface="Meiryo"/>
            </a:endParaRPr>
          </a:p>
          <a:p>
            <a:pPr marL="342900" marR="0" lvl="0" indent="-342900" algn="l" rtl="0">
              <a:lnSpc>
                <a:spcPct val="100000"/>
              </a:lnSpc>
              <a:spcBef>
                <a:spcPts val="0"/>
              </a:spcBef>
              <a:spcAft>
                <a:spcPts val="0"/>
              </a:spcAft>
              <a:buClr>
                <a:schemeClr val="dk1"/>
              </a:buClr>
              <a:buSzPts val="1800"/>
              <a:buFont typeface="Arial"/>
              <a:buAutoNum type="arabicPeriod"/>
            </a:pPr>
            <a:r>
              <a:rPr lang="ja-JP" sz="1800" b="0" i="0" u="sng" strike="noStrike" cap="none">
                <a:solidFill>
                  <a:schemeClr val="dk1"/>
                </a:solidFill>
                <a:latin typeface="Meiryo"/>
                <a:ea typeface="Meiryo"/>
                <a:cs typeface="Meiryo"/>
                <a:sym typeface="Meiryo"/>
              </a:rPr>
              <a:t>スキル評価の実施</a:t>
            </a:r>
            <a:endParaRPr sz="1800" b="0" i="0" u="sng" strike="noStrike" cap="none" dirty="0">
              <a:solidFill>
                <a:schemeClr val="dk1"/>
              </a:solidFill>
              <a:latin typeface="Meiryo"/>
              <a:ea typeface="Meiryo"/>
              <a:cs typeface="Meiryo"/>
              <a:sym typeface="Meiryo"/>
            </a:endParaRPr>
          </a:p>
          <a:p>
            <a:pPr marL="342900" marR="0" lvl="0" indent="-342900" algn="l" rtl="0">
              <a:lnSpc>
                <a:spcPct val="100000"/>
              </a:lnSpc>
              <a:spcBef>
                <a:spcPts val="0"/>
              </a:spcBef>
              <a:spcAft>
                <a:spcPts val="0"/>
              </a:spcAft>
              <a:buClr>
                <a:schemeClr val="dk1"/>
              </a:buClr>
              <a:buSzPts val="1800"/>
              <a:buFont typeface="Arial"/>
              <a:buAutoNum type="arabicPeriod"/>
            </a:pPr>
            <a:r>
              <a:rPr lang="ja-JP" sz="1800" b="0" i="0" u="sng" strike="noStrike" cap="none">
                <a:solidFill>
                  <a:schemeClr val="dk1"/>
                </a:solidFill>
                <a:latin typeface="Meiryo"/>
                <a:ea typeface="Meiryo"/>
                <a:cs typeface="Meiryo"/>
                <a:sym typeface="Meiryo"/>
              </a:rPr>
              <a:t>スキル評価の差し戻し</a:t>
            </a:r>
            <a:endParaRPr sz="1800" b="0" i="0" u="sng" strike="noStrike" cap="none" dirty="0">
              <a:solidFill>
                <a:schemeClr val="dk1"/>
              </a:solidFill>
              <a:latin typeface="Meiryo"/>
              <a:ea typeface="Meiryo"/>
              <a:cs typeface="Meiryo"/>
              <a:sym typeface="Meiryo"/>
            </a:endParaRPr>
          </a:p>
          <a:p>
            <a:pPr marL="342900" marR="0" lvl="0" indent="-342900" algn="l" rtl="0">
              <a:lnSpc>
                <a:spcPct val="100000"/>
              </a:lnSpc>
              <a:spcBef>
                <a:spcPts val="0"/>
              </a:spcBef>
              <a:spcAft>
                <a:spcPts val="0"/>
              </a:spcAft>
              <a:buClr>
                <a:schemeClr val="dk1"/>
              </a:buClr>
              <a:buSzPts val="1800"/>
              <a:buFont typeface="Arial"/>
              <a:buAutoNum type="arabicPeriod"/>
            </a:pPr>
            <a:r>
              <a:rPr lang="ja-JP" sz="1800" b="0" i="0" u="sng" strike="noStrike" cap="none">
                <a:solidFill>
                  <a:schemeClr val="dk1"/>
                </a:solidFill>
                <a:latin typeface="Meiryo"/>
                <a:ea typeface="Meiryo"/>
                <a:cs typeface="Meiryo"/>
                <a:sym typeface="Meiryo"/>
              </a:rPr>
              <a:t>スキル評価の集計を閲覧する</a:t>
            </a:r>
            <a:endParaRPr sz="1800" b="0" i="0" u="sng" strike="noStrike" cap="none" dirty="0">
              <a:solidFill>
                <a:schemeClr val="dk1"/>
              </a:solidFill>
              <a:latin typeface="Meiryo"/>
              <a:ea typeface="Meiryo"/>
              <a:cs typeface="Meiryo"/>
              <a:sym typeface="Meiry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6"/>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323" name="Google Shape;323;p26"/>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5. スキル評価の集計を閲覧する</a:t>
            </a:r>
            <a:endParaRPr sz="1400" b="1" i="0" u="none" strike="noStrike" cap="none">
              <a:solidFill>
                <a:schemeClr val="dk1"/>
              </a:solidFill>
              <a:latin typeface="Meiryo"/>
              <a:ea typeface="Meiryo"/>
              <a:cs typeface="Meiryo"/>
              <a:sym typeface="Meiryo"/>
            </a:endParaRPr>
          </a:p>
        </p:txBody>
      </p:sp>
      <p:sp>
        <p:nvSpPr>
          <p:cNvPr id="324" name="Google Shape;324;p26"/>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1-2.集計詳細画面を閲覧する</a:t>
            </a:r>
            <a:endParaRPr sz="1600" b="1" i="0" u="none" strike="noStrike" cap="none">
              <a:solidFill>
                <a:schemeClr val="dk1"/>
              </a:solidFill>
              <a:latin typeface="Meiryo"/>
              <a:ea typeface="Meiryo"/>
              <a:cs typeface="Meiryo"/>
              <a:sym typeface="Meiryo"/>
            </a:endParaRPr>
          </a:p>
        </p:txBody>
      </p:sp>
      <p:sp>
        <p:nvSpPr>
          <p:cNvPr id="325" name="Google Shape;325;p26"/>
          <p:cNvSpPr txBox="1"/>
          <p:nvPr/>
        </p:nvSpPr>
        <p:spPr>
          <a:xfrm>
            <a:off x="447464" y="1510525"/>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①集計を見たいイベントを選択する。</a:t>
            </a:r>
            <a:endParaRPr sz="1400" b="0" i="0" u="none" strike="noStrike" cap="none">
              <a:solidFill>
                <a:schemeClr val="dk1"/>
              </a:solidFill>
              <a:latin typeface="Meiryo"/>
              <a:ea typeface="Meiryo"/>
              <a:cs typeface="Meiryo"/>
              <a:sym typeface="Meiryo"/>
            </a:endParaRPr>
          </a:p>
        </p:txBody>
      </p:sp>
      <p:pic>
        <p:nvPicPr>
          <p:cNvPr id="326" name="Google Shape;326;p26" descr="グラフィカル ユーザー インターフェイス, テキスト, アプリケーション&#10;&#10;AI 生成コンテンツは誤りを含む可能性があります。"/>
          <p:cNvPicPr preferRelativeResize="0"/>
          <p:nvPr/>
        </p:nvPicPr>
        <p:blipFill rotWithShape="1">
          <a:blip r:embed="rId3">
            <a:alphaModFix/>
          </a:blip>
          <a:srcRect/>
          <a:stretch/>
        </p:blipFill>
        <p:spPr>
          <a:xfrm>
            <a:off x="447464" y="2213109"/>
            <a:ext cx="5345611" cy="2831668"/>
          </a:xfrm>
          <a:prstGeom prst="rect">
            <a:avLst/>
          </a:prstGeom>
          <a:noFill/>
          <a:ln w="9525" cap="flat" cmpd="sng">
            <a:solidFill>
              <a:srgbClr val="D8D8D8"/>
            </a:solidFill>
            <a:prstDash val="solid"/>
            <a:round/>
            <a:headEnd type="none" w="sm" len="sm"/>
            <a:tailEnd type="none" w="sm" len="sm"/>
          </a:ln>
        </p:spPr>
      </p:pic>
      <p:sp>
        <p:nvSpPr>
          <p:cNvPr id="327" name="Google Shape;327;p26"/>
          <p:cNvSpPr txBox="1"/>
          <p:nvPr/>
        </p:nvSpPr>
        <p:spPr>
          <a:xfrm>
            <a:off x="5971668" y="1480545"/>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②集計詳細画面が表示されます。</a:t>
            </a:r>
            <a:endParaRPr sz="1400" b="0" i="0" u="none" strike="noStrike" cap="none">
              <a:solidFill>
                <a:schemeClr val="dk1"/>
              </a:solidFill>
              <a:latin typeface="Meiryo"/>
              <a:ea typeface="Meiryo"/>
              <a:cs typeface="Meiryo"/>
              <a:sym typeface="Meiryo"/>
            </a:endParaRPr>
          </a:p>
        </p:txBody>
      </p:sp>
      <p:pic>
        <p:nvPicPr>
          <p:cNvPr id="328" name="Google Shape;328;p26" descr="アプリケーション&#10;&#10;AI 生成コンテンツは誤りを含む可能性があります。"/>
          <p:cNvPicPr preferRelativeResize="0"/>
          <p:nvPr/>
        </p:nvPicPr>
        <p:blipFill rotWithShape="1">
          <a:blip r:embed="rId4">
            <a:alphaModFix/>
          </a:blip>
          <a:srcRect/>
          <a:stretch/>
        </p:blipFill>
        <p:spPr>
          <a:xfrm>
            <a:off x="6083335" y="2213109"/>
            <a:ext cx="5361739" cy="2831668"/>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0"/>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334" name="Google Shape;334;p30"/>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5. スキル評価の集計を閲覧する</a:t>
            </a:r>
            <a:endParaRPr sz="1400" b="1" i="0" u="none" strike="noStrike" cap="none">
              <a:solidFill>
                <a:schemeClr val="dk1"/>
              </a:solidFill>
              <a:latin typeface="Meiryo"/>
              <a:ea typeface="Meiryo"/>
              <a:cs typeface="Meiryo"/>
              <a:sym typeface="Meiryo"/>
            </a:endParaRPr>
          </a:p>
        </p:txBody>
      </p:sp>
      <p:sp>
        <p:nvSpPr>
          <p:cNvPr id="335" name="Google Shape;335;p30"/>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1-3.集計詳細画面を操作する</a:t>
            </a:r>
            <a:endParaRPr sz="1600" b="1" i="0" u="none" strike="noStrike" cap="none">
              <a:solidFill>
                <a:schemeClr val="dk1"/>
              </a:solidFill>
              <a:latin typeface="Meiryo"/>
              <a:ea typeface="Meiryo"/>
              <a:cs typeface="Meiryo"/>
              <a:sym typeface="Meiryo"/>
            </a:endParaRPr>
          </a:p>
        </p:txBody>
      </p:sp>
      <p:sp>
        <p:nvSpPr>
          <p:cNvPr id="336" name="Google Shape;336;p30"/>
          <p:cNvSpPr txBox="1"/>
          <p:nvPr/>
        </p:nvSpPr>
        <p:spPr>
          <a:xfrm>
            <a:off x="447464" y="1499551"/>
            <a:ext cx="1142207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表示する集計の種類と、集計項目を選択できます。</a:t>
            </a:r>
            <a:br>
              <a:rPr lang="ja-JP" sz="1400" b="0" i="0" u="none" strike="noStrike" cap="none">
                <a:solidFill>
                  <a:schemeClr val="dk1"/>
                </a:solidFill>
                <a:latin typeface="Meiryo"/>
                <a:ea typeface="Meiryo"/>
                <a:cs typeface="Meiryo"/>
                <a:sym typeface="Meiryo"/>
              </a:rPr>
            </a:br>
            <a:r>
              <a:rPr lang="ja-JP" sz="1400" b="0" i="0" u="none" strike="noStrike" cap="none">
                <a:solidFill>
                  <a:schemeClr val="dk1"/>
                </a:solidFill>
                <a:latin typeface="Meiryo"/>
                <a:ea typeface="Meiryo"/>
                <a:cs typeface="Meiryo"/>
                <a:sym typeface="Meiryo"/>
              </a:rPr>
              <a:t>初期状態では「全体平均」「メンバーごとの合計」「メンバーごとの平均」が表示されます。</a:t>
            </a:r>
            <a:endParaRPr sz="1400" b="0" i="0" u="none" strike="noStrike" cap="none">
              <a:solidFill>
                <a:schemeClr val="dk1"/>
              </a:solidFill>
              <a:latin typeface="Meiryo"/>
              <a:ea typeface="Meiryo"/>
              <a:cs typeface="Meiryo"/>
              <a:sym typeface="Meiryo"/>
            </a:endParaRPr>
          </a:p>
        </p:txBody>
      </p:sp>
      <p:pic>
        <p:nvPicPr>
          <p:cNvPr id="337" name="Google Shape;337;p30" descr="アプリケーション&#10;&#10;AI 生成コンテンツは誤りを含む可能性があります。"/>
          <p:cNvPicPr preferRelativeResize="0"/>
          <p:nvPr/>
        </p:nvPicPr>
        <p:blipFill rotWithShape="1">
          <a:blip r:embed="rId3">
            <a:alphaModFix/>
          </a:blip>
          <a:srcRect/>
          <a:stretch/>
        </p:blipFill>
        <p:spPr>
          <a:xfrm>
            <a:off x="599169" y="2129405"/>
            <a:ext cx="7125188" cy="3759484"/>
          </a:xfrm>
          <a:prstGeom prst="rect">
            <a:avLst/>
          </a:prstGeom>
          <a:noFill/>
          <a:ln w="9525" cap="flat" cmpd="sng">
            <a:solidFill>
              <a:srgbClr val="D8D8D8"/>
            </a:solidFill>
            <a:prstDash val="solid"/>
            <a:round/>
            <a:headEnd type="none" w="sm" len="sm"/>
            <a:tailEnd type="none" w="sm" len="sm"/>
          </a:ln>
        </p:spPr>
      </p:pic>
      <p:sp>
        <p:nvSpPr>
          <p:cNvPr id="338" name="Google Shape;338;p30"/>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●表の設定</a:t>
            </a:r>
            <a:endParaRPr sz="1600" b="1" i="0" u="none" strike="noStrike" cap="none">
              <a:solidFill>
                <a:schemeClr val="dk1"/>
              </a:solidFill>
              <a:latin typeface="Meiryo"/>
              <a:ea typeface="Meiryo"/>
              <a:cs typeface="Meiryo"/>
              <a:sym typeface="Meiry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344" name="Google Shape;344;p31"/>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5. スキル評価の集計を閲覧する</a:t>
            </a:r>
            <a:endParaRPr sz="1400" b="1" i="0" u="none" strike="noStrike" cap="none">
              <a:solidFill>
                <a:schemeClr val="dk1"/>
              </a:solidFill>
              <a:latin typeface="Meiryo"/>
              <a:ea typeface="Meiryo"/>
              <a:cs typeface="Meiryo"/>
              <a:sym typeface="Meiryo"/>
            </a:endParaRPr>
          </a:p>
        </p:txBody>
      </p:sp>
      <p:sp>
        <p:nvSpPr>
          <p:cNvPr id="345" name="Google Shape;345;p31"/>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1-3.集計詳細画面を操作する</a:t>
            </a:r>
            <a:endParaRPr sz="1600" b="1" i="0" u="none" strike="noStrike" cap="none">
              <a:solidFill>
                <a:schemeClr val="dk1"/>
              </a:solidFill>
              <a:latin typeface="Meiryo"/>
              <a:ea typeface="Meiryo"/>
              <a:cs typeface="Meiryo"/>
              <a:sym typeface="Meiryo"/>
            </a:endParaRPr>
          </a:p>
        </p:txBody>
      </p:sp>
      <p:sp>
        <p:nvSpPr>
          <p:cNvPr id="346" name="Google Shape;346;p31"/>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●表の設定</a:t>
            </a:r>
            <a:endParaRPr sz="1600" b="1" i="0" u="none" strike="noStrike" cap="none">
              <a:solidFill>
                <a:schemeClr val="dk1"/>
              </a:solidFill>
              <a:latin typeface="Meiryo"/>
              <a:ea typeface="Meiryo"/>
              <a:cs typeface="Meiryo"/>
              <a:sym typeface="Meiryo"/>
            </a:endParaRPr>
          </a:p>
        </p:txBody>
      </p:sp>
      <p:graphicFrame>
        <p:nvGraphicFramePr>
          <p:cNvPr id="347" name="Google Shape;347;p31"/>
          <p:cNvGraphicFramePr/>
          <p:nvPr/>
        </p:nvGraphicFramePr>
        <p:xfrm>
          <a:off x="646534" y="2048920"/>
          <a:ext cx="10229175" cy="3390450"/>
        </p:xfrm>
        <a:graphic>
          <a:graphicData uri="http://schemas.openxmlformats.org/drawingml/2006/table">
            <a:tbl>
              <a:tblPr bandRow="1">
                <a:noFill/>
                <a:tableStyleId>{1B0668E2-DEE2-4597-9FA0-D1584F4892A8}</a:tableStyleId>
              </a:tblPr>
              <a:tblGrid>
                <a:gridCol w="2705025">
                  <a:extLst>
                    <a:ext uri="{9D8B030D-6E8A-4147-A177-3AD203B41FA5}">
                      <a16:colId xmlns:a16="http://schemas.microsoft.com/office/drawing/2014/main" val="20000"/>
                    </a:ext>
                  </a:extLst>
                </a:gridCol>
                <a:gridCol w="7524150">
                  <a:extLst>
                    <a:ext uri="{9D8B030D-6E8A-4147-A177-3AD203B41FA5}">
                      <a16:colId xmlns:a16="http://schemas.microsoft.com/office/drawing/2014/main" val="20001"/>
                    </a:ext>
                  </a:extLst>
                </a:gridCol>
              </a:tblGrid>
              <a:tr h="565075">
                <a:tc>
                  <a:txBody>
                    <a:bodyPr/>
                    <a:lstStyle/>
                    <a:p>
                      <a:pPr marL="0" marR="0" lvl="0" indent="0" algn="ctr" rtl="0">
                        <a:lnSpc>
                          <a:spcPct val="100000"/>
                        </a:lnSpc>
                        <a:spcBef>
                          <a:spcPts val="0"/>
                        </a:spcBef>
                        <a:spcAft>
                          <a:spcPts val="0"/>
                        </a:spcAft>
                        <a:buClr>
                          <a:srgbClr val="000000"/>
                        </a:buClr>
                        <a:buSzPts val="1400"/>
                        <a:buFont typeface="Arial"/>
                        <a:buNone/>
                      </a:pPr>
                      <a:r>
                        <a:rPr lang="ja-JP" sz="1400" b="1" u="none" strike="noStrike" cap="none"/>
                        <a:t>全体合計</a:t>
                      </a:r>
                      <a:endParaRPr sz="1400" b="1" u="none" strike="noStrike" cap="none">
                        <a:latin typeface="Meiryo"/>
                        <a:ea typeface="Meiryo"/>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t>選択されているディクショナリ（スキルデータ）全体と各階層ごとにおける、対象者全体の合計点を表示します</a:t>
                      </a:r>
                      <a:endParaRPr sz="1400" u="none" strike="noStrike" cap="none">
                        <a:latin typeface="Meiryo"/>
                        <a:ea typeface="Meiryo"/>
                        <a:cs typeface="Meiryo"/>
                        <a:sym typeface="Meiryo"/>
                      </a:endParaRPr>
                    </a:p>
                  </a:txBody>
                  <a:tcPr marL="91450" marR="91450" marT="45725" marB="45725" anchor="ctr"/>
                </a:tc>
                <a:extLst>
                  <a:ext uri="{0D108BD9-81ED-4DB2-BD59-A6C34878D82A}">
                    <a16:rowId xmlns:a16="http://schemas.microsoft.com/office/drawing/2014/main" val="10000"/>
                  </a:ext>
                </a:extLst>
              </a:tr>
              <a:tr h="565075">
                <a:tc>
                  <a:txBody>
                    <a:bodyPr/>
                    <a:lstStyle/>
                    <a:p>
                      <a:pPr marL="0" marR="0" lvl="0" indent="0" algn="ctr" rtl="0">
                        <a:lnSpc>
                          <a:spcPct val="100000"/>
                        </a:lnSpc>
                        <a:spcBef>
                          <a:spcPts val="0"/>
                        </a:spcBef>
                        <a:spcAft>
                          <a:spcPts val="0"/>
                        </a:spcAft>
                        <a:buClr>
                          <a:srgbClr val="000000"/>
                        </a:buClr>
                        <a:buSzPts val="1400"/>
                        <a:buFont typeface="Arial"/>
                        <a:buNone/>
                      </a:pPr>
                      <a:r>
                        <a:rPr lang="ja-JP" sz="1400" b="1" u="none" strike="noStrike" cap="none"/>
                        <a:t>全体平均</a:t>
                      </a:r>
                      <a:endParaRPr sz="1400" b="1" u="none" strike="noStrike" cap="none">
                        <a:latin typeface="Meiryo"/>
                        <a:ea typeface="Meiryo"/>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t>選択されているディクショナリ（スキルデータ）全体と各階層ごとにおける、対象者全体の平均点を表示します</a:t>
                      </a:r>
                      <a:endParaRPr sz="1400" u="none" strike="noStrike" cap="none">
                        <a:latin typeface="Meiryo"/>
                        <a:ea typeface="Meiryo"/>
                        <a:cs typeface="Meiryo"/>
                        <a:sym typeface="Meiryo"/>
                      </a:endParaRPr>
                    </a:p>
                  </a:txBody>
                  <a:tcPr marL="91450" marR="91450" marT="45725" marB="45725" anchor="ctr"/>
                </a:tc>
                <a:extLst>
                  <a:ext uri="{0D108BD9-81ED-4DB2-BD59-A6C34878D82A}">
                    <a16:rowId xmlns:a16="http://schemas.microsoft.com/office/drawing/2014/main" val="10001"/>
                  </a:ext>
                </a:extLst>
              </a:tr>
              <a:tr h="565075">
                <a:tc>
                  <a:txBody>
                    <a:bodyPr/>
                    <a:lstStyle/>
                    <a:p>
                      <a:pPr marL="0" marR="0" lvl="0" indent="0" algn="ctr" rtl="0">
                        <a:lnSpc>
                          <a:spcPct val="100000"/>
                        </a:lnSpc>
                        <a:spcBef>
                          <a:spcPts val="0"/>
                        </a:spcBef>
                        <a:spcAft>
                          <a:spcPts val="0"/>
                        </a:spcAft>
                        <a:buClr>
                          <a:srgbClr val="000000"/>
                        </a:buClr>
                        <a:buSzPts val="1400"/>
                        <a:buFont typeface="Arial"/>
                        <a:buNone/>
                      </a:pPr>
                      <a:r>
                        <a:rPr lang="ja-JP" sz="1400" b="1" u="none" strike="noStrike" cap="none"/>
                        <a:t>小計（階層別）</a:t>
                      </a:r>
                      <a:endParaRPr sz="1400" b="1" u="none" strike="noStrike" cap="none">
                        <a:latin typeface="Meiryo"/>
                        <a:ea typeface="Meiryo"/>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t>選択されているディクショナリ（スキルデータ）の各階層ごとにおける、メンバー／所属の合計点を表示します</a:t>
                      </a:r>
                      <a:endParaRPr sz="1400" u="none" strike="noStrike" cap="none">
                        <a:latin typeface="Meiryo"/>
                        <a:ea typeface="Meiryo"/>
                        <a:cs typeface="Meiryo"/>
                        <a:sym typeface="Meiryo"/>
                      </a:endParaRPr>
                    </a:p>
                  </a:txBody>
                  <a:tcPr marL="91450" marR="91450" marT="45725" marB="45725" anchor="ctr"/>
                </a:tc>
                <a:extLst>
                  <a:ext uri="{0D108BD9-81ED-4DB2-BD59-A6C34878D82A}">
                    <a16:rowId xmlns:a16="http://schemas.microsoft.com/office/drawing/2014/main" val="10002"/>
                  </a:ext>
                </a:extLst>
              </a:tr>
              <a:tr h="565075">
                <a:tc>
                  <a:txBody>
                    <a:bodyPr/>
                    <a:lstStyle/>
                    <a:p>
                      <a:pPr marL="0" marR="0" lvl="0" indent="0" algn="ctr" rtl="0">
                        <a:lnSpc>
                          <a:spcPct val="100000"/>
                        </a:lnSpc>
                        <a:spcBef>
                          <a:spcPts val="0"/>
                        </a:spcBef>
                        <a:spcAft>
                          <a:spcPts val="0"/>
                        </a:spcAft>
                        <a:buClr>
                          <a:srgbClr val="000000"/>
                        </a:buClr>
                        <a:buSzPts val="1400"/>
                        <a:buFont typeface="Arial"/>
                        <a:buNone/>
                      </a:pPr>
                      <a:r>
                        <a:rPr lang="ja-JP" sz="1400" b="1" u="none" strike="noStrike" cap="none"/>
                        <a:t>平均（階層別）</a:t>
                      </a:r>
                      <a:endParaRPr sz="1400" b="1" u="none" strike="noStrike" cap="none">
                        <a:latin typeface="Meiryo"/>
                        <a:ea typeface="Meiryo"/>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t>選択されているディクショナリ（スキルデータ）の各階層ごとにおける、メンバー／所属の平均点を表示します</a:t>
                      </a:r>
                      <a:endParaRPr sz="1400" u="none" strike="noStrike" cap="none">
                        <a:latin typeface="Meiryo"/>
                        <a:ea typeface="Meiryo"/>
                        <a:cs typeface="Meiryo"/>
                        <a:sym typeface="Meiryo"/>
                      </a:endParaRPr>
                    </a:p>
                  </a:txBody>
                  <a:tcPr marL="91450" marR="91450" marT="45725" marB="45725" anchor="ctr"/>
                </a:tc>
                <a:extLst>
                  <a:ext uri="{0D108BD9-81ED-4DB2-BD59-A6C34878D82A}">
                    <a16:rowId xmlns:a16="http://schemas.microsoft.com/office/drawing/2014/main" val="10003"/>
                  </a:ext>
                </a:extLst>
              </a:tr>
              <a:tr h="565075">
                <a:tc>
                  <a:txBody>
                    <a:bodyPr/>
                    <a:lstStyle/>
                    <a:p>
                      <a:pPr marL="0" marR="0" lvl="0" indent="0" algn="ctr" rtl="0">
                        <a:lnSpc>
                          <a:spcPct val="100000"/>
                        </a:lnSpc>
                        <a:spcBef>
                          <a:spcPts val="0"/>
                        </a:spcBef>
                        <a:spcAft>
                          <a:spcPts val="0"/>
                        </a:spcAft>
                        <a:buClr>
                          <a:srgbClr val="000000"/>
                        </a:buClr>
                        <a:buSzPts val="1400"/>
                        <a:buFont typeface="Arial"/>
                        <a:buNone/>
                      </a:pPr>
                      <a:r>
                        <a:rPr lang="ja-JP" sz="1400" b="1" u="none" strike="noStrike" cap="none"/>
                        <a:t>メンバー／所属ごとの合計</a:t>
                      </a:r>
                      <a:endParaRPr sz="1400" b="1" u="none" strike="noStrike" cap="none">
                        <a:latin typeface="Meiryo"/>
                        <a:ea typeface="Meiryo"/>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t>選択されているディクショナリ全体における、各メンバー／所属の合計点を表示します</a:t>
                      </a:r>
                      <a:endParaRPr sz="1400" u="none" strike="noStrike" cap="none">
                        <a:latin typeface="Meiryo"/>
                        <a:ea typeface="Meiryo"/>
                        <a:cs typeface="Meiryo"/>
                        <a:sym typeface="Meiryo"/>
                      </a:endParaRPr>
                    </a:p>
                  </a:txBody>
                  <a:tcPr marL="91450" marR="91450" marT="45725" marB="45725" anchor="ctr"/>
                </a:tc>
                <a:extLst>
                  <a:ext uri="{0D108BD9-81ED-4DB2-BD59-A6C34878D82A}">
                    <a16:rowId xmlns:a16="http://schemas.microsoft.com/office/drawing/2014/main" val="10004"/>
                  </a:ext>
                </a:extLst>
              </a:tr>
              <a:tr h="565075">
                <a:tc>
                  <a:txBody>
                    <a:bodyPr/>
                    <a:lstStyle/>
                    <a:p>
                      <a:pPr marL="0" marR="0" lvl="0" indent="0" algn="ctr" rtl="0">
                        <a:lnSpc>
                          <a:spcPct val="100000"/>
                        </a:lnSpc>
                        <a:spcBef>
                          <a:spcPts val="0"/>
                        </a:spcBef>
                        <a:spcAft>
                          <a:spcPts val="0"/>
                        </a:spcAft>
                        <a:buClr>
                          <a:srgbClr val="000000"/>
                        </a:buClr>
                        <a:buSzPts val="1400"/>
                        <a:buFont typeface="Arial"/>
                        <a:buNone/>
                      </a:pPr>
                      <a:r>
                        <a:rPr lang="ja-JP" sz="1400" b="1" u="none" strike="noStrike" cap="none"/>
                        <a:t>メンバー／所属ごとの平均</a:t>
                      </a:r>
                      <a:endParaRPr sz="1400" b="1" u="none" strike="noStrike" cap="none">
                        <a:latin typeface="Meiryo"/>
                        <a:ea typeface="Meiryo"/>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t>選択されているディクショナリ全体における、各メンバー／所属の平均点を表示します</a:t>
                      </a:r>
                      <a:endParaRPr sz="1400" u="none" strike="noStrike" cap="none">
                        <a:latin typeface="Meiryo"/>
                        <a:ea typeface="Meiryo"/>
                        <a:cs typeface="Meiryo"/>
                        <a:sym typeface="Meiryo"/>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348" name="Google Shape;348;p31"/>
          <p:cNvSpPr txBox="1"/>
          <p:nvPr/>
        </p:nvSpPr>
        <p:spPr>
          <a:xfrm>
            <a:off x="447464" y="1499551"/>
            <a:ext cx="1142207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表示可能な集計項目と概要は、下記をご参考ください。</a:t>
            </a:r>
            <a:endParaRPr sz="1400" b="0" i="0" u="none" strike="noStrike" cap="none">
              <a:solidFill>
                <a:schemeClr val="dk1"/>
              </a:solidFill>
              <a:latin typeface="Meiryo"/>
              <a:ea typeface="Meiryo"/>
              <a:cs typeface="Meiryo"/>
              <a:sym typeface="Meiry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2"/>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354" name="Google Shape;354;p32"/>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5. スキル評価の集計を閲覧する</a:t>
            </a:r>
            <a:endParaRPr sz="1400" b="1" i="0" u="none" strike="noStrike" cap="none">
              <a:solidFill>
                <a:schemeClr val="dk1"/>
              </a:solidFill>
              <a:latin typeface="Meiryo"/>
              <a:ea typeface="Meiryo"/>
              <a:cs typeface="Meiryo"/>
              <a:sym typeface="Meiryo"/>
            </a:endParaRPr>
          </a:p>
        </p:txBody>
      </p:sp>
      <p:sp>
        <p:nvSpPr>
          <p:cNvPr id="355" name="Google Shape;355;p32"/>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1-3.集計詳細画面を操作する</a:t>
            </a:r>
            <a:endParaRPr sz="1600" b="1" i="0" u="none" strike="noStrike" cap="none">
              <a:solidFill>
                <a:schemeClr val="dk1"/>
              </a:solidFill>
              <a:latin typeface="Meiryo"/>
              <a:ea typeface="Meiryo"/>
              <a:cs typeface="Meiryo"/>
              <a:sym typeface="Meiryo"/>
            </a:endParaRPr>
          </a:p>
        </p:txBody>
      </p:sp>
      <p:sp>
        <p:nvSpPr>
          <p:cNvPr id="356" name="Google Shape;356;p32"/>
          <p:cNvSpPr txBox="1"/>
          <p:nvPr/>
        </p:nvSpPr>
        <p:spPr>
          <a:xfrm>
            <a:off x="447464" y="1514317"/>
            <a:ext cx="669018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①　　　　　  ボタンをクリックし、所属選択画面を開きます。</a:t>
            </a:r>
            <a:endParaRPr sz="1400" b="0" i="0" u="none" strike="noStrike" cap="none">
              <a:solidFill>
                <a:schemeClr val="dk1"/>
              </a:solidFill>
              <a:latin typeface="Meiryo"/>
              <a:ea typeface="Meiryo"/>
              <a:cs typeface="Meiryo"/>
              <a:sym typeface="Meiryo"/>
            </a:endParaRPr>
          </a:p>
        </p:txBody>
      </p:sp>
      <p:sp>
        <p:nvSpPr>
          <p:cNvPr id="357" name="Google Shape;357;p32"/>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●集計対象の所属の設定</a:t>
            </a:r>
            <a:endParaRPr sz="1600" b="1" i="0" u="none" strike="noStrike" cap="none">
              <a:solidFill>
                <a:schemeClr val="dk1"/>
              </a:solidFill>
              <a:latin typeface="Meiryo"/>
              <a:ea typeface="Meiryo"/>
              <a:cs typeface="Meiryo"/>
              <a:sym typeface="Meiryo"/>
            </a:endParaRPr>
          </a:p>
        </p:txBody>
      </p:sp>
      <p:pic>
        <p:nvPicPr>
          <p:cNvPr id="358" name="Google Shape;358;p32" descr="テーブル&#10;&#10;AI 生成コンテンツは誤りを含む可能性があります。"/>
          <p:cNvPicPr preferRelativeResize="0"/>
          <p:nvPr/>
        </p:nvPicPr>
        <p:blipFill rotWithShape="1">
          <a:blip r:embed="rId3">
            <a:alphaModFix/>
          </a:blip>
          <a:srcRect/>
          <a:stretch/>
        </p:blipFill>
        <p:spPr>
          <a:xfrm>
            <a:off x="738614" y="2059695"/>
            <a:ext cx="4760642" cy="2720358"/>
          </a:xfrm>
          <a:prstGeom prst="rect">
            <a:avLst/>
          </a:prstGeom>
          <a:noFill/>
          <a:ln w="9525" cap="flat" cmpd="sng">
            <a:solidFill>
              <a:srgbClr val="D8D8D8"/>
            </a:solidFill>
            <a:prstDash val="solid"/>
            <a:round/>
            <a:headEnd type="none" w="sm" len="sm"/>
            <a:tailEnd type="none" w="sm" len="sm"/>
          </a:ln>
        </p:spPr>
      </p:pic>
      <p:pic>
        <p:nvPicPr>
          <p:cNvPr id="359" name="Google Shape;359;p32" descr="テキスト&#10;&#10;AI 生成コンテンツは誤りを含む可能性があります。"/>
          <p:cNvPicPr preferRelativeResize="0"/>
          <p:nvPr/>
        </p:nvPicPr>
        <p:blipFill rotWithShape="1">
          <a:blip r:embed="rId4">
            <a:alphaModFix/>
          </a:blip>
          <a:srcRect/>
          <a:stretch/>
        </p:blipFill>
        <p:spPr>
          <a:xfrm>
            <a:off x="738614" y="1497988"/>
            <a:ext cx="940790" cy="307736"/>
          </a:xfrm>
          <a:prstGeom prst="rect">
            <a:avLst/>
          </a:prstGeom>
          <a:noFill/>
          <a:ln>
            <a:noFill/>
          </a:ln>
        </p:spPr>
      </p:pic>
      <p:sp>
        <p:nvSpPr>
          <p:cNvPr id="360" name="Google Shape;360;p32"/>
          <p:cNvSpPr txBox="1"/>
          <p:nvPr/>
        </p:nvSpPr>
        <p:spPr>
          <a:xfrm>
            <a:off x="6262818" y="1472322"/>
            <a:ext cx="614864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②左上の　　　　　　から集計対象としたい所属を選択し、</a:t>
            </a:r>
            <a:endParaRPr sz="14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　選択が完了したら　　　 をクリックします。</a:t>
            </a:r>
            <a:endParaRPr sz="1400" b="0" i="0" u="none" strike="noStrike" cap="none">
              <a:solidFill>
                <a:srgbClr val="000000"/>
              </a:solidFill>
              <a:latin typeface="Arial"/>
              <a:ea typeface="Arial"/>
              <a:cs typeface="Arial"/>
              <a:sym typeface="Arial"/>
            </a:endParaRPr>
          </a:p>
        </p:txBody>
      </p:sp>
      <p:pic>
        <p:nvPicPr>
          <p:cNvPr id="361" name="Google Shape;361;p32" descr="テキスト&#10;&#10;AI 生成コンテンツは誤りを含む可能性があります。"/>
          <p:cNvPicPr preferRelativeResize="0"/>
          <p:nvPr/>
        </p:nvPicPr>
        <p:blipFill rotWithShape="1">
          <a:blip r:embed="rId5">
            <a:alphaModFix/>
          </a:blip>
          <a:srcRect/>
          <a:stretch/>
        </p:blipFill>
        <p:spPr>
          <a:xfrm>
            <a:off x="7144518" y="1472322"/>
            <a:ext cx="919220" cy="229805"/>
          </a:xfrm>
          <a:prstGeom prst="rect">
            <a:avLst/>
          </a:prstGeom>
          <a:noFill/>
          <a:ln>
            <a:noFill/>
          </a:ln>
        </p:spPr>
      </p:pic>
      <p:pic>
        <p:nvPicPr>
          <p:cNvPr id="362" name="Google Shape;362;p32" descr="アイコン&#10;&#10;AI 生成コンテンツは誤りを含む可能性があります。"/>
          <p:cNvPicPr preferRelativeResize="0"/>
          <p:nvPr/>
        </p:nvPicPr>
        <p:blipFill rotWithShape="1">
          <a:blip r:embed="rId6">
            <a:alphaModFix/>
          </a:blip>
          <a:srcRect/>
          <a:stretch/>
        </p:blipFill>
        <p:spPr>
          <a:xfrm>
            <a:off x="8045266" y="1713816"/>
            <a:ext cx="409336" cy="229805"/>
          </a:xfrm>
          <a:prstGeom prst="rect">
            <a:avLst/>
          </a:prstGeom>
          <a:noFill/>
          <a:ln>
            <a:noFill/>
          </a:ln>
        </p:spPr>
      </p:pic>
      <p:pic>
        <p:nvPicPr>
          <p:cNvPr id="363" name="Google Shape;363;p32" descr="グラフィカル ユーザー インターフェイス, テキスト, アプリケーション, メール&#10;&#10;AI 生成コンテンツは誤りを含む可能性があります。"/>
          <p:cNvPicPr preferRelativeResize="0"/>
          <p:nvPr/>
        </p:nvPicPr>
        <p:blipFill rotWithShape="1">
          <a:blip r:embed="rId7">
            <a:alphaModFix/>
          </a:blip>
          <a:srcRect/>
          <a:stretch/>
        </p:blipFill>
        <p:spPr>
          <a:xfrm>
            <a:off x="6515830" y="2059695"/>
            <a:ext cx="4394200" cy="2895600"/>
          </a:xfrm>
          <a:prstGeom prst="rect">
            <a:avLst/>
          </a:prstGeom>
          <a:noFill/>
          <a:ln>
            <a:noFill/>
          </a:ln>
        </p:spPr>
      </p:pic>
      <p:sp>
        <p:nvSpPr>
          <p:cNvPr id="364" name="Google Shape;364;p32"/>
          <p:cNvSpPr/>
          <p:nvPr/>
        </p:nvSpPr>
        <p:spPr>
          <a:xfrm>
            <a:off x="738614" y="5360012"/>
            <a:ext cx="10228811" cy="844007"/>
          </a:xfrm>
          <a:prstGeom prst="rect">
            <a:avLst/>
          </a:prstGeom>
          <a:no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65" name="Google Shape;365;p32"/>
          <p:cNvSpPr txBox="1"/>
          <p:nvPr/>
        </p:nvSpPr>
        <p:spPr>
          <a:xfrm>
            <a:off x="1258827" y="5544678"/>
            <a:ext cx="81335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1600" b="1" i="1" u="none" strike="noStrike" cap="none">
                <a:solidFill>
                  <a:srgbClr val="C96F06"/>
                </a:solidFill>
                <a:latin typeface="Meiryo"/>
                <a:ea typeface="Meiryo"/>
                <a:cs typeface="Meiryo"/>
                <a:sym typeface="Meiryo"/>
              </a:rPr>
              <a:t>TIPS</a:t>
            </a:r>
            <a:endParaRPr sz="1200" b="1" i="1" u="none" strike="noStrike" cap="none">
              <a:solidFill>
                <a:srgbClr val="C96F06"/>
              </a:solidFill>
              <a:latin typeface="Meiryo"/>
              <a:ea typeface="Meiryo"/>
              <a:cs typeface="Meiryo"/>
              <a:sym typeface="Meiryo"/>
            </a:endParaRPr>
          </a:p>
        </p:txBody>
      </p:sp>
      <p:pic>
        <p:nvPicPr>
          <p:cNvPr id="366" name="Google Shape;366;p32"/>
          <p:cNvPicPr preferRelativeResize="0"/>
          <p:nvPr/>
        </p:nvPicPr>
        <p:blipFill rotWithShape="1">
          <a:blip r:embed="rId8">
            <a:alphaModFix/>
          </a:blip>
          <a:srcRect/>
          <a:stretch/>
        </p:blipFill>
        <p:spPr>
          <a:xfrm>
            <a:off x="933715" y="5514362"/>
            <a:ext cx="284345" cy="297107"/>
          </a:xfrm>
          <a:prstGeom prst="rect">
            <a:avLst/>
          </a:prstGeom>
          <a:noFill/>
          <a:ln>
            <a:noFill/>
          </a:ln>
        </p:spPr>
      </p:pic>
      <p:sp>
        <p:nvSpPr>
          <p:cNvPr id="367" name="Google Shape;367;p32"/>
          <p:cNvSpPr txBox="1"/>
          <p:nvPr/>
        </p:nvSpPr>
        <p:spPr>
          <a:xfrm>
            <a:off x="1943841" y="5503045"/>
            <a:ext cx="934869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C96F06"/>
                </a:solidFill>
                <a:latin typeface="Meiryo"/>
                <a:ea typeface="Meiryo"/>
                <a:cs typeface="Meiryo"/>
                <a:sym typeface="Meiryo"/>
              </a:rPr>
              <a:t>選択できる所属は、選択されているディクショナリ（スキルデータ）の</a:t>
            </a:r>
            <a:endParaRPr sz="1800" b="1" i="0" u="none" strike="noStrike" cap="none">
              <a:solidFill>
                <a:srgbClr val="C96F06"/>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C96F06"/>
                </a:solidFill>
                <a:latin typeface="Meiryo"/>
                <a:ea typeface="Meiryo"/>
                <a:cs typeface="Meiryo"/>
                <a:sym typeface="Meiryo"/>
              </a:rPr>
              <a:t>対象が属している所属のみです。</a:t>
            </a:r>
            <a:endParaRPr sz="1800" b="1" i="0" u="none" strike="noStrike" cap="none">
              <a:solidFill>
                <a:srgbClr val="C96F06"/>
              </a:solidFill>
              <a:latin typeface="Meiryo"/>
              <a:ea typeface="Meiryo"/>
              <a:cs typeface="Meiryo"/>
              <a:sym typeface="Meiry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4"/>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373" name="Google Shape;373;p34"/>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5. スキル評価の集計を閲覧する</a:t>
            </a:r>
            <a:endParaRPr sz="1400" b="1" i="0" u="none" strike="noStrike" cap="none">
              <a:solidFill>
                <a:schemeClr val="dk1"/>
              </a:solidFill>
              <a:latin typeface="Meiryo"/>
              <a:ea typeface="Meiryo"/>
              <a:cs typeface="Meiryo"/>
              <a:sym typeface="Meiryo"/>
            </a:endParaRPr>
          </a:p>
        </p:txBody>
      </p:sp>
      <p:sp>
        <p:nvSpPr>
          <p:cNvPr id="374" name="Google Shape;374;p34"/>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1-3.集計詳細画面を操作する</a:t>
            </a:r>
            <a:endParaRPr sz="1600" b="1" i="0" u="none" strike="noStrike" cap="none">
              <a:solidFill>
                <a:schemeClr val="dk1"/>
              </a:solidFill>
              <a:latin typeface="Meiryo"/>
              <a:ea typeface="Meiryo"/>
              <a:cs typeface="Meiryo"/>
              <a:sym typeface="Meiryo"/>
            </a:endParaRPr>
          </a:p>
        </p:txBody>
      </p:sp>
      <p:sp>
        <p:nvSpPr>
          <p:cNvPr id="375" name="Google Shape;375;p34"/>
          <p:cNvSpPr txBox="1"/>
          <p:nvPr/>
        </p:nvSpPr>
        <p:spPr>
          <a:xfrm>
            <a:off x="447464" y="1514317"/>
            <a:ext cx="669018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③選択した所属で集計の点数が表示されます。</a:t>
            </a:r>
            <a:endParaRPr sz="1400" b="0" i="0" u="none" strike="noStrike" cap="none">
              <a:solidFill>
                <a:schemeClr val="dk1"/>
              </a:solidFill>
              <a:latin typeface="Meiryo"/>
              <a:ea typeface="Meiryo"/>
              <a:cs typeface="Meiryo"/>
              <a:sym typeface="Meiryo"/>
            </a:endParaRPr>
          </a:p>
        </p:txBody>
      </p:sp>
      <p:sp>
        <p:nvSpPr>
          <p:cNvPr id="376" name="Google Shape;376;p34"/>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●集計対象の所属の設定</a:t>
            </a:r>
            <a:endParaRPr sz="1600" b="1" i="0" u="none" strike="noStrike" cap="none">
              <a:solidFill>
                <a:schemeClr val="dk1"/>
              </a:solidFill>
              <a:latin typeface="Meiryo"/>
              <a:ea typeface="Meiryo"/>
              <a:cs typeface="Meiryo"/>
              <a:sym typeface="Meiryo"/>
            </a:endParaRPr>
          </a:p>
        </p:txBody>
      </p:sp>
      <p:pic>
        <p:nvPicPr>
          <p:cNvPr id="377" name="Google Shape;377;p34" descr="テーブル&#10;&#10;AI 生成コンテンツは誤りを含む可能性があります。"/>
          <p:cNvPicPr preferRelativeResize="0"/>
          <p:nvPr/>
        </p:nvPicPr>
        <p:blipFill rotWithShape="1">
          <a:blip r:embed="rId3">
            <a:alphaModFix/>
          </a:blip>
          <a:srcRect/>
          <a:stretch/>
        </p:blipFill>
        <p:spPr>
          <a:xfrm>
            <a:off x="634194" y="1888724"/>
            <a:ext cx="6889074" cy="3659820"/>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3"/>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95" name="Google Shape;95;p3"/>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1. アビリティマネージャーとは</a:t>
            </a:r>
            <a:endParaRPr sz="1400" b="0" i="0" u="none" strike="noStrike" cap="none">
              <a:solidFill>
                <a:srgbClr val="000000"/>
              </a:solidFill>
              <a:latin typeface="Arial"/>
              <a:ea typeface="Arial"/>
              <a:cs typeface="Arial"/>
              <a:sym typeface="Arial"/>
            </a:endParaRPr>
          </a:p>
        </p:txBody>
      </p:sp>
      <p:sp>
        <p:nvSpPr>
          <p:cNvPr id="96" name="Google Shape;96;p3"/>
          <p:cNvSpPr/>
          <p:nvPr/>
        </p:nvSpPr>
        <p:spPr>
          <a:xfrm>
            <a:off x="447464" y="2689680"/>
            <a:ext cx="93800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447FE0"/>
                </a:solidFill>
                <a:latin typeface="Meiryo"/>
                <a:ea typeface="Meiryo"/>
                <a:cs typeface="Meiryo"/>
                <a:sym typeface="Meiryo"/>
              </a:rPr>
              <a:t>● アビリティマネージャーで出来ること</a:t>
            </a:r>
            <a:endParaRPr sz="1800" b="1" i="0" u="none" strike="noStrike" cap="none">
              <a:solidFill>
                <a:srgbClr val="447FE0"/>
              </a:solidFill>
              <a:latin typeface="Meiryo"/>
              <a:ea typeface="Meiryo"/>
              <a:cs typeface="Meiryo"/>
              <a:sym typeface="Meiryo"/>
            </a:endParaRPr>
          </a:p>
        </p:txBody>
      </p:sp>
      <p:sp>
        <p:nvSpPr>
          <p:cNvPr id="97" name="Google Shape;97;p3"/>
          <p:cNvSpPr/>
          <p:nvPr/>
        </p:nvSpPr>
        <p:spPr>
          <a:xfrm>
            <a:off x="547650" y="2958967"/>
            <a:ext cx="6529425" cy="153888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1600"/>
              <a:buFont typeface="Noto Sans Symbols"/>
              <a:buChar char="✔"/>
            </a:pPr>
            <a:r>
              <a:rPr lang="ja-JP" sz="1600" b="1" i="0" u="none" strike="noStrike" cap="none">
                <a:solidFill>
                  <a:schemeClr val="dk1"/>
                </a:solidFill>
                <a:latin typeface="Meiryo"/>
                <a:ea typeface="Meiryo"/>
                <a:cs typeface="Meiryo"/>
                <a:sym typeface="Meiryo"/>
              </a:rPr>
              <a:t>入力・提出作業の効率化</a:t>
            </a:r>
            <a:endParaRPr sz="1600" b="1" i="0" u="none" strike="noStrike" cap="none">
              <a:solidFill>
                <a:schemeClr val="dk1"/>
              </a:solidFill>
              <a:latin typeface="Meiryo"/>
              <a:ea typeface="Meiryo"/>
              <a:cs typeface="Meiryo"/>
              <a:sym typeface="Meiryo"/>
            </a:endParaRPr>
          </a:p>
          <a:p>
            <a:pPr marL="342900" marR="0" lvl="0" indent="-342900" algn="l" rtl="0">
              <a:lnSpc>
                <a:spcPct val="150000"/>
              </a:lnSpc>
              <a:spcBef>
                <a:spcPts val="0"/>
              </a:spcBef>
              <a:spcAft>
                <a:spcPts val="0"/>
              </a:spcAft>
              <a:buClr>
                <a:schemeClr val="dk1"/>
              </a:buClr>
              <a:buSzPts val="1600"/>
              <a:buFont typeface="Noto Sans Symbols"/>
              <a:buChar char="✔"/>
            </a:pPr>
            <a:r>
              <a:rPr lang="ja-JP" sz="1600" b="1" i="0" u="none" strike="noStrike" cap="none">
                <a:solidFill>
                  <a:schemeClr val="dk1"/>
                </a:solidFill>
                <a:latin typeface="Meiryo"/>
                <a:ea typeface="Meiryo"/>
                <a:cs typeface="Meiryo"/>
                <a:sym typeface="Meiry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進捗管理</a:t>
            </a:r>
            <a:endParaRPr sz="1600" b="1" i="0" u="none" strike="noStrike" cap="none">
              <a:solidFill>
                <a:schemeClr val="dk1"/>
              </a:solidFill>
              <a:latin typeface="Meiryo"/>
              <a:ea typeface="Meiryo"/>
              <a:cs typeface="Meiryo"/>
              <a:sym typeface="Meiryo"/>
            </a:endParaRPr>
          </a:p>
          <a:p>
            <a:pPr marL="342900" marR="0" lvl="0" indent="-342900" algn="l" rtl="0">
              <a:lnSpc>
                <a:spcPct val="150000"/>
              </a:lnSpc>
              <a:spcBef>
                <a:spcPts val="0"/>
              </a:spcBef>
              <a:spcAft>
                <a:spcPts val="0"/>
              </a:spcAft>
              <a:buClr>
                <a:schemeClr val="dk1"/>
              </a:buClr>
              <a:buSzPts val="1600"/>
              <a:buFont typeface="Noto Sans Symbols"/>
              <a:buChar char="✔"/>
            </a:pPr>
            <a:r>
              <a:rPr lang="ja-JP" sz="1600" b="1" i="0" u="none" strike="noStrike" cap="none">
                <a:solidFill>
                  <a:schemeClr val="dk1"/>
                </a:solidFill>
                <a:latin typeface="Meiryo"/>
                <a:ea typeface="Meiryo"/>
                <a:cs typeface="Meiryo"/>
                <a:sym typeface="Meiryo"/>
              </a:rPr>
              <a:t>承認作業の効率化</a:t>
            </a:r>
            <a:endParaRPr sz="1600" b="1" i="0" u="none" strike="noStrike" cap="none">
              <a:solidFill>
                <a:schemeClr val="dk1"/>
              </a:solidFill>
              <a:latin typeface="Meiryo"/>
              <a:ea typeface="Meiryo"/>
              <a:cs typeface="Meiryo"/>
              <a:sym typeface="Meiryo"/>
            </a:endParaRPr>
          </a:p>
          <a:p>
            <a:pPr marL="342900" marR="0" lvl="0" indent="-342900" algn="l" rtl="0">
              <a:lnSpc>
                <a:spcPct val="150000"/>
              </a:lnSpc>
              <a:spcBef>
                <a:spcPts val="0"/>
              </a:spcBef>
              <a:spcAft>
                <a:spcPts val="0"/>
              </a:spcAft>
              <a:buClr>
                <a:schemeClr val="dk1"/>
              </a:buClr>
              <a:buSzPts val="1600"/>
              <a:buFont typeface="Noto Sans Symbols"/>
              <a:buChar char="✔"/>
            </a:pPr>
            <a:r>
              <a:rPr lang="ja-JP" sz="1600" b="1" i="0" u="none" strike="noStrike" cap="none">
                <a:solidFill>
                  <a:schemeClr val="dk1"/>
                </a:solidFill>
                <a:latin typeface="Meiryo"/>
                <a:ea typeface="Meiryo"/>
                <a:cs typeface="Meiryo"/>
                <a:sym typeface="Meiryo"/>
              </a:rPr>
              <a:t>スキルの習熟度・分布の集計</a:t>
            </a:r>
            <a:endParaRPr sz="1600" b="1" i="0" u="none" strike="noStrike" cap="none">
              <a:solidFill>
                <a:schemeClr val="dk1"/>
              </a:solidFill>
              <a:latin typeface="Meiryo"/>
              <a:ea typeface="Meiryo"/>
              <a:cs typeface="Meiryo"/>
              <a:sym typeface="Meiryo"/>
            </a:endParaRPr>
          </a:p>
        </p:txBody>
      </p:sp>
      <p:sp>
        <p:nvSpPr>
          <p:cNvPr id="98" name="Google Shape;98;p3"/>
          <p:cNvSpPr txBox="1"/>
          <p:nvPr/>
        </p:nvSpPr>
        <p:spPr>
          <a:xfrm>
            <a:off x="547650" y="860419"/>
            <a:ext cx="11061758"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Meiryo"/>
                <a:ea typeface="Meiryo"/>
                <a:cs typeface="Meiryo"/>
                <a:sym typeface="Meiryo"/>
              </a:rPr>
              <a:t>「アビリティマネージャー」は、スキル管理に特化した機能です。</a:t>
            </a:r>
            <a:endParaRPr sz="18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Meiryo"/>
                <a:ea typeface="Meiryo"/>
                <a:cs typeface="Meiryo"/>
                <a:sym typeface="Meiryo"/>
              </a:rPr>
              <a:t>プルダウン選択操作で簡単かつ効率的にスキルの収集ができ、集計機能で個人のスキルの習熟度や</a:t>
            </a:r>
            <a:endParaRPr sz="18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Meiryo"/>
                <a:ea typeface="Meiryo"/>
                <a:cs typeface="Meiryo"/>
                <a:sym typeface="Meiryo"/>
              </a:rPr>
              <a:t>組織のスキル分布がパッとわかります。</a:t>
            </a:r>
            <a:endParaRPr sz="18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Meiryo"/>
                <a:ea typeface="Meiryo"/>
                <a:cs typeface="Meiryo"/>
                <a:sym typeface="Meiryo"/>
              </a:rPr>
              <a:t>最適な人材配置の検討や、自律的なキャリア形成を目的としたプランを考えることができるので、</a:t>
            </a:r>
            <a:endParaRPr sz="18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Meiryo"/>
                <a:ea typeface="Meiryo"/>
                <a:cs typeface="Meiryo"/>
                <a:sym typeface="Meiryo"/>
              </a:rPr>
              <a:t>社員個々の成長を促すことができます。</a:t>
            </a:r>
            <a:endParaRPr sz="1800" b="0" i="0" u="none" strike="noStrike" cap="none">
              <a:solidFill>
                <a:schemeClr val="dk1"/>
              </a:solidFill>
              <a:latin typeface="Meiryo"/>
              <a:ea typeface="Meiryo"/>
              <a:cs typeface="Meiryo"/>
              <a:sym typeface="Meiryo"/>
            </a:endParaRPr>
          </a:p>
        </p:txBody>
      </p:sp>
      <p:sp>
        <p:nvSpPr>
          <p:cNvPr id="99" name="Google Shape;99;p3"/>
          <p:cNvSpPr/>
          <p:nvPr/>
        </p:nvSpPr>
        <p:spPr>
          <a:xfrm>
            <a:off x="547650" y="4767137"/>
            <a:ext cx="613763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rgbClr val="525660"/>
                </a:solidFill>
                <a:latin typeface="Meiryo"/>
                <a:ea typeface="Meiryo"/>
                <a:cs typeface="Meiryo"/>
                <a:sym typeface="Meiryo"/>
              </a:rPr>
              <a:t>スキルの見える化で</a:t>
            </a:r>
            <a:endParaRPr sz="2400" b="1" i="0" u="none" strike="noStrike" cap="none">
              <a:solidFill>
                <a:srgbClr val="52566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rgbClr val="525660"/>
                </a:solidFill>
                <a:latin typeface="Meiryo"/>
                <a:ea typeface="Meiryo"/>
                <a:cs typeface="Meiryo"/>
                <a:sym typeface="Meiryo"/>
              </a:rPr>
              <a:t>最適な人材配置とキャリア形成を支援</a:t>
            </a:r>
            <a:endParaRPr sz="2400" b="0" i="0" u="none" strike="noStrike" cap="none">
              <a:solidFill>
                <a:srgbClr val="525660"/>
              </a:solidFill>
              <a:latin typeface="Meiryo"/>
              <a:ea typeface="Meiryo"/>
              <a:cs typeface="Meiryo"/>
              <a:sym typeface="Meiry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407505" y="1078146"/>
            <a:ext cx="11248580" cy="4927000"/>
          </a:xfrm>
          <a:prstGeom prst="rect">
            <a:avLst/>
          </a:prstGeom>
          <a:no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06" name="Google Shape;106;p4"/>
          <p:cNvSpPr txBox="1"/>
          <p:nvPr/>
        </p:nvSpPr>
        <p:spPr>
          <a:xfrm>
            <a:off x="999061" y="1241319"/>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1600" b="1" i="1" u="none" strike="noStrike" cap="none">
                <a:solidFill>
                  <a:srgbClr val="C96F06"/>
                </a:solidFill>
                <a:latin typeface="Meiryo"/>
                <a:ea typeface="Meiryo"/>
                <a:cs typeface="Meiryo"/>
                <a:sym typeface="Meiryo"/>
              </a:rPr>
              <a:t>TIPS</a:t>
            </a:r>
            <a:endParaRPr sz="1200" b="1" i="1" u="none" strike="noStrike" cap="none">
              <a:solidFill>
                <a:srgbClr val="C96F06"/>
              </a:solidFill>
              <a:latin typeface="Meiryo"/>
              <a:ea typeface="Meiryo"/>
              <a:cs typeface="Meiryo"/>
              <a:sym typeface="Meiryo"/>
            </a:endParaRPr>
          </a:p>
        </p:txBody>
      </p:sp>
      <p:pic>
        <p:nvPicPr>
          <p:cNvPr id="107" name="Google Shape;107;p4"/>
          <p:cNvPicPr preferRelativeResize="0"/>
          <p:nvPr/>
        </p:nvPicPr>
        <p:blipFill rotWithShape="1">
          <a:blip r:embed="rId3">
            <a:alphaModFix/>
          </a:blip>
          <a:srcRect/>
          <a:stretch/>
        </p:blipFill>
        <p:spPr>
          <a:xfrm>
            <a:off x="673950" y="1211003"/>
            <a:ext cx="335332" cy="338514"/>
          </a:xfrm>
          <a:prstGeom prst="rect">
            <a:avLst/>
          </a:prstGeom>
          <a:noFill/>
          <a:ln>
            <a:noFill/>
          </a:ln>
        </p:spPr>
      </p:pic>
      <p:sp>
        <p:nvSpPr>
          <p:cNvPr id="108" name="Google Shape;108;p4"/>
          <p:cNvSpPr txBox="1"/>
          <p:nvPr/>
        </p:nvSpPr>
        <p:spPr>
          <a:xfrm>
            <a:off x="1734057" y="1237691"/>
            <a:ext cx="88866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1" u="none" strike="noStrike" cap="none">
                <a:solidFill>
                  <a:srgbClr val="C96F06"/>
                </a:solidFill>
                <a:latin typeface="Meiryo"/>
                <a:ea typeface="Meiryo"/>
                <a:cs typeface="Meiryo"/>
                <a:sym typeface="Meiryo"/>
              </a:rPr>
              <a:t>管理者によって制限されている場合があります</a:t>
            </a:r>
            <a:r>
              <a:rPr lang="ja-JP" sz="2000" b="1" i="1" u="none" strike="noStrike" cap="none">
                <a:solidFill>
                  <a:srgbClr val="C96F06"/>
                </a:solidFill>
                <a:latin typeface="Meiryo"/>
                <a:ea typeface="Meiryo"/>
                <a:cs typeface="Meiryo"/>
                <a:sym typeface="Meiryo"/>
              </a:rPr>
              <a:t>　　</a:t>
            </a:r>
            <a:endParaRPr sz="1800" b="1" i="0" u="none" strike="noStrike" cap="none">
              <a:solidFill>
                <a:srgbClr val="C96F06"/>
              </a:solidFill>
              <a:latin typeface="Meiryo"/>
              <a:ea typeface="Meiryo"/>
              <a:cs typeface="Meiryo"/>
              <a:sym typeface="Meiryo"/>
            </a:endParaRPr>
          </a:p>
        </p:txBody>
      </p:sp>
      <p:sp>
        <p:nvSpPr>
          <p:cNvPr id="109" name="Google Shape;109;p4"/>
          <p:cNvSpPr txBox="1"/>
          <p:nvPr/>
        </p:nvSpPr>
        <p:spPr>
          <a:xfrm>
            <a:off x="777600" y="1638597"/>
            <a:ext cx="106368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Meiryo"/>
                <a:ea typeface="Meiryo"/>
                <a:cs typeface="Meiryo"/>
                <a:sym typeface="Meiryo"/>
              </a:rPr>
              <a:t>管理者により機能・メニューの利用が制限されている場合、一部の画面表示が異なることがあります。</a:t>
            </a:r>
            <a:endParaRPr sz="1400" b="0" i="0" u="none" strike="noStrike" cap="none">
              <a:solidFill>
                <a:srgbClr val="000000"/>
              </a:solidFill>
              <a:latin typeface="Arial"/>
              <a:ea typeface="Arial"/>
              <a:cs typeface="Arial"/>
              <a:sym typeface="Arial"/>
            </a:endParaRPr>
          </a:p>
        </p:txBody>
      </p:sp>
      <p:sp>
        <p:nvSpPr>
          <p:cNvPr id="110" name="Google Shape;110;p4"/>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111" name="Google Shape;111;p4"/>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1. アビリティマネージャーとは</a:t>
            </a:r>
            <a:endParaRPr sz="1400" b="0" i="0" u="none" strike="noStrike" cap="none">
              <a:solidFill>
                <a:srgbClr val="000000"/>
              </a:solidFill>
              <a:latin typeface="Arial"/>
              <a:ea typeface="Arial"/>
              <a:cs typeface="Arial"/>
              <a:sym typeface="Arial"/>
            </a:endParaRPr>
          </a:p>
        </p:txBody>
      </p:sp>
      <p:pic>
        <p:nvPicPr>
          <p:cNvPr id="112" name="Google Shape;112;p4" descr="グラフィカル ユーザー インターフェイス&#10;&#10;AI 生成コンテンツは誤りを含む可能性があります。"/>
          <p:cNvPicPr preferRelativeResize="0"/>
          <p:nvPr/>
        </p:nvPicPr>
        <p:blipFill rotWithShape="1">
          <a:blip r:embed="rId4">
            <a:alphaModFix/>
          </a:blip>
          <a:srcRect/>
          <a:stretch/>
        </p:blipFill>
        <p:spPr>
          <a:xfrm>
            <a:off x="2562775" y="2672170"/>
            <a:ext cx="1365932" cy="1971518"/>
          </a:xfrm>
          <a:prstGeom prst="rect">
            <a:avLst/>
          </a:prstGeom>
          <a:noFill/>
          <a:ln w="9525" cap="flat" cmpd="sng">
            <a:solidFill>
              <a:srgbClr val="D8D8D8"/>
            </a:solidFill>
            <a:prstDash val="solid"/>
            <a:round/>
            <a:headEnd type="none" w="sm" len="sm"/>
            <a:tailEnd type="none" w="sm" len="sm"/>
          </a:ln>
        </p:spPr>
      </p:pic>
      <p:sp>
        <p:nvSpPr>
          <p:cNvPr id="113" name="Google Shape;113;p4"/>
          <p:cNvSpPr/>
          <p:nvPr/>
        </p:nvSpPr>
        <p:spPr>
          <a:xfrm>
            <a:off x="673950" y="1940680"/>
            <a:ext cx="3009658"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Meiryo"/>
                <a:ea typeface="Meiryo"/>
                <a:cs typeface="Meiryo"/>
                <a:sym typeface="Meiryo"/>
              </a:rPr>
              <a:t>●選択可能な操作メニュー</a:t>
            </a:r>
            <a:endParaRPr sz="1200" b="0" i="0" u="none" strike="noStrike" cap="none">
              <a:solidFill>
                <a:srgbClr val="000000"/>
              </a:solidFill>
              <a:latin typeface="Meiryo"/>
              <a:ea typeface="Meiryo"/>
              <a:cs typeface="Meiryo"/>
              <a:sym typeface="Meiryo"/>
            </a:endParaRPr>
          </a:p>
        </p:txBody>
      </p:sp>
      <p:sp>
        <p:nvSpPr>
          <p:cNvPr id="114" name="Google Shape;114;p4"/>
          <p:cNvSpPr txBox="1"/>
          <p:nvPr/>
        </p:nvSpPr>
        <p:spPr>
          <a:xfrm>
            <a:off x="407505" y="2320925"/>
            <a:ext cx="223228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Meiryo"/>
                <a:ea typeface="Meiryo"/>
                <a:cs typeface="Meiryo"/>
                <a:sym typeface="Meiryo"/>
              </a:rPr>
              <a:t>・イベント編集権限権限あり</a:t>
            </a:r>
            <a:endParaRPr sz="1200" b="0" i="0" u="none" strike="noStrike" cap="none">
              <a:solidFill>
                <a:schemeClr val="dk1"/>
              </a:solidFill>
              <a:latin typeface="Meiryo"/>
              <a:ea typeface="Meiryo"/>
              <a:cs typeface="Meiryo"/>
              <a:sym typeface="Meiryo"/>
            </a:endParaRPr>
          </a:p>
        </p:txBody>
      </p:sp>
      <p:sp>
        <p:nvSpPr>
          <p:cNvPr id="115" name="Google Shape;115;p4"/>
          <p:cNvSpPr txBox="1"/>
          <p:nvPr/>
        </p:nvSpPr>
        <p:spPr>
          <a:xfrm>
            <a:off x="2390591" y="2320924"/>
            <a:ext cx="1862586"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Meiryo"/>
                <a:ea typeface="Meiryo"/>
                <a:cs typeface="Meiryo"/>
                <a:sym typeface="Meiryo"/>
              </a:rPr>
              <a:t>・イベント編集権限なし</a:t>
            </a:r>
            <a:endParaRPr sz="1200" b="0" i="0" u="none" strike="noStrike" cap="none">
              <a:solidFill>
                <a:schemeClr val="dk1"/>
              </a:solidFill>
              <a:latin typeface="Meiryo"/>
              <a:ea typeface="Meiryo"/>
              <a:cs typeface="Meiryo"/>
              <a:sym typeface="Meiryo"/>
            </a:endParaRPr>
          </a:p>
        </p:txBody>
      </p:sp>
      <p:pic>
        <p:nvPicPr>
          <p:cNvPr id="116" name="Google Shape;116;p4" descr="テーブル&#10;&#10;AI 生成コンテンツは誤りを含む可能性があります。"/>
          <p:cNvPicPr preferRelativeResize="0"/>
          <p:nvPr/>
        </p:nvPicPr>
        <p:blipFill rotWithShape="1">
          <a:blip r:embed="rId5">
            <a:alphaModFix/>
          </a:blip>
          <a:srcRect/>
          <a:stretch/>
        </p:blipFill>
        <p:spPr>
          <a:xfrm>
            <a:off x="4959547" y="2596241"/>
            <a:ext cx="2597434" cy="1562416"/>
          </a:xfrm>
          <a:prstGeom prst="rect">
            <a:avLst/>
          </a:prstGeom>
          <a:noFill/>
          <a:ln w="9525" cap="flat" cmpd="sng">
            <a:solidFill>
              <a:srgbClr val="D8D8D8"/>
            </a:solidFill>
            <a:prstDash val="solid"/>
            <a:round/>
            <a:headEnd type="none" w="sm" len="sm"/>
            <a:tailEnd type="none" w="sm" len="sm"/>
          </a:ln>
        </p:spPr>
      </p:pic>
      <p:pic>
        <p:nvPicPr>
          <p:cNvPr id="117" name="Google Shape;117;p4" descr="テーブル&#10;&#10;AI 生成コンテンツは誤りを含む可能性があります。"/>
          <p:cNvPicPr preferRelativeResize="0"/>
          <p:nvPr/>
        </p:nvPicPr>
        <p:blipFill rotWithShape="1">
          <a:blip r:embed="rId6">
            <a:alphaModFix/>
          </a:blip>
          <a:srcRect/>
          <a:stretch/>
        </p:blipFill>
        <p:spPr>
          <a:xfrm>
            <a:off x="7806178" y="2583679"/>
            <a:ext cx="2814479" cy="2745833"/>
          </a:xfrm>
          <a:prstGeom prst="rect">
            <a:avLst/>
          </a:prstGeom>
          <a:noFill/>
          <a:ln w="9525" cap="flat" cmpd="sng">
            <a:solidFill>
              <a:srgbClr val="D8D8D8"/>
            </a:solidFill>
            <a:prstDash val="solid"/>
            <a:round/>
            <a:headEnd type="none" w="sm" len="sm"/>
            <a:tailEnd type="none" w="sm" len="sm"/>
          </a:ln>
        </p:spPr>
      </p:pic>
      <p:sp>
        <p:nvSpPr>
          <p:cNvPr id="118" name="Google Shape;118;p4"/>
          <p:cNvSpPr/>
          <p:nvPr/>
        </p:nvSpPr>
        <p:spPr>
          <a:xfrm>
            <a:off x="4661739" y="1940680"/>
            <a:ext cx="659887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Meiryo"/>
                <a:ea typeface="Meiryo"/>
                <a:cs typeface="Meiryo"/>
                <a:sym typeface="Meiryo"/>
              </a:rPr>
              <a:t>●対象者一覧、集計一覧の対象者数</a:t>
            </a:r>
            <a:endParaRPr sz="12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Meiryo"/>
                <a:ea typeface="Meiryo"/>
                <a:cs typeface="Meiryo"/>
                <a:sym typeface="Meiryo"/>
              </a:rPr>
              <a:t>　自身の評価対象者のみなど、閲覧・編集対象が限定される場合があります。</a:t>
            </a:r>
            <a:endParaRPr sz="1200" b="0" i="0" u="none" strike="noStrike" cap="none" dirty="0">
              <a:solidFill>
                <a:srgbClr val="000000"/>
              </a:solidFill>
              <a:latin typeface="Meiryo"/>
              <a:ea typeface="Meiryo"/>
              <a:cs typeface="Meiryo"/>
              <a:sym typeface="Meiryo"/>
            </a:endParaRPr>
          </a:p>
        </p:txBody>
      </p:sp>
      <p:pic>
        <p:nvPicPr>
          <p:cNvPr id="119" name="Google Shape;119;p4" descr="グラフィカル ユーザー インターフェイス, テキスト&#10;&#10;AI 生成コンテンツは誤りを含む可能性があります。"/>
          <p:cNvPicPr preferRelativeResize="0"/>
          <p:nvPr/>
        </p:nvPicPr>
        <p:blipFill rotWithShape="1">
          <a:blip r:embed="rId7">
            <a:alphaModFix/>
          </a:blip>
          <a:srcRect/>
          <a:stretch/>
        </p:blipFill>
        <p:spPr>
          <a:xfrm>
            <a:off x="673950" y="2666898"/>
            <a:ext cx="1292655" cy="2031314"/>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8"/>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125" name="Google Shape;125;p8"/>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2. スキル評価画面の開き方</a:t>
            </a:r>
            <a:endParaRPr sz="1400" b="1" i="0" u="none" strike="noStrike" cap="none">
              <a:solidFill>
                <a:schemeClr val="dk1"/>
              </a:solidFill>
              <a:latin typeface="Meiryo"/>
              <a:ea typeface="Meiryo"/>
              <a:cs typeface="Meiryo"/>
              <a:sym typeface="Meiryo"/>
            </a:endParaRPr>
          </a:p>
        </p:txBody>
      </p:sp>
      <p:sp>
        <p:nvSpPr>
          <p:cNvPr id="126" name="Google Shape;126;p8"/>
          <p:cNvSpPr txBox="1"/>
          <p:nvPr/>
        </p:nvSpPr>
        <p:spPr>
          <a:xfrm>
            <a:off x="292317" y="840189"/>
            <a:ext cx="6446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1-1.通知から開く</a:t>
            </a:r>
            <a:endParaRPr sz="16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Meiryo"/>
              <a:ea typeface="Meiryo"/>
              <a:cs typeface="Meiryo"/>
              <a:sym typeface="Meiryo"/>
            </a:endParaRPr>
          </a:p>
        </p:txBody>
      </p:sp>
      <p:sp>
        <p:nvSpPr>
          <p:cNvPr id="127" name="Google Shape;127;p8"/>
          <p:cNvSpPr txBox="1"/>
          <p:nvPr/>
        </p:nvSpPr>
        <p:spPr>
          <a:xfrm>
            <a:off x="447464" y="1262637"/>
            <a:ext cx="653974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1D1D1D"/>
                </a:solidFill>
                <a:latin typeface="Meiryo"/>
                <a:ea typeface="Meiryo"/>
                <a:cs typeface="Meiryo"/>
                <a:sym typeface="Meiryo"/>
              </a:rPr>
              <a:t>①受信したメール・通知のURLをクリックします。</a:t>
            </a:r>
            <a:endParaRPr sz="1400" b="0" i="0" u="none" strike="noStrike" cap="none">
              <a:solidFill>
                <a:srgbClr val="1D1D1D"/>
              </a:solidFill>
              <a:latin typeface="Meiryo"/>
              <a:ea typeface="Meiryo"/>
              <a:cs typeface="Meiryo"/>
              <a:sym typeface="Meiryo"/>
            </a:endParaRPr>
          </a:p>
        </p:txBody>
      </p:sp>
      <p:sp>
        <p:nvSpPr>
          <p:cNvPr id="128" name="Google Shape;128;p8"/>
          <p:cNvSpPr txBox="1"/>
          <p:nvPr/>
        </p:nvSpPr>
        <p:spPr>
          <a:xfrm>
            <a:off x="5955738" y="1192642"/>
            <a:ext cx="594394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1D1D1D"/>
                </a:solidFill>
                <a:latin typeface="Meiryo"/>
                <a:ea typeface="Meiryo"/>
                <a:cs typeface="Meiryo"/>
                <a:sym typeface="Meiryo"/>
              </a:rPr>
              <a:t>②カオナビトップ画面へ遷移するため、ログインID（メールアドレス）とパスワードを入力し、ログインします。</a:t>
            </a:r>
            <a:endParaRPr sz="1400" b="0" i="0" u="none" strike="noStrike" cap="none">
              <a:solidFill>
                <a:srgbClr val="1D1D1D"/>
              </a:solidFill>
              <a:latin typeface="Meiryo"/>
              <a:ea typeface="Meiryo"/>
              <a:cs typeface="Meiryo"/>
              <a:sym typeface="Meiryo"/>
            </a:endParaRPr>
          </a:p>
        </p:txBody>
      </p:sp>
      <p:pic>
        <p:nvPicPr>
          <p:cNvPr id="129" name="Google Shape;129;p8" descr="グラフィカル ユーザー インターフェイス, テキスト, アプリケーション&#10;&#10;AI 生成コンテンツは誤りを含む可能性があります。"/>
          <p:cNvPicPr preferRelativeResize="0"/>
          <p:nvPr/>
        </p:nvPicPr>
        <p:blipFill rotWithShape="1">
          <a:blip r:embed="rId3">
            <a:alphaModFix/>
          </a:blip>
          <a:srcRect/>
          <a:stretch/>
        </p:blipFill>
        <p:spPr>
          <a:xfrm>
            <a:off x="6096000" y="1886485"/>
            <a:ext cx="5295900" cy="3505200"/>
          </a:xfrm>
          <a:prstGeom prst="rect">
            <a:avLst/>
          </a:prstGeom>
          <a:noFill/>
          <a:ln>
            <a:noFill/>
          </a:ln>
        </p:spPr>
      </p:pic>
      <p:pic>
        <p:nvPicPr>
          <p:cNvPr id="130" name="Google Shape;130;p8" descr="グラフィカル ユーザー インターフェイス, テキスト, アプリケーション, メール&#10;&#10;AI 生成コンテンツは誤りを含む可能性があります。"/>
          <p:cNvPicPr preferRelativeResize="0"/>
          <p:nvPr/>
        </p:nvPicPr>
        <p:blipFill rotWithShape="1">
          <a:blip r:embed="rId4">
            <a:alphaModFix/>
          </a:blip>
          <a:srcRect l="756"/>
          <a:stretch/>
        </p:blipFill>
        <p:spPr>
          <a:xfrm>
            <a:off x="647363" y="1951221"/>
            <a:ext cx="4084193" cy="1860127"/>
          </a:xfrm>
          <a:prstGeom prst="rect">
            <a:avLst/>
          </a:prstGeom>
          <a:noFill/>
          <a:ln w="12700" cap="flat" cmpd="sng">
            <a:solidFill>
              <a:srgbClr val="D8D8D8"/>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9"/>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136" name="Google Shape;136;p9"/>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2. スキル評価画面の開き方</a:t>
            </a:r>
            <a:endParaRPr sz="1400" b="1" i="0" u="none" strike="noStrike" cap="none">
              <a:solidFill>
                <a:schemeClr val="dk1"/>
              </a:solidFill>
              <a:latin typeface="Meiryo"/>
              <a:ea typeface="Meiryo"/>
              <a:cs typeface="Meiryo"/>
              <a:sym typeface="Meiryo"/>
            </a:endParaRPr>
          </a:p>
        </p:txBody>
      </p:sp>
      <p:sp>
        <p:nvSpPr>
          <p:cNvPr id="137" name="Google Shape;137;p9"/>
          <p:cNvSpPr txBox="1"/>
          <p:nvPr/>
        </p:nvSpPr>
        <p:spPr>
          <a:xfrm>
            <a:off x="292317" y="840189"/>
            <a:ext cx="6446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1-1.通知から開く</a:t>
            </a:r>
            <a:endParaRPr sz="16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Meiryo"/>
              <a:ea typeface="Meiryo"/>
              <a:cs typeface="Meiryo"/>
              <a:sym typeface="Meiryo"/>
            </a:endParaRPr>
          </a:p>
        </p:txBody>
      </p:sp>
      <p:sp>
        <p:nvSpPr>
          <p:cNvPr id="138" name="Google Shape;138;p9"/>
          <p:cNvSpPr txBox="1"/>
          <p:nvPr/>
        </p:nvSpPr>
        <p:spPr>
          <a:xfrm>
            <a:off x="447464" y="1192642"/>
            <a:ext cx="653974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③対象のスキルイベントが開くため、</a:t>
            </a:r>
            <a:endParaRPr sz="14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　</a:t>
            </a:r>
            <a:r>
              <a:rPr lang="ja-JP" sz="1400" b="0" i="0" u="none" strike="noStrike" cap="none">
                <a:solidFill>
                  <a:schemeClr val="dk1"/>
                </a:solidFill>
                <a:latin typeface="Meiryo"/>
                <a:ea typeface="Meiryo"/>
                <a:cs typeface="Meiryo"/>
                <a:sym typeface="Meiry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閲覧・評価したい対象者をクリックします。</a:t>
            </a:r>
            <a:endParaRPr sz="1400" b="0" i="0" u="none" strike="noStrike" cap="none">
              <a:solidFill>
                <a:srgbClr val="000000"/>
              </a:solidFill>
              <a:latin typeface="Arial"/>
              <a:ea typeface="Arial"/>
              <a:cs typeface="Arial"/>
              <a:sym typeface="Arial"/>
            </a:endParaRPr>
          </a:p>
        </p:txBody>
      </p:sp>
      <p:sp>
        <p:nvSpPr>
          <p:cNvPr id="139" name="Google Shape;139;p9"/>
          <p:cNvSpPr txBox="1"/>
          <p:nvPr/>
        </p:nvSpPr>
        <p:spPr>
          <a:xfrm>
            <a:off x="5955738" y="1262637"/>
            <a:ext cx="594394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④対象者のスキル評価回答画面が表示されます。</a:t>
            </a:r>
            <a:endParaRPr sz="1400" b="0" i="0" u="none" strike="noStrike" cap="none">
              <a:solidFill>
                <a:schemeClr val="dk1"/>
              </a:solidFill>
              <a:latin typeface="Meiryo"/>
              <a:ea typeface="Meiryo"/>
              <a:cs typeface="Meiryo"/>
              <a:sym typeface="Meiryo"/>
            </a:endParaRPr>
          </a:p>
        </p:txBody>
      </p:sp>
      <p:pic>
        <p:nvPicPr>
          <p:cNvPr id="140" name="Google Shape;140;p9" descr="グラフィカル ユーザー インターフェイス, アプリケーション&#10;&#10;AI 生成コンテンツは誤りを含む可能性があります。"/>
          <p:cNvPicPr preferRelativeResize="0"/>
          <p:nvPr/>
        </p:nvPicPr>
        <p:blipFill rotWithShape="1">
          <a:blip r:embed="rId3">
            <a:alphaModFix/>
          </a:blip>
          <a:srcRect/>
          <a:stretch/>
        </p:blipFill>
        <p:spPr>
          <a:xfrm>
            <a:off x="5955738" y="2101929"/>
            <a:ext cx="5687255" cy="2950263"/>
          </a:xfrm>
          <a:prstGeom prst="rect">
            <a:avLst/>
          </a:prstGeom>
          <a:noFill/>
          <a:ln w="9525" cap="flat" cmpd="sng">
            <a:solidFill>
              <a:srgbClr val="D8D8D8"/>
            </a:solidFill>
            <a:prstDash val="solid"/>
            <a:round/>
            <a:headEnd type="none" w="sm" len="sm"/>
            <a:tailEnd type="none" w="sm" len="sm"/>
          </a:ln>
        </p:spPr>
      </p:pic>
      <p:pic>
        <p:nvPicPr>
          <p:cNvPr id="141" name="Google Shape;141;p9" descr="グラフィカル ユーザー インターフェイス, アプリケーション&#10;&#10;AI 生成コンテンツは誤りを含む可能性があります。"/>
          <p:cNvPicPr preferRelativeResize="0"/>
          <p:nvPr/>
        </p:nvPicPr>
        <p:blipFill rotWithShape="1">
          <a:blip r:embed="rId4">
            <a:alphaModFix/>
          </a:blip>
          <a:srcRect/>
          <a:stretch/>
        </p:blipFill>
        <p:spPr>
          <a:xfrm>
            <a:off x="475747" y="2101929"/>
            <a:ext cx="5319015" cy="2751023"/>
          </a:xfrm>
          <a:prstGeom prst="rect">
            <a:avLst/>
          </a:prstGeom>
          <a:noFill/>
          <a:ln w="9525" cap="flat" cmpd="sng">
            <a:solidFill>
              <a:srgbClr val="D8D8D8"/>
            </a:solidFill>
            <a:prstDash val="solid"/>
            <a:round/>
            <a:headEnd type="none" w="sm" len="sm"/>
            <a:tailEnd type="none" w="sm" len="sm"/>
          </a:ln>
        </p:spPr>
      </p:pic>
      <p:sp>
        <p:nvSpPr>
          <p:cNvPr id="142" name="Google Shape;142;p9"/>
          <p:cNvSpPr/>
          <p:nvPr/>
        </p:nvSpPr>
        <p:spPr>
          <a:xfrm>
            <a:off x="292317" y="5539907"/>
            <a:ext cx="11248500" cy="690000"/>
          </a:xfrm>
          <a:prstGeom prst="rect">
            <a:avLst/>
          </a:prstGeom>
          <a:no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43" name="Google Shape;143;p9"/>
          <p:cNvSpPr txBox="1"/>
          <p:nvPr/>
        </p:nvSpPr>
        <p:spPr>
          <a:xfrm>
            <a:off x="883873" y="5703080"/>
            <a:ext cx="9591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1600" b="1" i="1" u="none" strike="noStrike" cap="none">
                <a:solidFill>
                  <a:srgbClr val="C96F06"/>
                </a:solidFill>
                <a:latin typeface="Meiryo"/>
                <a:ea typeface="Meiryo"/>
                <a:cs typeface="Meiryo"/>
                <a:sym typeface="Meiryo"/>
              </a:rPr>
              <a:t>TIPS</a:t>
            </a:r>
            <a:endParaRPr sz="1200" b="1" i="1" u="none" strike="noStrike" cap="none">
              <a:solidFill>
                <a:srgbClr val="C96F06"/>
              </a:solidFill>
              <a:latin typeface="Meiryo"/>
              <a:ea typeface="Meiryo"/>
              <a:cs typeface="Meiryo"/>
              <a:sym typeface="Meiryo"/>
            </a:endParaRPr>
          </a:p>
        </p:txBody>
      </p:sp>
      <p:pic>
        <p:nvPicPr>
          <p:cNvPr id="144" name="Google Shape;144;p9"/>
          <p:cNvPicPr preferRelativeResize="0"/>
          <p:nvPr/>
        </p:nvPicPr>
        <p:blipFill rotWithShape="1">
          <a:blip r:embed="rId5">
            <a:alphaModFix/>
          </a:blip>
          <a:srcRect/>
          <a:stretch/>
        </p:blipFill>
        <p:spPr>
          <a:xfrm>
            <a:off x="558762" y="5672764"/>
            <a:ext cx="335332" cy="338514"/>
          </a:xfrm>
          <a:prstGeom prst="rect">
            <a:avLst/>
          </a:prstGeom>
          <a:noFill/>
          <a:ln>
            <a:noFill/>
          </a:ln>
        </p:spPr>
      </p:pic>
      <p:sp>
        <p:nvSpPr>
          <p:cNvPr id="145" name="Google Shape;145;p9"/>
          <p:cNvSpPr txBox="1"/>
          <p:nvPr/>
        </p:nvSpPr>
        <p:spPr>
          <a:xfrm>
            <a:off x="1618868" y="5699452"/>
            <a:ext cx="9373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C96F06"/>
                </a:solidFill>
                <a:latin typeface="Meiryo"/>
                <a:ea typeface="Meiryo"/>
                <a:cs typeface="Meiryo"/>
                <a:sym typeface="Meiryo"/>
              </a:rPr>
              <a:t>対応する必要があるイベントや対象者は赤い丸（ 　  ）で目印がつきます。</a:t>
            </a:r>
            <a:endParaRPr sz="1800" b="1" i="0" u="none" strike="noStrike" cap="none">
              <a:solidFill>
                <a:srgbClr val="C96F06"/>
              </a:solidFill>
              <a:latin typeface="Meiryo"/>
              <a:ea typeface="Meiryo"/>
              <a:cs typeface="Meiryo"/>
              <a:sym typeface="Meiryo"/>
            </a:endParaRPr>
          </a:p>
        </p:txBody>
      </p:sp>
      <p:pic>
        <p:nvPicPr>
          <p:cNvPr id="146" name="Google Shape;146;p9" descr="アイコン&#10;&#10;AI 生成コンテンツは誤りを含む可能性があります。"/>
          <p:cNvPicPr preferRelativeResize="0"/>
          <p:nvPr/>
        </p:nvPicPr>
        <p:blipFill rotWithShape="1">
          <a:blip r:embed="rId6">
            <a:alphaModFix/>
          </a:blip>
          <a:srcRect/>
          <a:stretch/>
        </p:blipFill>
        <p:spPr>
          <a:xfrm>
            <a:off x="6778237" y="5629608"/>
            <a:ext cx="381000" cy="393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0"/>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152" name="Google Shape;152;p10"/>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2. スキル評価画面の開き方</a:t>
            </a:r>
            <a:endParaRPr sz="1400" b="1" i="0" u="none" strike="noStrike" cap="none">
              <a:solidFill>
                <a:schemeClr val="dk1"/>
              </a:solidFill>
              <a:latin typeface="Meiryo"/>
              <a:ea typeface="Meiryo"/>
              <a:cs typeface="Meiryo"/>
              <a:sym typeface="Meiryo"/>
            </a:endParaRPr>
          </a:p>
        </p:txBody>
      </p:sp>
      <p:sp>
        <p:nvSpPr>
          <p:cNvPr id="153" name="Google Shape;153;p10"/>
          <p:cNvSpPr txBox="1"/>
          <p:nvPr/>
        </p:nvSpPr>
        <p:spPr>
          <a:xfrm>
            <a:off x="292317" y="840189"/>
            <a:ext cx="6446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1-2.カオナビトップ画面から開く</a:t>
            </a:r>
            <a:endParaRPr sz="16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Meiryo"/>
              <a:ea typeface="Meiryo"/>
              <a:cs typeface="Meiryo"/>
              <a:sym typeface="Meiryo"/>
            </a:endParaRPr>
          </a:p>
        </p:txBody>
      </p:sp>
      <p:sp>
        <p:nvSpPr>
          <p:cNvPr id="154" name="Google Shape;154;p10"/>
          <p:cNvSpPr txBox="1"/>
          <p:nvPr/>
        </p:nvSpPr>
        <p:spPr>
          <a:xfrm>
            <a:off x="447464" y="1514317"/>
            <a:ext cx="653974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1D1D1D"/>
                </a:solidFill>
                <a:latin typeface="Meiryo"/>
                <a:ea typeface="Meiryo"/>
                <a:cs typeface="Meiryo"/>
                <a:sym typeface="Meiryo"/>
              </a:rPr>
              <a:t>リストからタスクを選択し、評価するスキルイベントを直接開きます。</a:t>
            </a:r>
            <a:endParaRPr sz="1400" b="0" i="0" u="none" strike="noStrike" cap="none">
              <a:solidFill>
                <a:srgbClr val="1D1D1D"/>
              </a:solidFill>
              <a:latin typeface="Meiryo"/>
              <a:ea typeface="Meiryo"/>
              <a:cs typeface="Meiryo"/>
              <a:sym typeface="Meiryo"/>
            </a:endParaRPr>
          </a:p>
        </p:txBody>
      </p:sp>
      <p:sp>
        <p:nvSpPr>
          <p:cNvPr id="155" name="Google Shape;155;p10"/>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●Todoリストから開く</a:t>
            </a:r>
            <a:endParaRPr sz="1600" b="1" i="0" u="none" strike="noStrike" cap="none">
              <a:solidFill>
                <a:schemeClr val="dk1"/>
              </a:solidFill>
              <a:latin typeface="Meiryo"/>
              <a:ea typeface="Meiryo"/>
              <a:cs typeface="Meiryo"/>
              <a:sym typeface="Meiryo"/>
            </a:endParaRPr>
          </a:p>
        </p:txBody>
      </p:sp>
      <p:pic>
        <p:nvPicPr>
          <p:cNvPr id="156" name="Google Shape;156;p10" descr="グラフィカル ユーザー インターフェイス, Web サイト&#10;&#10;AI 生成コンテンツは誤りを含む可能性があります。"/>
          <p:cNvPicPr preferRelativeResize="0"/>
          <p:nvPr/>
        </p:nvPicPr>
        <p:blipFill rotWithShape="1">
          <a:blip r:embed="rId3">
            <a:alphaModFix/>
          </a:blip>
          <a:srcRect t="41239" b="-2"/>
          <a:stretch>
            <a:fillRect/>
          </a:stretch>
        </p:blipFill>
        <p:spPr>
          <a:xfrm>
            <a:off x="568385" y="1911446"/>
            <a:ext cx="7604871" cy="3606714"/>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1"/>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162" name="Google Shape;162;p11"/>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2. スキル評価画面の開き方</a:t>
            </a:r>
            <a:endParaRPr sz="1400" b="1" i="0" u="none" strike="noStrike" cap="none">
              <a:solidFill>
                <a:schemeClr val="dk1"/>
              </a:solidFill>
              <a:latin typeface="Meiryo"/>
              <a:ea typeface="Meiryo"/>
              <a:cs typeface="Meiryo"/>
              <a:sym typeface="Meiryo"/>
            </a:endParaRPr>
          </a:p>
        </p:txBody>
      </p:sp>
      <p:sp>
        <p:nvSpPr>
          <p:cNvPr id="163" name="Google Shape;163;p11"/>
          <p:cNvSpPr txBox="1"/>
          <p:nvPr/>
        </p:nvSpPr>
        <p:spPr>
          <a:xfrm>
            <a:off x="292317" y="840189"/>
            <a:ext cx="6446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1-2.カオナビトップ画面から開く</a:t>
            </a:r>
            <a:endParaRPr sz="16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Meiryo"/>
              <a:ea typeface="Meiryo"/>
              <a:cs typeface="Meiryo"/>
              <a:sym typeface="Meiryo"/>
            </a:endParaRPr>
          </a:p>
        </p:txBody>
      </p:sp>
      <p:sp>
        <p:nvSpPr>
          <p:cNvPr id="164" name="Google Shape;164;p11"/>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●メニュー一覧から開く</a:t>
            </a:r>
            <a:endParaRPr sz="1600" b="1" i="0" u="none" strike="noStrike" cap="none">
              <a:solidFill>
                <a:schemeClr val="dk1"/>
              </a:solidFill>
              <a:latin typeface="Meiryo"/>
              <a:ea typeface="Meiryo"/>
              <a:cs typeface="Meiryo"/>
              <a:sym typeface="Meiryo"/>
            </a:endParaRPr>
          </a:p>
        </p:txBody>
      </p:sp>
      <p:sp>
        <p:nvSpPr>
          <p:cNvPr id="165" name="Google Shape;165;p11"/>
          <p:cNvSpPr txBox="1"/>
          <p:nvPr/>
        </p:nvSpPr>
        <p:spPr>
          <a:xfrm>
            <a:off x="447464" y="1523818"/>
            <a:ext cx="588376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1D1D1D"/>
                </a:solidFill>
                <a:latin typeface="Meiryo"/>
                <a:ea typeface="Meiryo"/>
                <a:cs typeface="Meiryo"/>
                <a:sym typeface="Meiryo"/>
              </a:rPr>
              <a:t>①カオナビトップ画面から「アビリティマネージャー」を選択します。</a:t>
            </a:r>
            <a:endParaRPr sz="1400" b="0" i="0" u="none" strike="noStrike" cap="none">
              <a:solidFill>
                <a:srgbClr val="1D1D1D"/>
              </a:solidFill>
              <a:latin typeface="Meiryo"/>
              <a:ea typeface="Meiryo"/>
              <a:cs typeface="Meiryo"/>
              <a:sym typeface="Meiryo"/>
            </a:endParaRPr>
          </a:p>
        </p:txBody>
      </p:sp>
      <p:sp>
        <p:nvSpPr>
          <p:cNvPr id="166" name="Google Shape;166;p11"/>
          <p:cNvSpPr txBox="1"/>
          <p:nvPr/>
        </p:nvSpPr>
        <p:spPr>
          <a:xfrm>
            <a:off x="6508980" y="1500378"/>
            <a:ext cx="539070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1D1D1D"/>
                </a:solidFill>
                <a:latin typeface="Meiryo"/>
                <a:ea typeface="Meiryo"/>
                <a:cs typeface="Meiryo"/>
                <a:sym typeface="Meiryo"/>
              </a:rPr>
              <a:t>グローバルナビゲーションから開くこともできます。</a:t>
            </a:r>
            <a:endParaRPr sz="1400" b="0" i="0" u="none" strike="noStrike" cap="none">
              <a:solidFill>
                <a:schemeClr val="dk1"/>
              </a:solidFill>
              <a:latin typeface="Meiryo"/>
              <a:ea typeface="Meiryo"/>
              <a:cs typeface="Meiryo"/>
              <a:sym typeface="Meiryo"/>
            </a:endParaRPr>
          </a:p>
        </p:txBody>
      </p:sp>
      <p:pic>
        <p:nvPicPr>
          <p:cNvPr id="167" name="Google Shape;167;p11" descr="グラフィカル ユーザー インターフェイス, アプリケーション&#10;&#10;AI 生成コンテンツは誤りを含む可能性があります。"/>
          <p:cNvPicPr preferRelativeResize="0"/>
          <p:nvPr/>
        </p:nvPicPr>
        <p:blipFill rotWithShape="1">
          <a:blip r:embed="rId3">
            <a:alphaModFix/>
          </a:blip>
          <a:srcRect/>
          <a:stretch/>
        </p:blipFill>
        <p:spPr>
          <a:xfrm>
            <a:off x="629945" y="2039493"/>
            <a:ext cx="4658234" cy="3294689"/>
          </a:xfrm>
          <a:prstGeom prst="rect">
            <a:avLst/>
          </a:prstGeom>
          <a:noFill/>
          <a:ln w="9525" cap="flat" cmpd="sng">
            <a:solidFill>
              <a:srgbClr val="D8D8D8"/>
            </a:solidFill>
            <a:prstDash val="solid"/>
            <a:round/>
            <a:headEnd type="none" w="sm" len="sm"/>
            <a:tailEnd type="none" w="sm" len="sm"/>
          </a:ln>
        </p:spPr>
      </p:pic>
      <p:pic>
        <p:nvPicPr>
          <p:cNvPr id="168" name="Google Shape;168;p11" descr="グラフィカル ユーザー インターフェイス, アプリケーション, Word&#10;&#10;AI 生成コンテンツは誤りを含む可能性があります。"/>
          <p:cNvPicPr preferRelativeResize="0"/>
          <p:nvPr/>
        </p:nvPicPr>
        <p:blipFill rotWithShape="1">
          <a:blip r:embed="rId4">
            <a:alphaModFix/>
          </a:blip>
          <a:srcRect/>
          <a:stretch/>
        </p:blipFill>
        <p:spPr>
          <a:xfrm>
            <a:off x="6587231" y="2039493"/>
            <a:ext cx="4849202" cy="2381587"/>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2"/>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sz="1500" b="1" i="0" u="none" strike="noStrike" cap="none">
                <a:solidFill>
                  <a:srgbClr val="000000"/>
                </a:solidFill>
                <a:latin typeface="Meiryo"/>
                <a:ea typeface="Meiryo"/>
                <a:cs typeface="Meiryo"/>
                <a:sym typeface="Meiryo"/>
              </a:rPr>
              <a:t>アビリティマネージャー</a:t>
            </a:r>
            <a:endParaRPr sz="1500" b="1" i="0" u="none" strike="noStrike" cap="none">
              <a:solidFill>
                <a:schemeClr val="dk1"/>
              </a:solidFill>
              <a:latin typeface="Arial"/>
              <a:ea typeface="Arial"/>
              <a:cs typeface="Arial"/>
              <a:sym typeface="Arial"/>
            </a:endParaRPr>
          </a:p>
        </p:txBody>
      </p:sp>
      <p:sp>
        <p:nvSpPr>
          <p:cNvPr id="174" name="Google Shape;174;p12"/>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Meiryo"/>
                <a:ea typeface="Meiryo"/>
                <a:cs typeface="Meiryo"/>
                <a:sym typeface="Meiryo"/>
              </a:rPr>
              <a:t>2. スキル評価画面の開き方</a:t>
            </a:r>
            <a:endParaRPr sz="1400" b="1" i="0" u="none" strike="noStrike" cap="none">
              <a:solidFill>
                <a:schemeClr val="dk1"/>
              </a:solidFill>
              <a:latin typeface="Meiryo"/>
              <a:ea typeface="Meiryo"/>
              <a:cs typeface="Meiryo"/>
              <a:sym typeface="Meiryo"/>
            </a:endParaRPr>
          </a:p>
        </p:txBody>
      </p:sp>
      <p:sp>
        <p:nvSpPr>
          <p:cNvPr id="175" name="Google Shape;175;p12"/>
          <p:cNvSpPr txBox="1"/>
          <p:nvPr/>
        </p:nvSpPr>
        <p:spPr>
          <a:xfrm>
            <a:off x="292317" y="840189"/>
            <a:ext cx="6446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1-2.カオナビトップ画面から開く</a:t>
            </a:r>
            <a:endParaRPr sz="16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Meiryo"/>
              <a:ea typeface="Meiryo"/>
              <a:cs typeface="Meiryo"/>
              <a:sym typeface="Meiryo"/>
            </a:endParaRPr>
          </a:p>
        </p:txBody>
      </p:sp>
      <p:sp>
        <p:nvSpPr>
          <p:cNvPr id="176" name="Google Shape;176;p12"/>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Meiryo"/>
                <a:ea typeface="Meiryo"/>
                <a:cs typeface="Meiryo"/>
                <a:sym typeface="Meiryo"/>
              </a:rPr>
              <a:t>●メニュー一覧から開く</a:t>
            </a:r>
            <a:endParaRPr sz="1600" b="1" i="0" u="none" strike="noStrike" cap="none">
              <a:solidFill>
                <a:schemeClr val="dk1"/>
              </a:solidFill>
              <a:latin typeface="Meiryo"/>
              <a:ea typeface="Meiryo"/>
              <a:cs typeface="Meiryo"/>
              <a:sym typeface="Meiryo"/>
            </a:endParaRPr>
          </a:p>
        </p:txBody>
      </p:sp>
      <p:sp>
        <p:nvSpPr>
          <p:cNvPr id="177" name="Google Shape;177;p12"/>
          <p:cNvSpPr txBox="1"/>
          <p:nvPr/>
        </p:nvSpPr>
        <p:spPr>
          <a:xfrm>
            <a:off x="516835" y="1514317"/>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②閲覧・評価したいスキルイベントをクリックします。</a:t>
            </a:r>
            <a:endParaRPr sz="1400" b="0" i="0" u="none" strike="noStrike" cap="none">
              <a:solidFill>
                <a:schemeClr val="dk1"/>
              </a:solidFill>
              <a:latin typeface="Meiryo"/>
              <a:ea typeface="Meiryo"/>
              <a:cs typeface="Meiryo"/>
              <a:sym typeface="Meiryo"/>
            </a:endParaRPr>
          </a:p>
        </p:txBody>
      </p:sp>
      <p:sp>
        <p:nvSpPr>
          <p:cNvPr id="178" name="Google Shape;178;p12"/>
          <p:cNvSpPr txBox="1"/>
          <p:nvPr/>
        </p:nvSpPr>
        <p:spPr>
          <a:xfrm>
            <a:off x="6096000" y="1514317"/>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③スキルイベントの対象者一覧画面が開くため、</a:t>
            </a:r>
            <a:endParaRPr sz="14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Meiryo"/>
                <a:ea typeface="Meiryo"/>
                <a:cs typeface="Meiryo"/>
                <a:sym typeface="Meiryo"/>
              </a:rPr>
              <a:t>　閲覧・評価したい対象者をクリックします。</a:t>
            </a:r>
            <a:endParaRPr sz="1400" b="0" i="0" u="none" strike="noStrike" cap="none">
              <a:solidFill>
                <a:srgbClr val="000000"/>
              </a:solidFill>
              <a:latin typeface="Arial"/>
              <a:ea typeface="Arial"/>
              <a:cs typeface="Arial"/>
              <a:sym typeface="Arial"/>
            </a:endParaRPr>
          </a:p>
        </p:txBody>
      </p:sp>
      <p:pic>
        <p:nvPicPr>
          <p:cNvPr id="179" name="Google Shape;179;p12" descr="グラフィカル ユーザー インターフェイス, アプリケーション&#10;&#10;AI 生成コンテンツは誤りを含む可能性があります。"/>
          <p:cNvPicPr preferRelativeResize="0"/>
          <p:nvPr/>
        </p:nvPicPr>
        <p:blipFill rotWithShape="1">
          <a:blip r:embed="rId3">
            <a:alphaModFix/>
          </a:blip>
          <a:srcRect/>
          <a:stretch/>
        </p:blipFill>
        <p:spPr>
          <a:xfrm>
            <a:off x="6275514" y="2339302"/>
            <a:ext cx="5208854" cy="2694047"/>
          </a:xfrm>
          <a:prstGeom prst="rect">
            <a:avLst/>
          </a:prstGeom>
          <a:noFill/>
          <a:ln w="9525" cap="flat" cmpd="sng">
            <a:solidFill>
              <a:srgbClr val="D8D8D8"/>
            </a:solidFill>
            <a:prstDash val="solid"/>
            <a:round/>
            <a:headEnd type="none" w="sm" len="sm"/>
            <a:tailEnd type="none" w="sm" len="sm"/>
          </a:ln>
        </p:spPr>
      </p:pic>
      <p:pic>
        <p:nvPicPr>
          <p:cNvPr id="180" name="Google Shape;180;p12" descr="グラフィカル ユーザー インターフェイス, テキスト, アプリケーション, メール&#10;&#10;AI 生成コンテンツは誤りを含む可能性があります。"/>
          <p:cNvPicPr preferRelativeResize="0"/>
          <p:nvPr/>
        </p:nvPicPr>
        <p:blipFill rotWithShape="1">
          <a:blip r:embed="rId4">
            <a:alphaModFix/>
          </a:blip>
          <a:srcRect/>
          <a:stretch/>
        </p:blipFill>
        <p:spPr>
          <a:xfrm>
            <a:off x="608800" y="2339302"/>
            <a:ext cx="5307687" cy="2179396"/>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テーマ">
  <a:themeElements>
    <a:clrScheme name="kaonavi">
      <a:dk1>
        <a:srgbClr val="202226"/>
      </a:dk1>
      <a:lt1>
        <a:srgbClr val="FFFFFF"/>
      </a:lt1>
      <a:dk2>
        <a:srgbClr val="263E6B"/>
      </a:dk2>
      <a:lt2>
        <a:srgbClr val="FBF8EE"/>
      </a:lt2>
      <a:accent1>
        <a:srgbClr val="447FE0"/>
      </a:accent1>
      <a:accent2>
        <a:srgbClr val="FFDA1B"/>
      </a:accent2>
      <a:accent3>
        <a:srgbClr val="737378"/>
      </a:accent3>
      <a:accent4>
        <a:srgbClr val="ACADB0"/>
      </a:accent4>
      <a:accent5>
        <a:srgbClr val="FF8332"/>
      </a:accent5>
      <a:accent6>
        <a:srgbClr val="D64C3A"/>
      </a:accent6>
      <a:hlink>
        <a:srgbClr val="1A7CAD"/>
      </a:hlink>
      <a:folHlink>
        <a:srgbClr val="1A7CA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1626</Words>
  <Application>Microsoft Macintosh PowerPoint</Application>
  <PresentationFormat>ワイド画面</PresentationFormat>
  <Paragraphs>191</Paragraphs>
  <Slides>24</Slides>
  <Notes>24</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24</vt:i4>
      </vt:variant>
    </vt:vector>
  </HeadingPairs>
  <TitlesOfParts>
    <vt:vector size="30" baseType="lpstr">
      <vt:lpstr>Noto Sans</vt:lpstr>
      <vt:lpstr>Arial</vt:lpstr>
      <vt:lpstr>Trebuchet MS</vt:lpstr>
      <vt:lpstr>Meiryo</vt:lpstr>
      <vt:lpstr>Noto Sans Symbols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yurie.oka</dc:creator>
  <cp:lastModifiedBy>木林茉柚</cp:lastModifiedBy>
  <cp:revision>3</cp:revision>
  <dcterms:created xsi:type="dcterms:W3CDTF">2021-11-29T06:38:26Z</dcterms:created>
  <dcterms:modified xsi:type="dcterms:W3CDTF">2025-10-16T07:51:56Z</dcterms:modified>
</cp:coreProperties>
</file>