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9"/>
  </p:notesMasterIdLst>
  <p:sldIdLst>
    <p:sldId id="256" r:id="rId2"/>
    <p:sldId id="394" r:id="rId3"/>
    <p:sldId id="258" r:id="rId4"/>
    <p:sldId id="261" r:id="rId5"/>
    <p:sldId id="264" r:id="rId6"/>
    <p:sldId id="267" r:id="rId7"/>
    <p:sldId id="268" r:id="rId8"/>
    <p:sldId id="270" r:id="rId9"/>
    <p:sldId id="272" r:id="rId10"/>
    <p:sldId id="274" r:id="rId11"/>
    <p:sldId id="275" r:id="rId12"/>
    <p:sldId id="276" r:id="rId13"/>
    <p:sldId id="277" r:id="rId14"/>
    <p:sldId id="278" r:id="rId15"/>
    <p:sldId id="280" r:id="rId16"/>
    <p:sldId id="281" r:id="rId17"/>
    <p:sldId id="282" r:id="rId18"/>
    <p:sldId id="285" r:id="rId19"/>
    <p:sldId id="286" r:id="rId20"/>
    <p:sldId id="287" r:id="rId21"/>
    <p:sldId id="289" r:id="rId22"/>
    <p:sldId id="291" r:id="rId23"/>
    <p:sldId id="292" r:id="rId24"/>
    <p:sldId id="294" r:id="rId25"/>
    <p:sldId id="296" r:id="rId26"/>
    <p:sldId id="298" r:id="rId27"/>
    <p:sldId id="300" r:id="rId28"/>
    <p:sldId id="302" r:id="rId29"/>
    <p:sldId id="304" r:id="rId30"/>
    <p:sldId id="305" r:id="rId31"/>
    <p:sldId id="306" r:id="rId32"/>
    <p:sldId id="308" r:id="rId33"/>
    <p:sldId id="309" r:id="rId34"/>
    <p:sldId id="310" r:id="rId35"/>
    <p:sldId id="312" r:id="rId36"/>
    <p:sldId id="314" r:id="rId37"/>
    <p:sldId id="315" r:id="rId38"/>
    <p:sldId id="317" r:id="rId39"/>
    <p:sldId id="318" r:id="rId40"/>
    <p:sldId id="321" r:id="rId41"/>
    <p:sldId id="323" r:id="rId42"/>
    <p:sldId id="325" r:id="rId43"/>
    <p:sldId id="327" r:id="rId44"/>
    <p:sldId id="329" r:id="rId45"/>
    <p:sldId id="331" r:id="rId46"/>
    <p:sldId id="332" r:id="rId47"/>
    <p:sldId id="334" r:id="rId48"/>
    <p:sldId id="335" r:id="rId49"/>
    <p:sldId id="336" r:id="rId50"/>
    <p:sldId id="337" r:id="rId51"/>
    <p:sldId id="338" r:id="rId52"/>
    <p:sldId id="339" r:id="rId53"/>
    <p:sldId id="341" r:id="rId54"/>
    <p:sldId id="343" r:id="rId55"/>
    <p:sldId id="345" r:id="rId56"/>
    <p:sldId id="346" r:id="rId57"/>
    <p:sldId id="348" r:id="rId58"/>
    <p:sldId id="395" r:id="rId59"/>
    <p:sldId id="351" r:id="rId60"/>
    <p:sldId id="353" r:id="rId61"/>
    <p:sldId id="355" r:id="rId62"/>
    <p:sldId id="356" r:id="rId63"/>
    <p:sldId id="359" r:id="rId64"/>
    <p:sldId id="360" r:id="rId65"/>
    <p:sldId id="362" r:id="rId66"/>
    <p:sldId id="363" r:id="rId67"/>
    <p:sldId id="365" r:id="rId68"/>
    <p:sldId id="367" r:id="rId69"/>
    <p:sldId id="368" r:id="rId70"/>
    <p:sldId id="369" r:id="rId71"/>
    <p:sldId id="371" r:id="rId72"/>
    <p:sldId id="377" r:id="rId73"/>
    <p:sldId id="373" r:id="rId74"/>
    <p:sldId id="393" r:id="rId75"/>
    <p:sldId id="375" r:id="rId76"/>
    <p:sldId id="380" r:id="rId77"/>
    <p:sldId id="382" r:id="rId78"/>
    <p:sldId id="384" r:id="rId79"/>
    <p:sldId id="385" r:id="rId80"/>
    <p:sldId id="387" r:id="rId81"/>
    <p:sldId id="389" r:id="rId82"/>
    <p:sldId id="391" r:id="rId83"/>
    <p:sldId id="396" r:id="rId84"/>
    <p:sldId id="397" r:id="rId85"/>
    <p:sldId id="398" r:id="rId86"/>
    <p:sldId id="399" r:id="rId87"/>
    <p:sldId id="400" r:id="rId88"/>
    <p:sldId id="401" r:id="rId89"/>
    <p:sldId id="402" r:id="rId90"/>
    <p:sldId id="403" r:id="rId91"/>
    <p:sldId id="404" r:id="rId92"/>
    <p:sldId id="405" r:id="rId93"/>
    <p:sldId id="406" r:id="rId94"/>
    <p:sldId id="408" r:id="rId95"/>
    <p:sldId id="407" r:id="rId96"/>
    <p:sldId id="409" r:id="rId97"/>
    <p:sldId id="410" r:id="rId98"/>
    <p:sldId id="411" r:id="rId99"/>
    <p:sldId id="412" r:id="rId100"/>
    <p:sldId id="413" r:id="rId101"/>
    <p:sldId id="414" r:id="rId102"/>
    <p:sldId id="415" r:id="rId103"/>
    <p:sldId id="416" r:id="rId104"/>
    <p:sldId id="417" r:id="rId105"/>
    <p:sldId id="418" r:id="rId106"/>
    <p:sldId id="419" r:id="rId107"/>
    <p:sldId id="420" r:id="rId108"/>
    <p:sldId id="421" r:id="rId109"/>
    <p:sldId id="422" r:id="rId110"/>
    <p:sldId id="423" r:id="rId111"/>
    <p:sldId id="424" r:id="rId112"/>
    <p:sldId id="425" r:id="rId113"/>
    <p:sldId id="426" r:id="rId114"/>
    <p:sldId id="427" r:id="rId115"/>
    <p:sldId id="428" r:id="rId116"/>
    <p:sldId id="429" r:id="rId117"/>
    <p:sldId id="430" r:id="rId118"/>
    <p:sldId id="431" r:id="rId119"/>
    <p:sldId id="432" r:id="rId120"/>
    <p:sldId id="433" r:id="rId121"/>
    <p:sldId id="434" r:id="rId122"/>
    <p:sldId id="435" r:id="rId123"/>
    <p:sldId id="436" r:id="rId124"/>
    <p:sldId id="437" r:id="rId125"/>
    <p:sldId id="438" r:id="rId126"/>
    <p:sldId id="439" r:id="rId127"/>
    <p:sldId id="440" r:id="rId128"/>
  </p:sldIdLst>
  <p:sldSz cx="12192000" cy="6858000"/>
  <p:notesSz cx="6858000" cy="9144000"/>
  <p:embeddedFontLst>
    <p:embeddedFont>
      <p:font typeface="Meiryo UI" panose="020B0604030504040204" pitchFamily="50" charset="-128"/>
      <p:regular r:id="rId130"/>
      <p:bold r:id="rId131"/>
      <p:italic r:id="rId132"/>
      <p:boldItalic r:id="rId133"/>
    </p:embeddedFont>
    <p:embeddedFont>
      <p:font typeface="Trebuchet MS" panose="020B0603020202020204" pitchFamily="34" charset="0"/>
      <p:regular r:id="rId134"/>
      <p:bold r:id="rId135"/>
      <p:italic r:id="rId136"/>
      <p:boldItalic r:id="rId137"/>
    </p:embeddedFont>
    <p:embeddedFont>
      <p:font typeface="メイリオ" panose="020B0604030504040204" pitchFamily="50" charset="-128"/>
      <p:regular r:id="rId138"/>
      <p:bold r:id="rId139"/>
      <p:italic r:id="rId140"/>
      <p:boldItalic r:id="rId141"/>
    </p:embeddedFont>
    <p:embeddedFont>
      <p:font typeface="メイリオ" panose="020B0604030504040204" pitchFamily="50" charset="-128"/>
      <p:regular r:id="rId138"/>
      <p:bold r:id="rId139"/>
      <p:italic r:id="rId140"/>
      <p:boldItalic r:id="rId1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2" roundtripDataSignature="AMtx7mhPNq5/GGqAdTyouiy99lFoLUYwO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C1B5C5-73D8-53AB-C859-FCD2F314D3C5}" name="高木景" initials="景高" userId="S::kei.takagi@kaonavi.jp::5b6dde67-750d-4fd4-8576-f75323c19cd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DCA2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8DF759A-5A2C-461F-9608-AB8EC303873A}">
  <a:tblStyle styleId="{88DF759A-5A2C-461F-9608-AB8EC303873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6085" autoAdjust="0"/>
  </p:normalViewPr>
  <p:slideViewPr>
    <p:cSldViewPr snapToGrid="0">
      <p:cViewPr varScale="1">
        <p:scale>
          <a:sx n="110" d="100"/>
          <a:sy n="110" d="100"/>
        </p:scale>
        <p:origin x="630" y="114"/>
      </p:cViewPr>
      <p:guideLst/>
    </p:cSldViewPr>
  </p:slideViewPr>
  <p:notesTextViewPr>
    <p:cViewPr>
      <p:scale>
        <a:sx n="1" d="1"/>
        <a:sy n="1" d="1"/>
      </p:scale>
      <p:origin x="0" y="0"/>
    </p:cViewPr>
  </p:notesTextViewPr>
  <p:sorterViewPr>
    <p:cViewPr>
      <p:scale>
        <a:sx n="130" d="100"/>
        <a:sy n="130" d="100"/>
      </p:scale>
      <p:origin x="0" y="-2410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9.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5.fntdata"/><Relationship Id="rId139" Type="http://schemas.openxmlformats.org/officeDocument/2006/relationships/font" Target="fonts/font10.fntdata"/><Relationship Id="rId80" Type="http://schemas.openxmlformats.org/officeDocument/2006/relationships/slide" Target="slides/slide79.xml"/><Relationship Id="rId85" Type="http://schemas.openxmlformats.org/officeDocument/2006/relationships/slide" Target="slides/slide84.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fntdata"/><Relationship Id="rId135" Type="http://schemas.openxmlformats.org/officeDocument/2006/relationships/font" Target="fonts/font6.fntdata"/><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2.fntdata"/><Relationship Id="rId136" Type="http://schemas.openxmlformats.org/officeDocument/2006/relationships/font" Target="fonts/font7.fntdata"/><Relationship Id="rId157" Type="http://schemas.microsoft.com/office/2018/10/relationships/authors" Target="authors.xml"/><Relationship Id="rId61" Type="http://schemas.openxmlformats.org/officeDocument/2006/relationships/slide" Target="slides/slide60.xml"/><Relationship Id="rId82" Type="http://schemas.openxmlformats.org/officeDocument/2006/relationships/slide" Target="slides/slide81.xml"/><Relationship Id="rId152"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3.fntdata"/><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4.fntdata"/><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メイリオ" panose="020B0604030504040204" pitchFamily="50" charset="-128"/>
                <a:ea typeface="メイリオ"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メイリオ" panose="020B0604030504040204" pitchFamily="50" charset="-128"/>
                <a:ea typeface="メイリオ"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メイリオ" panose="020B0604030504040204" pitchFamily="50" charset="-128"/>
                <a:ea typeface="メイリオ"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メイリオ" panose="020B0604030504040204" pitchFamily="50" charset="-128"/>
                <a:ea typeface="メイリオ" panose="020B0604030504040204" pitchFamily="50" charset="-128"/>
              </a:defRPr>
            </a:lvl1pPr>
          </a:lstStyle>
          <a:p>
            <a:pPr algn="r"/>
            <a:fld id="{00000000-1234-1234-1234-123412341234}" type="slidenum">
              <a:rPr lang="en-US" altLang="ja-JP" sz="1200" smtClean="0">
                <a:solidFill>
                  <a:schemeClr val="dk1"/>
                </a:solidFill>
              </a:rPr>
              <a:pPr algn="r"/>
              <a:t>‹#›</a:t>
            </a:fld>
            <a:endParaRPr lang="ja-JP" altLang="en-US" sz="1200" dirty="0">
              <a:solidFill>
                <a:schemeClr val="dk1"/>
              </a:solidFill>
            </a:endParaRPr>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メイリオ" panose="020B0604030504040204" pitchFamily="50" charset="-128"/>
        <a:ea typeface="メイリオ" panose="020B0604030504040204" pitchFamily="50" charset="-128"/>
        <a:cs typeface="Arial"/>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76" name="Google Shape;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261" name="Google Shape;26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830BBFF8-54CD-2906-4A17-B4305D294FDC}"/>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EE7EFB5E-26A8-C086-F34C-48C1A20A2AB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4AE31AE0-6416-1E3B-CBFC-17A9748173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58839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F980467E-7B80-ED1D-173B-FFEC6C3190DD}"/>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D3487024-2348-4EEC-1399-CE5F24BDDF0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97730DE2-F5C1-AC8D-334A-F2BE3C04580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82773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CA2BB12E-E35A-774C-986C-FAB0BE426D43}"/>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E456F2CD-4283-4094-9752-C12DF8AF709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DF358BD4-D0A3-14A7-9018-59157CCC8A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71609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a:extLst>
            <a:ext uri="{FF2B5EF4-FFF2-40B4-BE49-F238E27FC236}">
              <a16:creationId xmlns:a16="http://schemas.microsoft.com/office/drawing/2014/main" id="{5F9F4FAC-707B-F3F7-E44A-BBC5929FB082}"/>
            </a:ext>
          </a:extLst>
        </p:cNvPr>
        <p:cNvGrpSpPr/>
        <p:nvPr/>
      </p:nvGrpSpPr>
      <p:grpSpPr>
        <a:xfrm>
          <a:off x="0" y="0"/>
          <a:ext cx="0" cy="0"/>
          <a:chOff x="0" y="0"/>
          <a:chExt cx="0" cy="0"/>
        </a:xfrm>
      </p:grpSpPr>
      <p:sp>
        <p:nvSpPr>
          <p:cNvPr id="1225" name="Google Shape;1225;p96:notes">
            <a:extLst>
              <a:ext uri="{FF2B5EF4-FFF2-40B4-BE49-F238E27FC236}">
                <a16:creationId xmlns:a16="http://schemas.microsoft.com/office/drawing/2014/main" id="{1B4F8BB6-95C5-BFF1-6984-DDFB8C3B76A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26" name="Google Shape;1226;p96:notes">
            <a:extLst>
              <a:ext uri="{FF2B5EF4-FFF2-40B4-BE49-F238E27FC236}">
                <a16:creationId xmlns:a16="http://schemas.microsoft.com/office/drawing/2014/main" id="{9936089D-69F2-264A-9E70-46BC18A50A5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53584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8A37AC48-79CE-918D-FE83-6B7E1A602217}"/>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9F05E9DB-6B67-6AA8-EB96-2FF9ECD827C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3F03FC72-6ACA-4933-32A6-F3378AAA61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129220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987D36A2-811C-E01D-9638-8D9D4BDEB6FF}"/>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ABBCCBE6-B61F-9F8F-6AD8-4D59D064A99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5191D82F-CF8F-DFAD-691C-EFEB853FF95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25497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C854EBAF-58CD-D256-A00D-5DABCB6D9541}"/>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316927AF-7BF3-919E-E0BD-784B2241108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259DCB20-1770-7914-8DAD-A32A5A17348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261953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9B34D208-7772-48C3-6CC6-01ED66CDDAFB}"/>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89B5F3E0-ACD4-62F0-D3EF-AAA55481B66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E0BE77CA-E594-A046-E9BF-43543A1D64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16516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0A8C8843-BFAA-6FA4-6760-38C5BAA9F17E}"/>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D89AEEF5-5E29-B812-2EF9-1FE691BAD51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E86E4866-7DD4-2990-E9B9-85D26C3B1C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36578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CAEF352C-CF65-86E2-7FDB-2076DB8E6848}"/>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5364DC57-F880-C7B6-2D04-7C9EDA3F89E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3318421C-8D29-85C1-144C-976F7F501F3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0110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276" name="Google Shape;27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A954A82A-701B-A9DC-C1BD-C54353442A41}"/>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F8DBA7C4-6FA5-6B5F-85FC-16F04999461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60621F18-CAC5-2BE5-C27B-3F8691813B4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37221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6EF62931-CD67-2690-08B7-9343A9B70315}"/>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24E761E0-EC1A-3226-3CD2-9CADA0B78E4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ADA46D0C-30C8-7B9A-C38A-7A904A5E247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36459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87964311-DD78-0DE6-DA77-1949910DD0DF}"/>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6C769513-202D-39E6-DA6B-B08A30E9419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454C1B89-07C2-EABD-61B1-99C8F9C0F9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769663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977F0167-D263-3AEB-0BFA-632024736D29}"/>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C3BE5F53-4E67-2FEC-D819-66111E7D820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1FF87A0C-5042-1C35-1D15-F5FF709C625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976053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445C6F1B-8171-2778-70EC-51AD1EB432E4}"/>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68EAB684-0690-5C94-4858-349BD2AF1BC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49531F2F-F9E5-2B3C-3F2A-0BFCD47C08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03771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B1E2327D-0CA9-1548-E4BB-B5DAE88BCFE5}"/>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E4553624-F375-A479-613D-E45E521337D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FA343D4B-EFAA-C478-B454-A699041A34C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721012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B5C7FE5F-BF25-4422-CB49-071DCDAA90C4}"/>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C6D07884-2063-BD7C-9CCE-CDBE35ED4A5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C3426872-8BC2-73E1-2F27-E64EB8627D1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31121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394AA589-0BF0-EE9A-AB5E-6F0691E0BFDE}"/>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4654EC32-78AE-E166-0C99-64D9C82C401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37F9F3C7-2F53-686F-85FB-731A74EDFCE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01897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54A268B6-1BE5-C7DB-2686-9EAC51EEBA77}"/>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AA3B02BB-7C81-048E-AC45-6D6548B86AA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BCBB957B-E4A5-72AB-B7DF-D5AC3B00D8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135475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0E77FC17-F36F-629F-A1CF-7F7A7419CB7E}"/>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A91D9443-EE0B-C9E8-3CB3-FB79884BC11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0AAA9A80-DC63-8FD9-53BF-BDB023CE996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725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290" name="Google Shape;29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E580F16D-74C0-0B4F-3920-813953BC5A39}"/>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3C0F7AF4-F0C8-D3C0-5C05-AE9A0C97B9E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26D8D342-17FC-2D91-B128-D7A3D1B2EB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349760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39803923-A45D-6625-158B-0E75023206C9}"/>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EB003977-3C69-DBA1-88D9-D58E7492D58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CEC3AC08-E56A-2D1B-A598-7A0B74E6925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05686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B471579A-5E4C-D280-4C44-273B823C6E7B}"/>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97FCCDFE-2844-AAFE-FB8C-23B845E0A34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6C574906-AE1B-28EA-48A2-ED6162AFE63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463204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3B674909-C82F-FD74-B680-AB76062D08DB}"/>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B20167FF-A58A-61A2-330D-2287425B427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8677903A-ACD8-2EE8-D38F-FB10BD7BAA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944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FF176E0C-C39F-84BA-6925-6BB225FE9811}"/>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D90160B0-760D-790A-B54B-AC71F60AB74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D3BAC762-EE25-345F-0432-ED6059A8FEE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649595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F76A5FDF-5ACF-FA08-2480-716CE7F7B3A0}"/>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22ACF50A-6CFD-0A5E-1B42-8F9A9411B7C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6052402A-EE97-9A2D-1E02-132810F557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684708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57FE5055-F636-DF23-3EB4-F9BD908DC656}"/>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F1B18AF9-FECE-9A92-A71D-50DCE3845F0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3FC9FD49-AB27-58BD-B8A1-C7360A8E718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7584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305" name="Google Shape;30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319" name="Google Shape;31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354" name="Google Shape;35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369" name="Google Shape;36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383" name="Google Shape;38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433" name="Google Shape;43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444" name="Google Shape;44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メイリオ" panose="020B0604030504040204" pitchFamily="50" charset="-128"/>
              <a:ea typeface="メイリオ" panose="020B0604030504040204" pitchFamily="50" charset="-128"/>
            </a:endParaRPr>
          </a:p>
        </p:txBody>
      </p:sp>
      <p:sp>
        <p:nvSpPr>
          <p:cNvPr id="67" name="Google Shape;6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461" name="Google Shape;46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480" name="Google Shape;48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499" name="Google Shape;49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509" name="Google Shape;50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524" name="Google Shape;52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546" name="Google Shape;54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567" name="Google Shape;56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592" name="Google Shape;59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613" name="Google Shape;61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635" name="Google Shape;63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91" name="Google Shape;9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651" name="Google Shape;65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666" name="Google Shape;66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688" name="Google Shape;68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704" name="Google Shape;70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716" name="Google Shape;71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738" name="Google Shape;73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762" name="Google Shape;76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776" name="Google Shape;77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802" name="Google Shape;80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814" name="Google Shape;814;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848" name="Google Shape;84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869" name="Google Shape;869;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891" name="Google Shape;891;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917" name="Google Shape;917;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944" name="Google Shape;944;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970" name="Google Shape;970;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984" name="Google Shape;984;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002" name="Google Shape;1002;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012" name="Google Shape;1012;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027" name="Google Shape;1027;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042" name="Google Shape;1042;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059" name="Google Shape;1059;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075" name="Google Shape;1075;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101" name="Google Shape;1101;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127" name="Google Shape;1127;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150" name="Google Shape;115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159" name="Google Shape;1159;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185" name="Google Shape;1185;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185" name="Google Shape;1185;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48302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26" name="Google Shape;1226;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74" name="Google Shape;17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60" name="Google Shape;1260;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75" name="Google Shape;1275;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305" name="Google Shape;1305;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10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321" name="Google Shape;1321;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344" name="Google Shape;1344;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10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356" name="Google Shape;1356;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382" name="Google Shape;1382;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1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410" name="Google Shape;1410;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429" name="Google Shape;1429;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85" name="Google Shape;1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1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442" name="Google Shape;1442;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1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471" name="Google Shape;1471;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1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561" name="Google Shape;1561;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p1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501" name="Google Shape;1501;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526" name="Google Shape;1526;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p1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595" name="Google Shape;1595;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621" name="Google Shape;1621;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649" name="Google Shape;1649;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p1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666" name="Google Shape;1666;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7"/>
        <p:cNvGrpSpPr/>
        <p:nvPr/>
      </p:nvGrpSpPr>
      <p:grpSpPr>
        <a:xfrm>
          <a:off x="0" y="0"/>
          <a:ext cx="0" cy="0"/>
          <a:chOff x="0" y="0"/>
          <a:chExt cx="0" cy="0"/>
        </a:xfrm>
      </p:grpSpPr>
      <p:sp>
        <p:nvSpPr>
          <p:cNvPr id="1688" name="Google Shape;1688;p1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689" name="Google Shape;1689;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214" name="Google Shape;2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717" name="Google Shape;1717;p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p1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740" name="Google Shape;1740;p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a:extLst>
            <a:ext uri="{FF2B5EF4-FFF2-40B4-BE49-F238E27FC236}">
              <a16:creationId xmlns:a16="http://schemas.microsoft.com/office/drawing/2014/main" id="{62BB44E0-AA04-7F77-A228-079FCE365B7B}"/>
            </a:ext>
          </a:extLst>
        </p:cNvPr>
        <p:cNvGrpSpPr/>
        <p:nvPr/>
      </p:nvGrpSpPr>
      <p:grpSpPr>
        <a:xfrm>
          <a:off x="0" y="0"/>
          <a:ext cx="0" cy="0"/>
          <a:chOff x="0" y="0"/>
          <a:chExt cx="0" cy="0"/>
        </a:xfrm>
      </p:grpSpPr>
      <p:sp>
        <p:nvSpPr>
          <p:cNvPr id="1225" name="Google Shape;1225;p96:notes">
            <a:extLst>
              <a:ext uri="{FF2B5EF4-FFF2-40B4-BE49-F238E27FC236}">
                <a16:creationId xmlns:a16="http://schemas.microsoft.com/office/drawing/2014/main" id="{EDC0996A-F9C2-5F50-2398-8437E3A9BAF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26" name="Google Shape;1226;p96:notes">
            <a:extLst>
              <a:ext uri="{FF2B5EF4-FFF2-40B4-BE49-F238E27FC236}">
                <a16:creationId xmlns:a16="http://schemas.microsoft.com/office/drawing/2014/main" id="{AB7476B7-4443-A8B0-2FBA-7294CC1F34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80261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6AE2CF03-26A6-6943-E4E0-9810966F6451}"/>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D3BA1067-356D-79AF-683A-EED6E57A033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A928FE89-B52E-38A3-320F-DBC4084553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93607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D2E29037-6B8C-E487-38A4-7E4F27C37D0B}"/>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F13E94DC-DC8C-0EB0-2F5B-25B1E34B545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4F612480-D7C4-6D39-9ABB-A07EEE8FBD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5271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ED304B5F-3D29-012A-EF4F-6293B7169FCE}"/>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CEAA4BDA-2E5B-5A52-47E0-4575F213251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96DB22D3-D497-7FAB-155E-4A03791D4AF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93698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89C45DDB-E0A1-4FA5-D23E-806BCB15314D}"/>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2065570C-ED8C-0841-6F48-9FCBF798A24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9D0C437D-146F-5BCD-86F1-074673B34E3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16758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95912261-5B0E-9964-C4D6-F42A3F9A6B5E}"/>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FE7CFD87-290A-EE27-8F8D-F54804FD18B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6A4C4E1D-B6C0-449D-F13D-529F16FE8E5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5920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1AED279A-0892-C579-12F6-DFDF47642B87}"/>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2505E251-B220-F228-D7A9-44C8F334918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04FDE7D0-A8CE-30FC-B8D6-B4F1D51EDD8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23858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A4782DFA-C882-45A4-DED9-73D923BCEC42}"/>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C1FF7CDB-25CC-B5E8-D59A-98F84BFA472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F55126D2-9BC2-D935-2E72-47899309F2B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7116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239" name="Google Shape;23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E9F3EF72-3D2D-409C-91DE-4F6D9C23BE25}"/>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3F08A96C-58DE-A256-EDC5-1A40BE7BC8D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73B4E569-FF15-29DC-C0F4-AD914C8D9D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45176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D57819DF-92DC-FBC1-7C65-D98F9A450108}"/>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8B2010D5-8513-1EB4-0932-45EF1AF9EAB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6155CC65-1703-84F8-77EB-D30FCC51975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12710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DFEFD71D-6A11-378F-D719-27026C568A63}"/>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E73ED8ED-265F-87C7-B77F-8A06CC33CBE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904283A1-0092-D6FC-B839-8AD0FD9DB4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55789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211AF18D-9EF6-3D14-DD85-AFDC259651B2}"/>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3409920F-95E5-A9C6-F76C-EDEF95D81CB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217BE3D1-7ADA-222E-5752-A98D6FCEDE5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81101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7D5E6638-E9FB-C785-F4A1-FD1D1A986E13}"/>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2F6A5BA4-508B-FD91-73CE-988DF81532C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59839E7A-C3D9-D391-1528-CE83D5C20A3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92381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A461EDA5-DBE5-C8F2-4F0C-053659325B14}"/>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7583FAE0-9E65-01CE-8827-5CF6A0CD392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2019FC50-5E61-0E99-4ACC-FF8D8CB917D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48612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A69166FC-7F87-FB67-4753-8660CD2AB5A6}"/>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65706033-F18B-1469-4B98-CB41B0E0E66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D3C7ADC4-9233-BB1C-4C81-325428A1566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34252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45D1380E-EE5C-CE0B-017B-2376782D3504}"/>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16EB27E6-1D83-23A1-DE53-C3664344F17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26A640E7-E660-FE31-8C19-0C3D992F58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19592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CC32F55B-83DB-8C6F-E944-2F7D508D9A28}"/>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48D524FB-FA78-0253-4876-E06C7965032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0D5FF242-82ED-B8A1-28DE-71348C804BD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88057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a:extLst>
            <a:ext uri="{FF2B5EF4-FFF2-40B4-BE49-F238E27FC236}">
              <a16:creationId xmlns:a16="http://schemas.microsoft.com/office/drawing/2014/main" id="{32B66B46-9F63-2177-1B1C-90D84F208AFF}"/>
            </a:ext>
          </a:extLst>
        </p:cNvPr>
        <p:cNvGrpSpPr/>
        <p:nvPr/>
      </p:nvGrpSpPr>
      <p:grpSpPr>
        <a:xfrm>
          <a:off x="0" y="0"/>
          <a:ext cx="0" cy="0"/>
          <a:chOff x="0" y="0"/>
          <a:chExt cx="0" cy="0"/>
        </a:xfrm>
      </p:grpSpPr>
      <p:sp>
        <p:nvSpPr>
          <p:cNvPr id="1244" name="Google Shape;1244;p98:notes">
            <a:extLst>
              <a:ext uri="{FF2B5EF4-FFF2-40B4-BE49-F238E27FC236}">
                <a16:creationId xmlns:a16="http://schemas.microsoft.com/office/drawing/2014/main" id="{556A2891-1010-435D-11E2-00EF5A922C4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メイリオ" panose="020B0604030504040204" pitchFamily="50" charset="-128"/>
              <a:ea typeface="メイリオ" panose="020B0604030504040204" pitchFamily="50" charset="-128"/>
            </a:endParaRPr>
          </a:p>
        </p:txBody>
      </p:sp>
      <p:sp>
        <p:nvSpPr>
          <p:cNvPr id="1245" name="Google Shape;1245;p98:notes">
            <a:extLst>
              <a:ext uri="{FF2B5EF4-FFF2-40B4-BE49-F238E27FC236}">
                <a16:creationId xmlns:a16="http://schemas.microsoft.com/office/drawing/2014/main" id="{8A069FD1-13C8-05EE-59AD-12A3BB4E5E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762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5"/>
        <p:cNvGrpSpPr/>
        <p:nvPr/>
      </p:nvGrpSpPr>
      <p:grpSpPr>
        <a:xfrm>
          <a:off x="0" y="0"/>
          <a:ext cx="0" cy="0"/>
          <a:chOff x="0" y="0"/>
          <a:chExt cx="0" cy="0"/>
        </a:xfrm>
      </p:grpSpPr>
      <p:pic>
        <p:nvPicPr>
          <p:cNvPr id="16" name="Google Shape;16;p139" descr="アイコン&#10;&#10;中程度の精度で自動的に生成された説明"/>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2578" y="-12700"/>
            <a:ext cx="12214578" cy="6870700"/>
          </a:xfrm>
          <a:prstGeom prst="rect">
            <a:avLst/>
          </a:prstGeom>
          <a:noFill/>
          <a:ln>
            <a:noFill/>
          </a:ln>
        </p:spPr>
      </p:pic>
      <p:sp>
        <p:nvSpPr>
          <p:cNvPr id="17" name="Google Shape;17;p139"/>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900" b="0" i="0" u="none" strike="noStrike" cap="none" dirty="0">
                <a:solidFill>
                  <a:schemeClr val="accent3"/>
                </a:solidFill>
                <a:latin typeface="メイリオ" panose="020B0604030504040204" pitchFamily="50" charset="-128"/>
                <a:ea typeface="メイリオ" panose="020B0604030504040204" pitchFamily="50" charset="-128"/>
                <a:cs typeface="Arial"/>
                <a:sym typeface="Arial"/>
              </a:rPr>
              <a:t>© kaonavi, inc.</a:t>
            </a:r>
            <a:endParaRPr sz="900" b="0" i="0" u="none" strike="noStrike" cap="none" dirty="0">
              <a:solidFill>
                <a:schemeClr val="accent3"/>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55"/>
        <p:cNvGrpSpPr/>
        <p:nvPr/>
      </p:nvGrpSpPr>
      <p:grpSpPr>
        <a:xfrm>
          <a:off x="0" y="0"/>
          <a:ext cx="0" cy="0"/>
          <a:chOff x="0" y="0"/>
          <a:chExt cx="0" cy="0"/>
        </a:xfrm>
      </p:grpSpPr>
      <p:sp>
        <p:nvSpPr>
          <p:cNvPr id="56" name="Google Shape;56;p1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メイリオ" panose="020B0604030504040204" pitchFamily="50" charset="-128"/>
                <a:ea typeface="メイリオ"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7" name="Google Shape;57;p148"/>
          <p:cNvSpPr>
            <a:spLocks noGrp="1"/>
          </p:cNvSpPr>
          <p:nvPr>
            <p:ph type="pic" idx="2"/>
          </p:nvPr>
        </p:nvSpPr>
        <p:spPr>
          <a:xfrm>
            <a:off x="5183188" y="987425"/>
            <a:ext cx="6172200" cy="4873625"/>
          </a:xfrm>
          <a:prstGeom prst="rect">
            <a:avLst/>
          </a:prstGeom>
          <a:noFill/>
          <a:ln>
            <a:noFill/>
          </a:ln>
        </p:spPr>
      </p:sp>
      <p:sp>
        <p:nvSpPr>
          <p:cNvPr id="58" name="Google Shape;58;p14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メイリオ" panose="020B0604030504040204" pitchFamily="50" charset="-128"/>
                <a:ea typeface="メイリオ" panose="020B0604030504040204" pitchFamily="50" charset="-128"/>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9" name="Google Shape;59;p1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60" name="Google Shape;60;p1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61" name="Google Shape;61;p1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62"/>
        <p:cNvGrpSpPr/>
        <p:nvPr/>
      </p:nvGrpSpPr>
      <p:grpSpPr>
        <a:xfrm>
          <a:off x="0" y="0"/>
          <a:ext cx="0" cy="0"/>
          <a:chOff x="0" y="0"/>
          <a:chExt cx="0" cy="0"/>
        </a:xfrm>
      </p:grpSpPr>
      <p:sp>
        <p:nvSpPr>
          <p:cNvPr id="63" name="Google Shape;63;p1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メイリオ" panose="020B0604030504040204" pitchFamily="50" charset="-128"/>
                <a:ea typeface="メイリオ"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4" name="Google Shape;64;p1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メイリオ" panose="020B0604030504040204" pitchFamily="50" charset="-128"/>
                <a:ea typeface="メイリオ" panose="020B0604030504040204" pitchFamily="50"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5" name="Google Shape;65;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66" name="Google Shape;66;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67" name="Google Shape;67;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68"/>
        <p:cNvGrpSpPr/>
        <p:nvPr/>
      </p:nvGrpSpPr>
      <p:grpSpPr>
        <a:xfrm>
          <a:off x="0" y="0"/>
          <a:ext cx="0" cy="0"/>
          <a:chOff x="0" y="0"/>
          <a:chExt cx="0" cy="0"/>
        </a:xfrm>
      </p:grpSpPr>
      <p:sp>
        <p:nvSpPr>
          <p:cNvPr id="69" name="Google Shape;69;p15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メイリオ" panose="020B0604030504040204" pitchFamily="50" charset="-128"/>
                <a:ea typeface="メイリオ"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0" name="Google Shape;70;p15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メイリオ" panose="020B0604030504040204" pitchFamily="50" charset="-128"/>
                <a:ea typeface="メイリオ" panose="020B0604030504040204" pitchFamily="50"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1" name="Google Shape;71;p1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72" name="Google Shape;72;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73" name="Google Shape;73;p1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セクション見出し">
  <p:cSld name="セクション見出し">
    <p:spTree>
      <p:nvGrpSpPr>
        <p:cNvPr id="1" name="Shape 18"/>
        <p:cNvGrpSpPr/>
        <p:nvPr/>
      </p:nvGrpSpPr>
      <p:grpSpPr>
        <a:xfrm>
          <a:off x="0" y="0"/>
          <a:ext cx="0" cy="0"/>
          <a:chOff x="0" y="0"/>
          <a:chExt cx="0" cy="0"/>
        </a:xfrm>
      </p:grpSpPr>
      <p:pic>
        <p:nvPicPr>
          <p:cNvPr id="19" name="Google Shape;19;p140" descr="アイコン&#10;&#10;自動的に生成された説明"/>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439" y="0"/>
            <a:ext cx="12192000" cy="6858000"/>
          </a:xfrm>
          <a:prstGeom prst="rect">
            <a:avLst/>
          </a:prstGeom>
          <a:noFill/>
          <a:ln>
            <a:noFill/>
          </a:ln>
        </p:spPr>
      </p:pic>
      <p:sp>
        <p:nvSpPr>
          <p:cNvPr id="20" name="Google Shape;20;p140"/>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900" dirty="0">
                <a:solidFill>
                  <a:schemeClr val="accent3"/>
                </a:solidFill>
                <a:latin typeface="メイリオ" panose="020B0604030504040204" pitchFamily="50" charset="-128"/>
                <a:ea typeface="メイリオ" panose="020B0604030504040204" pitchFamily="50" charset="-128"/>
                <a:cs typeface="Arial"/>
                <a:sym typeface="Arial"/>
              </a:rPr>
              <a:t>© kaonavi, inc.</a:t>
            </a:r>
            <a:endParaRPr sz="900" dirty="0">
              <a:solidFill>
                <a:schemeClr val="accent3"/>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のみ">
  <p:cSld name="タイトルのみ">
    <p:spTree>
      <p:nvGrpSpPr>
        <p:cNvPr id="1" name="Shape 21"/>
        <p:cNvGrpSpPr/>
        <p:nvPr/>
      </p:nvGrpSpPr>
      <p:grpSpPr>
        <a:xfrm>
          <a:off x="0" y="0"/>
          <a:ext cx="0" cy="0"/>
          <a:chOff x="0" y="0"/>
          <a:chExt cx="0" cy="0"/>
        </a:xfrm>
      </p:grpSpPr>
      <p:pic>
        <p:nvPicPr>
          <p:cNvPr id="22" name="Google Shape;22;p14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121400"/>
            <a:ext cx="12192000" cy="736600"/>
          </a:xfrm>
          <a:prstGeom prst="rect">
            <a:avLst/>
          </a:prstGeom>
          <a:noFill/>
          <a:ln>
            <a:noFill/>
          </a:ln>
        </p:spPr>
      </p:pic>
      <p:sp>
        <p:nvSpPr>
          <p:cNvPr id="23" name="Google Shape;23;p141"/>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900" dirty="0">
                <a:solidFill>
                  <a:schemeClr val="accent3"/>
                </a:solidFill>
                <a:latin typeface="メイリオ" panose="020B0604030504040204" pitchFamily="50" charset="-128"/>
                <a:ea typeface="メイリオ" panose="020B0604030504040204" pitchFamily="50" charset="-128"/>
                <a:cs typeface="Arial"/>
                <a:sym typeface="Arial"/>
              </a:rPr>
              <a:t>© kaonavi, inc.</a:t>
            </a:r>
            <a:endParaRPr sz="900" dirty="0">
              <a:solidFill>
                <a:schemeClr val="accent3"/>
              </a:solidFill>
              <a:latin typeface="メイリオ" panose="020B0604030504040204" pitchFamily="50" charset="-128"/>
              <a:ea typeface="メイリオ" panose="020B0604030504040204" pitchFamily="50" charset="-128"/>
              <a:cs typeface="Arial"/>
              <a:sym typeface="Arial"/>
            </a:endParaRPr>
          </a:p>
        </p:txBody>
      </p:sp>
      <p:sp>
        <p:nvSpPr>
          <p:cNvPr id="24" name="Google Shape;24;p141"/>
          <p:cNvSpPr txBox="1"/>
          <p:nvPr/>
        </p:nvSpPr>
        <p:spPr>
          <a:xfrm>
            <a:off x="9327292"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ja-JP" sz="1200">
                <a:solidFill>
                  <a:schemeClr val="accent3"/>
                </a:solidFill>
                <a:latin typeface="メイリオ" panose="020B0604030504040204" pitchFamily="50" charset="-128"/>
                <a:ea typeface="メイリオ" panose="020B0604030504040204" pitchFamily="50" charset="-128"/>
                <a:cs typeface="Arial"/>
                <a:sym typeface="Arial"/>
              </a:rPr>
              <a:t>‹#›</a:t>
            </a:fld>
            <a:endParaRPr sz="1200" dirty="0">
              <a:solidFill>
                <a:schemeClr val="accent3"/>
              </a:solidFill>
              <a:latin typeface="メイリオ" panose="020B0604030504040204" pitchFamily="50" charset="-128"/>
              <a:ea typeface="メイリオ" panose="020B0604030504040204" pitchFamily="50" charset="-128"/>
              <a:cs typeface="Arial"/>
              <a:sym typeface="Arial"/>
            </a:endParaRPr>
          </a:p>
        </p:txBody>
      </p:sp>
      <p:cxnSp>
        <p:nvCxnSpPr>
          <p:cNvPr id="25" name="Google Shape;25;p141"/>
          <p:cNvCxnSpPr/>
          <p:nvPr/>
        </p:nvCxnSpPr>
        <p:spPr>
          <a:xfrm>
            <a:off x="392915" y="798576"/>
            <a:ext cx="11130514" cy="0"/>
          </a:xfrm>
          <a:prstGeom prst="straightConnector1">
            <a:avLst/>
          </a:prstGeom>
          <a:noFill/>
          <a:ln w="19050" cap="flat" cmpd="sng">
            <a:solidFill>
              <a:srgbClr val="DDDDDE"/>
            </a:solidFill>
            <a:prstDash val="solid"/>
            <a:miter lim="800000"/>
            <a:headEnd type="none" w="sm" len="sm"/>
            <a:tailEnd type="none" w="sm" len="sm"/>
          </a:ln>
        </p:spPr>
      </p:cxnSp>
      <p:pic>
        <p:nvPicPr>
          <p:cNvPr id="26" name="Google Shape;26;p141" descr="アイコン&#10;&#10;自動的に生成された説明"/>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54106" y="406867"/>
            <a:ext cx="446573" cy="44657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とコンテンツ">
  <p:cSld name="タイトルとコンテンツ">
    <p:spTree>
      <p:nvGrpSpPr>
        <p:cNvPr id="1" name="Shape 27"/>
        <p:cNvGrpSpPr/>
        <p:nvPr/>
      </p:nvGrpSpPr>
      <p:grpSpPr>
        <a:xfrm>
          <a:off x="0" y="0"/>
          <a:ext cx="0" cy="0"/>
          <a:chOff x="0" y="0"/>
          <a:chExt cx="0" cy="0"/>
        </a:xfrm>
      </p:grpSpPr>
      <p:pic>
        <p:nvPicPr>
          <p:cNvPr id="28" name="Google Shape;28;p1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118392"/>
            <a:ext cx="12192000" cy="755650"/>
          </a:xfrm>
          <a:prstGeom prst="rect">
            <a:avLst/>
          </a:prstGeom>
          <a:noFill/>
          <a:ln>
            <a:noFill/>
          </a:ln>
        </p:spPr>
      </p:pic>
      <p:pic>
        <p:nvPicPr>
          <p:cNvPr id="29" name="Google Shape;29;p1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768350"/>
          </a:xfrm>
          <a:prstGeom prst="rect">
            <a:avLst/>
          </a:prstGeom>
          <a:noFill/>
          <a:ln>
            <a:noFill/>
          </a:ln>
        </p:spPr>
      </p:pic>
      <p:sp>
        <p:nvSpPr>
          <p:cNvPr id="30" name="Google Shape;30;p142"/>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900" dirty="0">
                <a:solidFill>
                  <a:schemeClr val="accent3"/>
                </a:solidFill>
                <a:latin typeface="メイリオ" panose="020B0604030504040204" pitchFamily="50" charset="-128"/>
                <a:ea typeface="メイリオ" panose="020B0604030504040204" pitchFamily="50" charset="-128"/>
                <a:cs typeface="Arial"/>
                <a:sym typeface="Arial"/>
              </a:rPr>
              <a:t>© kaonavi, inc.</a:t>
            </a:r>
            <a:endParaRPr sz="900" dirty="0">
              <a:solidFill>
                <a:schemeClr val="accent3"/>
              </a:solidFill>
              <a:latin typeface="メイリオ" panose="020B0604030504040204" pitchFamily="50" charset="-128"/>
              <a:ea typeface="メイリオ" panose="020B0604030504040204" pitchFamily="50" charset="-128"/>
              <a:cs typeface="Arial"/>
              <a:sym typeface="Arial"/>
            </a:endParaRPr>
          </a:p>
        </p:txBody>
      </p:sp>
      <p:sp>
        <p:nvSpPr>
          <p:cNvPr id="31" name="Google Shape;31;p142"/>
          <p:cNvSpPr txBox="1"/>
          <p:nvPr/>
        </p:nvSpPr>
        <p:spPr>
          <a:xfrm>
            <a:off x="9327292"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ja-JP" sz="1200">
                <a:solidFill>
                  <a:schemeClr val="accent3"/>
                </a:solidFill>
                <a:latin typeface="メイリオ" panose="020B0604030504040204" pitchFamily="50" charset="-128"/>
                <a:ea typeface="メイリオ" panose="020B0604030504040204" pitchFamily="50" charset="-128"/>
                <a:cs typeface="Arial"/>
                <a:sym typeface="Arial"/>
              </a:rPr>
              <a:t>‹#›</a:t>
            </a:fld>
            <a:endParaRPr sz="1200" dirty="0">
              <a:solidFill>
                <a:schemeClr val="accent3"/>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つのコンテンツ">
  <p:cSld name="2 つのコンテンツ">
    <p:bg>
      <p:bgPr>
        <a:solidFill>
          <a:schemeClr val="accent1"/>
        </a:solidFill>
        <a:effectLst/>
      </p:bgPr>
    </p:bg>
    <p:spTree>
      <p:nvGrpSpPr>
        <p:cNvPr id="1" name="Shape 32"/>
        <p:cNvGrpSpPr/>
        <p:nvPr/>
      </p:nvGrpSpPr>
      <p:grpSpPr>
        <a:xfrm>
          <a:off x="0" y="0"/>
          <a:ext cx="0" cy="0"/>
          <a:chOff x="0" y="0"/>
          <a:chExt cx="0" cy="0"/>
        </a:xfrm>
      </p:grpSpPr>
      <p:pic>
        <p:nvPicPr>
          <p:cNvPr id="33" name="Google Shape;33;p143" descr="アイコン&#10;&#10;自動的に生成された説明"/>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2327"/>
            <a:ext cx="12245788" cy="6888256"/>
          </a:xfrm>
          <a:prstGeom prst="rect">
            <a:avLst/>
          </a:prstGeom>
          <a:noFill/>
          <a:ln>
            <a:noFill/>
          </a:ln>
        </p:spPr>
      </p:pic>
      <p:sp>
        <p:nvSpPr>
          <p:cNvPr id="34" name="Google Shape;34;p143"/>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900" dirty="0">
                <a:solidFill>
                  <a:schemeClr val="lt1"/>
                </a:solidFill>
                <a:latin typeface="メイリオ" panose="020B0604030504040204" pitchFamily="50" charset="-128"/>
                <a:ea typeface="メイリオ" panose="020B0604030504040204" pitchFamily="50" charset="-128"/>
                <a:cs typeface="Arial"/>
                <a:sym typeface="Arial"/>
              </a:rPr>
              <a:t>© kaonavi, inc.</a:t>
            </a:r>
            <a:endParaRPr sz="900" dirty="0">
              <a:solidFill>
                <a:schemeClr val="lt1"/>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2 つのコンテンツ">
  <p:cSld name="1_2 つのコンテンツ">
    <p:bg>
      <p:bgPr>
        <a:solidFill>
          <a:schemeClr val="accent1"/>
        </a:solidFill>
        <a:effectLst/>
      </p:bgPr>
    </p:bg>
    <p:spTree>
      <p:nvGrpSpPr>
        <p:cNvPr id="1" name="Shape 35"/>
        <p:cNvGrpSpPr/>
        <p:nvPr/>
      </p:nvGrpSpPr>
      <p:grpSpPr>
        <a:xfrm>
          <a:off x="0" y="0"/>
          <a:ext cx="0" cy="0"/>
          <a:chOff x="0" y="0"/>
          <a:chExt cx="0" cy="0"/>
        </a:xfrm>
      </p:grpSpPr>
      <p:pic>
        <p:nvPicPr>
          <p:cNvPr id="36" name="Google Shape;36;p144" descr="アイコン&#10;&#10;自動的に生成された説明"/>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1"/>
            <a:ext cx="12244439" cy="6887497"/>
          </a:xfrm>
          <a:prstGeom prst="rect">
            <a:avLst/>
          </a:prstGeom>
          <a:noFill/>
          <a:ln>
            <a:noFill/>
          </a:ln>
        </p:spPr>
      </p:pic>
      <p:sp>
        <p:nvSpPr>
          <p:cNvPr id="37" name="Google Shape;37;p144"/>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900" dirty="0">
                <a:solidFill>
                  <a:schemeClr val="lt1"/>
                </a:solidFill>
                <a:latin typeface="メイリオ" panose="020B0604030504040204" pitchFamily="50" charset="-128"/>
                <a:ea typeface="メイリオ" panose="020B0604030504040204" pitchFamily="50" charset="-128"/>
                <a:cs typeface="Arial"/>
                <a:sym typeface="Arial"/>
              </a:rPr>
              <a:t>© kaonavi, inc.</a:t>
            </a:r>
            <a:endParaRPr sz="900" dirty="0">
              <a:solidFill>
                <a:schemeClr val="lt1"/>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較">
  <p:cSld name="比較">
    <p:spTree>
      <p:nvGrpSpPr>
        <p:cNvPr id="1" name="Shape 38"/>
        <p:cNvGrpSpPr/>
        <p:nvPr/>
      </p:nvGrpSpPr>
      <p:grpSpPr>
        <a:xfrm>
          <a:off x="0" y="0"/>
          <a:ext cx="0" cy="0"/>
          <a:chOff x="0" y="0"/>
          <a:chExt cx="0" cy="0"/>
        </a:xfrm>
      </p:grpSpPr>
      <p:pic>
        <p:nvPicPr>
          <p:cNvPr id="39" name="Google Shape;39;p14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118392"/>
            <a:ext cx="12192000" cy="755650"/>
          </a:xfrm>
          <a:prstGeom prst="rect">
            <a:avLst/>
          </a:prstGeom>
          <a:noFill/>
          <a:ln>
            <a:noFill/>
          </a:ln>
        </p:spPr>
      </p:pic>
      <p:pic>
        <p:nvPicPr>
          <p:cNvPr id="40" name="Google Shape;40;p1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768350"/>
          </a:xfrm>
          <a:prstGeom prst="rect">
            <a:avLst/>
          </a:prstGeom>
          <a:noFill/>
          <a:ln>
            <a:noFill/>
          </a:ln>
        </p:spPr>
      </p:pic>
      <p:pic>
        <p:nvPicPr>
          <p:cNvPr id="41" name="Google Shape;41;p145" descr="アイコン&#10;&#10;自動的に生成された説明"/>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75526" y="1988720"/>
            <a:ext cx="2817444" cy="2959500"/>
          </a:xfrm>
          <a:prstGeom prst="rect">
            <a:avLst/>
          </a:prstGeom>
          <a:noFill/>
          <a:ln>
            <a:noFill/>
          </a:ln>
        </p:spPr>
      </p:pic>
      <p:sp>
        <p:nvSpPr>
          <p:cNvPr id="42" name="Google Shape;42;p145"/>
          <p:cNvSpPr txBox="1"/>
          <p:nvPr/>
        </p:nvSpPr>
        <p:spPr>
          <a:xfrm>
            <a:off x="5739672" y="2839725"/>
            <a:ext cx="4838449" cy="1257490"/>
          </a:xfrm>
          <a:prstGeom prst="rect">
            <a:avLst/>
          </a:prstGeom>
          <a:noFill/>
          <a:ln>
            <a:noFill/>
          </a:ln>
        </p:spPr>
        <p:txBody>
          <a:bodyPr spcFirstLastPara="1" wrap="square" lIns="91425" tIns="45700" rIns="91425" bIns="45700" anchor="t" anchorCtr="0">
            <a:noAutofit/>
          </a:bodyPr>
          <a:lstStyle/>
          <a:p>
            <a:pPr marL="0" marR="0" lvl="0" indent="0" algn="l" rtl="0">
              <a:lnSpc>
                <a:spcPct val="148148"/>
              </a:lnSpc>
              <a:spcBef>
                <a:spcPts val="0"/>
              </a:spcBef>
              <a:spcAft>
                <a:spcPts val="0"/>
              </a:spcAft>
              <a:buClr>
                <a:schemeClr val="dk1"/>
              </a:buClr>
              <a:buSzPts val="2700"/>
              <a:buFont typeface="Arial"/>
              <a:buNone/>
            </a:pPr>
            <a:r>
              <a:rPr lang="ja-JP" sz="2700" b="1" dirty="0">
                <a:solidFill>
                  <a:schemeClr val="dk1"/>
                </a:solidFill>
                <a:latin typeface="メイリオ" panose="020B0604030504040204" pitchFamily="50" charset="-128"/>
                <a:ea typeface="メイリオ" panose="020B0604030504040204" pitchFamily="50" charset="-128"/>
                <a:cs typeface="Arial"/>
                <a:sym typeface="Arial"/>
              </a:rPr>
              <a:t>ご清聴いただき</a:t>
            </a:r>
            <a:endParaRPr sz="2700" b="1" dirty="0">
              <a:solidFill>
                <a:schemeClr val="dk1"/>
              </a:solidFill>
              <a:latin typeface="メイリオ" panose="020B0604030504040204" pitchFamily="50" charset="-128"/>
              <a:ea typeface="メイリオ" panose="020B0604030504040204" pitchFamily="50" charset="-128"/>
              <a:cs typeface="Arial"/>
              <a:sym typeface="Arial"/>
            </a:endParaRPr>
          </a:p>
          <a:p>
            <a:pPr marL="0" marR="0" lvl="0" indent="0" algn="l" rtl="0">
              <a:lnSpc>
                <a:spcPct val="148148"/>
              </a:lnSpc>
              <a:spcBef>
                <a:spcPts val="1000"/>
              </a:spcBef>
              <a:spcAft>
                <a:spcPts val="0"/>
              </a:spcAft>
              <a:buClr>
                <a:schemeClr val="dk1"/>
              </a:buClr>
              <a:buSzPts val="2700"/>
              <a:buFont typeface="Arial"/>
              <a:buNone/>
            </a:pPr>
            <a:r>
              <a:rPr lang="ja-JP" sz="2700" b="1" dirty="0">
                <a:solidFill>
                  <a:schemeClr val="dk1"/>
                </a:solidFill>
                <a:latin typeface="メイリオ" panose="020B0604030504040204" pitchFamily="50" charset="-128"/>
                <a:ea typeface="メイリオ" panose="020B0604030504040204" pitchFamily="50" charset="-128"/>
                <a:cs typeface="Arial"/>
                <a:sym typeface="Arial"/>
              </a:rPr>
              <a:t>ありがとうございました！</a:t>
            </a:r>
            <a:endParaRPr dirty="0">
              <a:latin typeface="メイリオ" panose="020B0604030504040204" pitchFamily="50" charset="-128"/>
              <a:ea typeface="メイリオ" panose="020B0604030504040204" pitchFamily="50" charset="-128"/>
            </a:endParaRPr>
          </a:p>
        </p:txBody>
      </p:sp>
      <p:sp>
        <p:nvSpPr>
          <p:cNvPr id="43" name="Google Shape;43;p145"/>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900" dirty="0">
                <a:solidFill>
                  <a:schemeClr val="accent3"/>
                </a:solidFill>
                <a:latin typeface="メイリオ" panose="020B0604030504040204" pitchFamily="50" charset="-128"/>
                <a:ea typeface="メイリオ" panose="020B0604030504040204" pitchFamily="50" charset="-128"/>
                <a:cs typeface="Arial"/>
                <a:sym typeface="Arial"/>
              </a:rPr>
              <a:t>© kaonavi, inc.</a:t>
            </a:r>
            <a:endParaRPr sz="900" dirty="0">
              <a:solidFill>
                <a:schemeClr val="accent3"/>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44"/>
        <p:cNvGrpSpPr/>
        <p:nvPr/>
      </p:nvGrpSpPr>
      <p:grpSpPr>
        <a:xfrm>
          <a:off x="0" y="0"/>
          <a:ext cx="0" cy="0"/>
          <a:chOff x="0" y="0"/>
          <a:chExt cx="0" cy="0"/>
        </a:xfrm>
      </p:grpSpPr>
      <p:sp>
        <p:nvSpPr>
          <p:cNvPr id="45" name="Google Shape;45;p1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46" name="Google Shape;46;p1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47" name="Google Shape;47;p1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48"/>
        <p:cNvGrpSpPr/>
        <p:nvPr/>
      </p:nvGrpSpPr>
      <p:grpSpPr>
        <a:xfrm>
          <a:off x="0" y="0"/>
          <a:ext cx="0" cy="0"/>
          <a:chOff x="0" y="0"/>
          <a:chExt cx="0" cy="0"/>
        </a:xfrm>
      </p:grpSpPr>
      <p:sp>
        <p:nvSpPr>
          <p:cNvPr id="49" name="Google Shape;49;p1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メイリオ" panose="020B0604030504040204" pitchFamily="50" charset="-128"/>
                <a:ea typeface="メイリオ"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 name="Google Shape;50;p1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メイリオ" panose="020B0604030504040204" pitchFamily="50" charset="-128"/>
                <a:ea typeface="メイリオ" panose="020B0604030504040204" pitchFamily="50" charset="-128"/>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51" name="Google Shape;51;p1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メイリオ" panose="020B0604030504040204" pitchFamily="50" charset="-128"/>
                <a:ea typeface="メイリオ" panose="020B0604030504040204" pitchFamily="50" charset="-128"/>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2" name="Google Shape;52;p1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53" name="Google Shape;53;p1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54" name="Google Shape;54;p1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1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A8A8B"/>
                </a:solidFill>
                <a:latin typeface="メイリオ" panose="020B0604030504040204" pitchFamily="50" charset="-128"/>
                <a:ea typeface="メイリオ"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3" name="Google Shape;13;p1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A8A8B"/>
                </a:solidFill>
                <a:latin typeface="メイリオ" panose="020B0604030504040204" pitchFamily="50" charset="-128"/>
                <a:ea typeface="メイリオ"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4" name="Google Shape;14;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A8A8B"/>
                </a:solidFill>
                <a:latin typeface="メイリオ" panose="020B0604030504040204" pitchFamily="50" charset="-128"/>
                <a:ea typeface="メイリオ" panose="020B0604030504040204" pitchFamily="50" charset="-128"/>
                <a:cs typeface="Arial"/>
                <a:sym typeface="Arial"/>
              </a:defRPr>
            </a:lvl1pPr>
            <a:lvl2pPr marL="0" marR="0" lvl="1" indent="0" algn="r" rtl="0">
              <a:spcBef>
                <a:spcPts val="0"/>
              </a:spcBef>
              <a:buNone/>
              <a:defRPr sz="1200" b="0" i="0" u="none" strike="noStrike" cap="none">
                <a:solidFill>
                  <a:srgbClr val="8A8A8B"/>
                </a:solidFill>
                <a:latin typeface="Arial"/>
                <a:ea typeface="Arial"/>
                <a:cs typeface="Arial"/>
                <a:sym typeface="Arial"/>
              </a:defRPr>
            </a:lvl2pPr>
            <a:lvl3pPr marL="0" marR="0" lvl="2" indent="0" algn="r" rtl="0">
              <a:spcBef>
                <a:spcPts val="0"/>
              </a:spcBef>
              <a:buNone/>
              <a:defRPr sz="1200" b="0" i="0" u="none" strike="noStrike" cap="none">
                <a:solidFill>
                  <a:srgbClr val="8A8A8B"/>
                </a:solidFill>
                <a:latin typeface="Arial"/>
                <a:ea typeface="Arial"/>
                <a:cs typeface="Arial"/>
                <a:sym typeface="Arial"/>
              </a:defRPr>
            </a:lvl3pPr>
            <a:lvl4pPr marL="0" marR="0" lvl="3" indent="0" algn="r" rtl="0">
              <a:spcBef>
                <a:spcPts val="0"/>
              </a:spcBef>
              <a:buNone/>
              <a:defRPr sz="1200" b="0" i="0" u="none" strike="noStrike" cap="none">
                <a:solidFill>
                  <a:srgbClr val="8A8A8B"/>
                </a:solidFill>
                <a:latin typeface="Arial"/>
                <a:ea typeface="Arial"/>
                <a:cs typeface="Arial"/>
                <a:sym typeface="Arial"/>
              </a:defRPr>
            </a:lvl4pPr>
            <a:lvl5pPr marL="0" marR="0" lvl="4" indent="0" algn="r" rtl="0">
              <a:spcBef>
                <a:spcPts val="0"/>
              </a:spcBef>
              <a:buNone/>
              <a:defRPr sz="1200" b="0" i="0" u="none" strike="noStrike" cap="none">
                <a:solidFill>
                  <a:srgbClr val="8A8A8B"/>
                </a:solidFill>
                <a:latin typeface="Arial"/>
                <a:ea typeface="Arial"/>
                <a:cs typeface="Arial"/>
                <a:sym typeface="Arial"/>
              </a:defRPr>
            </a:lvl5pPr>
            <a:lvl6pPr marL="0" marR="0" lvl="5" indent="0" algn="r" rtl="0">
              <a:spcBef>
                <a:spcPts val="0"/>
              </a:spcBef>
              <a:buNone/>
              <a:defRPr sz="1200" b="0" i="0" u="none" strike="noStrike" cap="none">
                <a:solidFill>
                  <a:srgbClr val="8A8A8B"/>
                </a:solidFill>
                <a:latin typeface="Arial"/>
                <a:ea typeface="Arial"/>
                <a:cs typeface="Arial"/>
                <a:sym typeface="Arial"/>
              </a:defRPr>
            </a:lvl6pPr>
            <a:lvl7pPr marL="0" marR="0" lvl="6" indent="0" algn="r" rtl="0">
              <a:spcBef>
                <a:spcPts val="0"/>
              </a:spcBef>
              <a:buNone/>
              <a:defRPr sz="1200" b="0" i="0" u="none" strike="noStrike" cap="none">
                <a:solidFill>
                  <a:srgbClr val="8A8A8B"/>
                </a:solidFill>
                <a:latin typeface="Arial"/>
                <a:ea typeface="Arial"/>
                <a:cs typeface="Arial"/>
                <a:sym typeface="Arial"/>
              </a:defRPr>
            </a:lvl7pPr>
            <a:lvl8pPr marL="0" marR="0" lvl="7" indent="0" algn="r" rtl="0">
              <a:spcBef>
                <a:spcPts val="0"/>
              </a:spcBef>
              <a:buNone/>
              <a:defRPr sz="1200" b="0" i="0" u="none" strike="noStrike" cap="none">
                <a:solidFill>
                  <a:srgbClr val="8A8A8B"/>
                </a:solidFill>
                <a:latin typeface="Arial"/>
                <a:ea typeface="Arial"/>
                <a:cs typeface="Arial"/>
                <a:sym typeface="Arial"/>
              </a:defRPr>
            </a:lvl8pPr>
            <a:lvl9pPr marL="0" marR="0" lvl="8" indent="0" algn="r" rtl="0">
              <a:spcBef>
                <a:spcPts val="0"/>
              </a:spcBef>
              <a:buNone/>
              <a:defRPr sz="1200" b="0" i="0" u="none" strike="noStrike" cap="none">
                <a:solidFill>
                  <a:srgbClr val="8A8A8B"/>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メイリオ" panose="020B0604030504040204" pitchFamily="50" charset="-128"/>
          <a:ea typeface="メイリオ"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メイリオ" panose="020B0604030504040204" pitchFamily="50" charset="-128"/>
          <a:ea typeface="メイリオ"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78.png"/></Relationships>
</file>

<file path=ppt/slides/_rels/slide10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182.png"/></Relationships>
</file>

<file path=ppt/slides/_rels/slide10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185.png"/></Relationships>
</file>

<file path=ppt/slides/_rels/slide10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186.png"/></Relationships>
</file>

<file path=ppt/slides/_rels/slide1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187.png"/></Relationships>
</file>

<file path=ppt/slides/_rels/slide10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image" Target="../media/image18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91.png"/></Relationships>
</file>

<file path=ppt/slides/_rels/slide11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193.png"/></Relationships>
</file>

<file path=ppt/slides/_rels/slide11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195.png"/></Relationships>
</file>

<file path=ppt/slides/_rels/slide11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198.png"/></Relationships>
</file>

<file path=ppt/slides/_rels/slide11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15.xml"/><Relationship Id="rId1" Type="http://schemas.openxmlformats.org/officeDocument/2006/relationships/slideLayout" Target="../slideLayouts/slideLayout3.xml"/><Relationship Id="rId6" Type="http://schemas.openxmlformats.org/officeDocument/2006/relationships/hyperlink" Target="https://help.kaonavi.jp/hc/ja/articles/30382153371533-%E8%AC%9B%E5%BA%A7%E3%81%AE%E9%80%B2%E6%8D%97%E7%AE%A1%E7%90%86#update-status" TargetMode="External"/><Relationship Id="rId5" Type="http://schemas.openxmlformats.org/officeDocument/2006/relationships/image" Target="../media/image200.png"/><Relationship Id="rId4" Type="http://schemas.openxmlformats.org/officeDocument/2006/relationships/image" Target="../media/image22.png"/></Relationships>
</file>

<file path=ppt/slides/_rels/slide117.xml.rels><?xml version="1.0" encoding="UTF-8" standalone="yes"?>
<Relationships xmlns="http://schemas.openxmlformats.org/package/2006/relationships"><Relationship Id="rId3" Type="http://schemas.openxmlformats.org/officeDocument/2006/relationships/hyperlink" Target="https://help.kaonavi.jp/hc/ja/articles/41438717859725--%E3%82%A2%E3%83%97%E3%83%AA-%E8%AC%9B%E5%BA%A7%E3%81%AE%E5%8F%97%E8%AC%9B#watch-contents" TargetMode="External"/><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hyperlink" Target="https://help.kaonavi.jp/hc/ja/articles/30382153371533#update-status" TargetMode="External"/><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20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20.xml.rels><?xml version="1.0" encoding="UTF-8" standalone="yes"?>
<Relationships xmlns="http://schemas.openxmlformats.org/package/2006/relationships"><Relationship Id="rId3" Type="http://schemas.openxmlformats.org/officeDocument/2006/relationships/hyperlink" Target="https://help.kaonavi.jp/hc/ja/articles/41438717859725--%E4%B8%8B%E6%9B%B8%E3%81%8D-%E3%82%A2%E3%83%97%E3%83%AA-%E8%AC%9B%E5%BA%A7%E3%81%AE%E5%8F%97%E8%AC%9B#apply-course" TargetMode="External"/><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203.png"/></Relationships>
</file>

<file path=ppt/slides/_rels/slide12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20.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s://help.kaonavi.jp/hc/ja/articles/31649872251661#add-pre-training-assignment"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205.png"/></Relationships>
</file>

<file path=ppt/slides/_rels/slide12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120.png"/><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121.png"/></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33.png"/></Relationships>
</file>

<file path=ppt/slides/_rels/slide7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138.png"/><Relationship Id="rId4" Type="http://schemas.openxmlformats.org/officeDocument/2006/relationships/image" Target="../media/image137.png"/></Relationships>
</file>

<file path=ppt/slides/_rels/slide7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140.png"/></Relationships>
</file>

<file path=ppt/slides/_rels/slide7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143.png"/></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148.png"/></Relationships>
</file>

<file path=ppt/slides/_rels/slide8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150.png"/></Relationships>
</file>

<file path=ppt/slides/_rels/slide8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52.png"/></Relationships>
</file>

<file path=ppt/slides/_rels/slide8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154.png"/></Relationships>
</file>

<file path=ppt/slides/_rels/slide8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9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165.png"/><Relationship Id="rId4" Type="http://schemas.openxmlformats.org/officeDocument/2006/relationships/image" Target="../media/image164.png"/></Relationships>
</file>

<file path=ppt/slides/_rels/slide9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167.png"/></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168.png"/></Relationships>
</file>

<file path=ppt/slides/_rels/slide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70.png"/></Relationships>
</file>

<file path=ppt/slides/_rels/slide9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5.xml"/><Relationship Id="rId1" Type="http://schemas.openxmlformats.org/officeDocument/2006/relationships/slideLayout" Target="../slideLayouts/slideLayout3.xml"/><Relationship Id="rId5" Type="http://schemas.openxmlformats.org/officeDocument/2006/relationships/image" Target="../media/image172.png"/><Relationship Id="rId4" Type="http://schemas.openxmlformats.org/officeDocument/2006/relationships/image" Target="../media/image22.png"/></Relationships>
</file>

<file path=ppt/slides/_rels/slide9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75.png"/></Relationships>
</file>

<file path=ppt/slides/_rels/slide9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900" b="0" i="0" u="none" strike="noStrike" cap="none" dirty="0">
                <a:solidFill>
                  <a:schemeClr val="accent4"/>
                </a:solidFill>
                <a:latin typeface="メイリオ" panose="020B0604030504040204" pitchFamily="50" charset="-128"/>
                <a:ea typeface="メイリオ" panose="020B0604030504040204" pitchFamily="50" charset="-128"/>
                <a:sym typeface="Arial"/>
              </a:rPr>
              <a:t>© kaonavi, inc.</a:t>
            </a:r>
            <a:endParaRPr sz="900" b="0" i="0" u="none" strike="noStrike" cap="none" dirty="0">
              <a:solidFill>
                <a:schemeClr val="accent4"/>
              </a:solidFill>
              <a:latin typeface="メイリオ" panose="020B0604030504040204" pitchFamily="50" charset="-128"/>
              <a:ea typeface="メイリオ" panose="020B0604030504040204" pitchFamily="50" charset="-128"/>
              <a:sym typeface="Arial"/>
            </a:endParaRPr>
          </a:p>
        </p:txBody>
      </p:sp>
      <p:sp>
        <p:nvSpPr>
          <p:cNvPr id="5" name="Google Shape;62;p1">
            <a:extLst>
              <a:ext uri="{FF2B5EF4-FFF2-40B4-BE49-F238E27FC236}">
                <a16:creationId xmlns:a16="http://schemas.microsoft.com/office/drawing/2014/main" id="{47AAF7CB-090F-4EE4-9F64-BD710397FCB3}"/>
              </a:ext>
            </a:extLst>
          </p:cNvPr>
          <p:cNvSpPr txBox="1"/>
          <p:nvPr/>
        </p:nvSpPr>
        <p:spPr>
          <a:xfrm>
            <a:off x="1742898" y="1571624"/>
            <a:ext cx="6369900" cy="264641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err="1">
                <a:solidFill>
                  <a:srgbClr val="447FE0"/>
                </a:solidFill>
                <a:latin typeface="メイリオ" panose="020B0604030504040204" pitchFamily="50" charset="-128"/>
                <a:ea typeface="メイリオ" panose="020B0604030504040204" pitchFamily="50" charset="-128"/>
                <a:cs typeface="Meiryo"/>
                <a:sym typeface="Meiryo"/>
              </a:rPr>
              <a:t>カオナビ</a:t>
            </a:r>
            <a:br>
              <a:rPr lang="en-US" sz="5400" b="0" i="0" u="none" strike="noStrike" cap="none" dirty="0">
                <a:solidFill>
                  <a:srgbClr val="447FE0"/>
                </a:solidFill>
                <a:latin typeface="メイリオ" panose="020B0604030504040204" pitchFamily="50" charset="-128"/>
                <a:ea typeface="メイリオ" panose="020B0604030504040204" pitchFamily="50" charset="-128"/>
                <a:cs typeface="Meiryo"/>
                <a:sym typeface="Meiryo"/>
              </a:rPr>
            </a:br>
            <a:r>
              <a:rPr lang="en-US" sz="4900" b="0" i="0" u="none" strike="noStrike" cap="none" dirty="0" err="1">
                <a:solidFill>
                  <a:srgbClr val="447FE0"/>
                </a:solidFill>
                <a:latin typeface="メイリオ" panose="020B0604030504040204" pitchFamily="50" charset="-128"/>
                <a:ea typeface="メイリオ" panose="020B0604030504040204" pitchFamily="50" charset="-128"/>
                <a:cs typeface="Meiryo"/>
                <a:sym typeface="Meiryo"/>
              </a:rPr>
              <a:t>社員向けマニュアル</a:t>
            </a:r>
            <a:endParaRPr lang="en-US" sz="4900" b="0" i="0" u="none" strike="noStrike" cap="none" dirty="0">
              <a:solidFill>
                <a:srgbClr val="447FE0"/>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4400"/>
              <a:buFont typeface="Arial"/>
              <a:buNone/>
            </a:pPr>
            <a:endParaRPr lang="en-US" sz="1600" dirty="0">
              <a:solidFill>
                <a:srgbClr val="FFCA08"/>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4400"/>
              <a:buFont typeface="Arial"/>
              <a:buNone/>
            </a:pPr>
            <a:r>
              <a:rPr lang="ja-JP" altLang="en-US" sz="3200" b="1" cap="none" dirty="0">
                <a:latin typeface="メイリオ" panose="020B0604030504040204" pitchFamily="50" charset="-128"/>
                <a:ea typeface="メイリオ" panose="020B0604030504040204" pitchFamily="50" charset="-128"/>
                <a:cs typeface="Meiryo"/>
                <a:sym typeface="Meiryo"/>
              </a:rPr>
              <a:t>スマートフォンアプリ</a:t>
            </a:r>
            <a:endParaRPr sz="3200" b="0" i="0" u="none" strike="noStrike" cap="none" dirty="0">
              <a:solidFill>
                <a:srgbClr val="FFCA08"/>
              </a:solidFill>
              <a:latin typeface="メイリオ" panose="020B0604030504040204" pitchFamily="50" charset="-128"/>
              <a:ea typeface="メイリオ" panose="020B0604030504040204" pitchFamily="50" charset="-128"/>
              <a:cs typeface="Meiryo"/>
              <a:sym typeface="Meiryo"/>
            </a:endParaRPr>
          </a:p>
        </p:txBody>
      </p:sp>
      <p:sp>
        <p:nvSpPr>
          <p:cNvPr id="6" name="Google Shape;63;p1">
            <a:extLst>
              <a:ext uri="{FF2B5EF4-FFF2-40B4-BE49-F238E27FC236}">
                <a16:creationId xmlns:a16="http://schemas.microsoft.com/office/drawing/2014/main" id="{2AE0494D-A253-4AFB-ADC1-D84F7D55F7C4}"/>
              </a:ext>
            </a:extLst>
          </p:cNvPr>
          <p:cNvSpPr/>
          <p:nvPr/>
        </p:nvSpPr>
        <p:spPr>
          <a:xfrm>
            <a:off x="867827" y="4325761"/>
            <a:ext cx="8364663" cy="101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1" i="0" u="none" strike="noStrike" cap="none" dirty="0" err="1">
                <a:solidFill>
                  <a:srgbClr val="FF0000"/>
                </a:solidFill>
                <a:latin typeface="メイリオ" panose="020B0604030504040204" pitchFamily="50" charset="-128"/>
                <a:ea typeface="メイリオ" panose="020B0604030504040204" pitchFamily="50" charset="-128"/>
                <a:sym typeface="Arial"/>
              </a:rPr>
              <a:t>本マニュアルは、テンプレートとして作成しております</a:t>
            </a:r>
            <a:r>
              <a:rPr lang="en-US" sz="1300" b="1" i="0" u="none" strike="noStrike" cap="none" dirty="0">
                <a:solidFill>
                  <a:srgbClr val="FF0000"/>
                </a:solidFill>
                <a:latin typeface="メイリオ" panose="020B0604030504040204" pitchFamily="50" charset="-128"/>
                <a:ea typeface="メイリオ" panose="020B0604030504040204" pitchFamily="50" charset="-128"/>
                <a:sym typeface="Arial"/>
              </a:rPr>
              <a:t>。</a:t>
            </a:r>
            <a:endParaRPr sz="100" i="0" u="none" strike="noStrike" cap="none"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300"/>
              <a:buFont typeface="Arial"/>
              <a:buNone/>
            </a:pPr>
            <a:r>
              <a:rPr lang="en-US" sz="1300" b="1" i="0" u="none" strike="noStrike" cap="none" dirty="0" err="1">
                <a:solidFill>
                  <a:srgbClr val="FF0000"/>
                </a:solidFill>
                <a:latin typeface="メイリオ" panose="020B0604030504040204" pitchFamily="50" charset="-128"/>
                <a:ea typeface="メイリオ" panose="020B0604030504040204" pitchFamily="50" charset="-128"/>
                <a:sym typeface="Arial"/>
              </a:rPr>
              <a:t>各社の運用ルールや設定内容に併せて、キャプチャの変更やページの追加・削除等の編集をお願い致します</a:t>
            </a:r>
            <a:r>
              <a:rPr lang="en-US" sz="1300" b="1" i="0" u="none" strike="noStrike" cap="none" dirty="0">
                <a:solidFill>
                  <a:srgbClr val="FF0000"/>
                </a:solidFill>
                <a:latin typeface="メイリオ" panose="020B0604030504040204" pitchFamily="50" charset="-128"/>
                <a:ea typeface="メイリオ" panose="020B0604030504040204" pitchFamily="50" charset="-128"/>
                <a:sym typeface="Arial"/>
              </a:rPr>
              <a:t>。</a:t>
            </a:r>
            <a:endParaRPr sz="10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2" name="Google Shape;63;p1">
            <a:extLst>
              <a:ext uri="{FF2B5EF4-FFF2-40B4-BE49-F238E27FC236}">
                <a16:creationId xmlns:a16="http://schemas.microsoft.com/office/drawing/2014/main" id="{E5353209-3FCC-A410-DCCB-477240036DFD}"/>
              </a:ext>
            </a:extLst>
          </p:cNvPr>
          <p:cNvSpPr/>
          <p:nvPr/>
        </p:nvSpPr>
        <p:spPr>
          <a:xfrm>
            <a:off x="10806547" y="6620895"/>
            <a:ext cx="1388224" cy="2431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ja-JP" altLang="en-US" sz="800" i="0" u="none" strike="noStrike" cap="none" dirty="0">
                <a:solidFill>
                  <a:schemeClr val="bg1">
                    <a:lumMod val="50000"/>
                  </a:schemeClr>
                </a:solidFill>
                <a:latin typeface="Meiryo UI" panose="020B0604030504040204" pitchFamily="50" charset="-128"/>
                <a:ea typeface="Meiryo UI" panose="020B0604030504040204" pitchFamily="50" charset="-128"/>
                <a:cs typeface="Arial"/>
                <a:sym typeface="Arial"/>
              </a:rPr>
              <a:t>最終更新日：</a:t>
            </a:r>
            <a:r>
              <a:rPr lang="en-US" altLang="ja-JP" sz="800" i="0" u="none" strike="noStrike" cap="none" dirty="0">
                <a:solidFill>
                  <a:schemeClr val="bg1">
                    <a:lumMod val="50000"/>
                  </a:schemeClr>
                </a:solidFill>
                <a:latin typeface="Meiryo UI" panose="020B0604030504040204" pitchFamily="50" charset="-128"/>
                <a:ea typeface="Meiryo UI" panose="020B0604030504040204" pitchFamily="50" charset="-128"/>
                <a:cs typeface="Arial"/>
                <a:sym typeface="Arial"/>
              </a:rPr>
              <a:t>2025/3/25</a:t>
            </a:r>
            <a:endParaRPr sz="800" i="0" u="none" strike="noStrike" cap="none" dirty="0">
              <a:solidFill>
                <a:schemeClr val="bg1">
                  <a:lumMod val="50000"/>
                </a:schemeClr>
              </a:solidFill>
              <a:latin typeface="Meiryo UI" panose="020B0604030504040204" pitchFamily="50" charset="-128"/>
              <a:ea typeface="Meiryo UI" panose="020B0604030504040204" pitchFamily="50" charset="-128"/>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7" name="Google Shape;267;p19"/>
          <p:cNvSpPr txBox="1"/>
          <p:nvPr/>
        </p:nvSpPr>
        <p:spPr>
          <a:xfrm>
            <a:off x="-241923" y="939647"/>
            <a:ext cx="558767" cy="45719"/>
          </a:xfrm>
          <a:prstGeom prst="rect">
            <a:avLst/>
          </a:prstGeom>
          <a:noFill/>
          <a:ln>
            <a:noFill/>
          </a:ln>
        </p:spPr>
        <p:txBody>
          <a:bodyPr spcFirstLastPara="1" wrap="square" lIns="91425" tIns="45700" rIns="91425" bIns="45700" anchor="ctr" anchorCtr="0">
            <a:normAutofit fontScale="25000" lnSpcReduction="20000"/>
          </a:bodyPr>
          <a:lstStyle/>
          <a:p>
            <a:pPr marL="0" marR="0" lvl="0" indent="0" algn="l" rtl="0">
              <a:lnSpc>
                <a:spcPct val="90000"/>
              </a:lnSpc>
              <a:spcBef>
                <a:spcPts val="0"/>
              </a:spcBef>
              <a:spcAft>
                <a:spcPts val="0"/>
              </a:spcAft>
              <a:buClr>
                <a:schemeClr val="lt1"/>
              </a:buClr>
              <a:buSzPct val="1000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7-3. スマートフォンアプリのログイン</a:t>
            </a:r>
            <a:endParaRPr sz="100" dirty="0">
              <a:solidFill>
                <a:schemeClr val="lt1"/>
              </a:solidFill>
              <a:latin typeface="メイリオ" panose="020B0604030504040204" pitchFamily="50" charset="-128"/>
              <a:ea typeface="メイリオ" panose="020B0604030504040204" pitchFamily="50" charset="-128"/>
              <a:sym typeface="Arial"/>
            </a:endParaRPr>
          </a:p>
        </p:txBody>
      </p:sp>
      <p:pic>
        <p:nvPicPr>
          <p:cNvPr id="6146" name="Picture 2">
            <a:extLst>
              <a:ext uri="{FF2B5EF4-FFF2-40B4-BE49-F238E27FC236}">
                <a16:creationId xmlns:a16="http://schemas.microsoft.com/office/drawing/2014/main" id="{87248D5E-A88D-BC8C-173A-8FA36DE45C4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8126" y="1508867"/>
            <a:ext cx="2007731" cy="35756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B44D80B-D028-DC42-E585-562735B4266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02432" y="1508867"/>
            <a:ext cx="2007731" cy="35756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Google Shape;203;g125f8f40711_0_141">
            <a:extLst>
              <a:ext uri="{FF2B5EF4-FFF2-40B4-BE49-F238E27FC236}">
                <a16:creationId xmlns:a16="http://schemas.microsoft.com/office/drawing/2014/main" id="{B7A0466C-8FDD-4707-94B4-06C6D106F067}"/>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3-3.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ログインパスワードを変更する</a:t>
            </a:r>
            <a:endParaRPr lang="ja-JP" altLang="en-US" sz="1600" dirty="0">
              <a:latin typeface="メイリオ" panose="020B0604030504040204" pitchFamily="50" charset="-128"/>
              <a:ea typeface="メイリオ" panose="020B0604030504040204" pitchFamily="50" charset="-128"/>
            </a:endParaRPr>
          </a:p>
        </p:txBody>
      </p:sp>
      <p:sp>
        <p:nvSpPr>
          <p:cNvPr id="12" name="Google Shape;76;p5">
            <a:extLst>
              <a:ext uri="{FF2B5EF4-FFF2-40B4-BE49-F238E27FC236}">
                <a16:creationId xmlns:a16="http://schemas.microsoft.com/office/drawing/2014/main" id="{8FEB394C-E552-4C29-9001-5BA0B2CE70C5}"/>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B1B413AB-FCFC-425B-B6F8-4D9E37E41F7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3.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スマ</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トフォンアプリのログイン</a:t>
            </a:r>
            <a:endParaRPr lang="ja-JP" altLang="en-US" dirty="0">
              <a:latin typeface="メイリオ" panose="020B0604030504040204" pitchFamily="50" charset="-128"/>
              <a:ea typeface="メイリオ" panose="020B0604030504040204" pitchFamily="50" charset="-128"/>
            </a:endParaRPr>
          </a:p>
        </p:txBody>
      </p:sp>
      <p:sp>
        <p:nvSpPr>
          <p:cNvPr id="15" name="Google Shape;156;g125f8f40711_0_119">
            <a:extLst>
              <a:ext uri="{FF2B5EF4-FFF2-40B4-BE49-F238E27FC236}">
                <a16:creationId xmlns:a16="http://schemas.microsoft.com/office/drawing/2014/main" id="{19051F39-A45A-4626-BFC9-DD18C14F6225}"/>
              </a:ext>
            </a:extLst>
          </p:cNvPr>
          <p:cNvSpPr txBox="1"/>
          <p:nvPr/>
        </p:nvSpPr>
        <p:spPr>
          <a:xfrm>
            <a:off x="694171" y="1170351"/>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①メニューから</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アプリ設定</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ja-JP" altLang="en-US" sz="1400" dirty="0">
              <a:latin typeface="メイリオ" panose="020B0604030504040204" pitchFamily="50" charset="-128"/>
              <a:ea typeface="メイリオ" panose="020B0604030504040204" pitchFamily="50" charset="-128"/>
            </a:endParaRPr>
          </a:p>
        </p:txBody>
      </p:sp>
      <p:sp>
        <p:nvSpPr>
          <p:cNvPr id="16" name="Google Shape;157;g125f8f40711_0_119">
            <a:extLst>
              <a:ext uri="{FF2B5EF4-FFF2-40B4-BE49-F238E27FC236}">
                <a16:creationId xmlns:a16="http://schemas.microsoft.com/office/drawing/2014/main" id="{8B591A7A-8C62-41B4-B4FA-08B536054BCA}"/>
              </a:ext>
            </a:extLst>
          </p:cNvPr>
          <p:cNvSpPr txBox="1"/>
          <p:nvPr/>
        </p:nvSpPr>
        <p:spPr>
          <a:xfrm>
            <a:off x="6167550" y="1165779"/>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②</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パスワード変更</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ja-JP" altLang="en-US" sz="1400" dirty="0">
              <a:latin typeface="メイリオ" panose="020B0604030504040204" pitchFamily="50" charset="-128"/>
              <a:ea typeface="メイリオ" panose="020B0604030504040204" pitchFamily="50" charset="-128"/>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56097CD7-47FB-F75D-8530-00F9A4EEDAE6}"/>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80D53E99-733E-F76C-9441-BB5DAF5B6012}"/>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DA087D57-8F30-C637-9926-85D7A438EB9A}"/>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9-4</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スキル評価の差し戻し</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2" name="Google Shape;76;p5">
            <a:extLst>
              <a:ext uri="{FF2B5EF4-FFF2-40B4-BE49-F238E27FC236}">
                <a16:creationId xmlns:a16="http://schemas.microsoft.com/office/drawing/2014/main" id="{B87AEE6A-19CF-6150-DCB4-303ED8F5D22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F4EB3BB2-769A-FA21-B572-0C06C4D5CC4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2" name="Google Shape;156;g125f8f40711_0_119">
            <a:extLst>
              <a:ext uri="{FF2B5EF4-FFF2-40B4-BE49-F238E27FC236}">
                <a16:creationId xmlns:a16="http://schemas.microsoft.com/office/drawing/2014/main" id="{84F20669-450A-8C76-DD33-070203CDA26D}"/>
              </a:ext>
            </a:extLst>
          </p:cNvPr>
          <p:cNvSpPr txBox="1"/>
          <p:nvPr/>
        </p:nvSpPr>
        <p:spPr>
          <a:xfrm>
            <a:off x="571795" y="1350997"/>
            <a:ext cx="9980700" cy="11695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対象者、評価者に関わらず、自身の前にアクションを行う参加者がいる場合</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確定する</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ボタンの他に</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差し戻す</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ボタンが表示されます。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内容の不備などがあった場合、作業のやり直しを前アクションの担当者に促すことができます。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差し戻し後は直前のアクションに差し戻されます。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3" name="Google Shape;1534;p120">
            <a:extLst>
              <a:ext uri="{FF2B5EF4-FFF2-40B4-BE49-F238E27FC236}">
                <a16:creationId xmlns:a16="http://schemas.microsoft.com/office/drawing/2014/main" id="{945313CF-D2B3-4C35-6BB4-68DBF1AF339E}"/>
              </a:ext>
            </a:extLst>
          </p:cNvPr>
          <p:cNvSpPr/>
          <p:nvPr/>
        </p:nvSpPr>
        <p:spPr>
          <a:xfrm>
            <a:off x="571795" y="3064970"/>
            <a:ext cx="9543635" cy="1666922"/>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4" name="Google Shape;1535;p120">
            <a:extLst>
              <a:ext uri="{FF2B5EF4-FFF2-40B4-BE49-F238E27FC236}">
                <a16:creationId xmlns:a16="http://schemas.microsoft.com/office/drawing/2014/main" id="{350EA3AC-248D-E509-9725-A266EB422443}"/>
              </a:ext>
            </a:extLst>
          </p:cNvPr>
          <p:cNvSpPr txBox="1"/>
          <p:nvPr/>
        </p:nvSpPr>
        <p:spPr>
          <a:xfrm>
            <a:off x="710624" y="3619788"/>
            <a:ext cx="887386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管理者（</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Adm</a:t>
            </a:r>
            <a:r>
              <a:rPr lang="ja-JP" altLang="en-US">
                <a:solidFill>
                  <a:schemeClr val="dk1"/>
                </a:solidFill>
                <a:latin typeface="メイリオ" panose="020B0604030504040204" pitchFamily="50" charset="-128"/>
                <a:ea typeface="メイリオ" panose="020B0604030504040204" pitchFamily="50" charset="-128"/>
                <a:cs typeface="Meiryo"/>
                <a:sym typeface="Meiryo"/>
              </a:rPr>
              <a:t>）ユーザーは、自身がアクション担当に設定されているアクションのみ</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差し戻す</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ボタンが表示されます。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また、管理者（</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Adm</a:t>
            </a:r>
            <a:r>
              <a:rPr lang="ja-JP" altLang="en-US">
                <a:solidFill>
                  <a:schemeClr val="dk1"/>
                </a:solidFill>
                <a:latin typeface="メイリオ" panose="020B0604030504040204" pitchFamily="50" charset="-128"/>
                <a:ea typeface="メイリオ" panose="020B0604030504040204" pitchFamily="50" charset="-128"/>
                <a:cs typeface="Meiryo"/>
                <a:sym typeface="Meiryo"/>
              </a:rPr>
              <a:t>）ユーザーは</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ステータス変更</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からステータスの変更が可能です。</a:t>
            </a:r>
            <a:endParaRPr lang="ja-JP" altLang="en-US"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6" name="Google Shape;1540;p120">
            <a:extLst>
              <a:ext uri="{FF2B5EF4-FFF2-40B4-BE49-F238E27FC236}">
                <a16:creationId xmlns:a16="http://schemas.microsoft.com/office/drawing/2014/main" id="{FB1CFF7A-4967-AC01-F41F-FB0F7D37EAAA}"/>
              </a:ext>
            </a:extLst>
          </p:cNvPr>
          <p:cNvSpPr txBox="1"/>
          <p:nvPr/>
        </p:nvSpPr>
        <p:spPr>
          <a:xfrm>
            <a:off x="1044171" y="3216589"/>
            <a:ext cx="50821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7" name="Google Shape;1541;p120">
            <a:extLst>
              <a:ext uri="{FF2B5EF4-FFF2-40B4-BE49-F238E27FC236}">
                <a16:creationId xmlns:a16="http://schemas.microsoft.com/office/drawing/2014/main" id="{3B7C82F3-0A7F-0DA6-98CF-6397B859E051}"/>
              </a:ext>
            </a:extLst>
          </p:cNvPr>
          <p:cNvPicPr preferRelativeResize="0"/>
          <p:nvPr/>
        </p:nvPicPr>
        <p:blipFill rotWithShape="1">
          <a:blip r:embed="rId3">
            <a:alphaModFix/>
          </a:blip>
          <a:srcRect/>
          <a:stretch/>
        </p:blipFill>
        <p:spPr>
          <a:xfrm>
            <a:off x="710625" y="3181231"/>
            <a:ext cx="333545" cy="370742"/>
          </a:xfrm>
          <a:prstGeom prst="rect">
            <a:avLst/>
          </a:prstGeom>
          <a:noFill/>
          <a:ln>
            <a:noFill/>
          </a:ln>
        </p:spPr>
      </p:pic>
    </p:spTree>
    <p:extLst>
      <p:ext uri="{BB962C8B-B14F-4D97-AF65-F5344CB8AC3E}">
        <p14:creationId xmlns:p14="http://schemas.microsoft.com/office/powerpoint/2010/main" val="27362213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892A63AC-E63B-7B01-0E5B-BE4123A87C92}"/>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B9EB2091-5C62-0932-C702-10A1E053A7DC}"/>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9F0FD9D7-A632-6E69-FD0E-99C08824F443}"/>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9-3</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回答時の便利な機能</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2" name="Google Shape;76;p5">
            <a:extLst>
              <a:ext uri="{FF2B5EF4-FFF2-40B4-BE49-F238E27FC236}">
                <a16:creationId xmlns:a16="http://schemas.microsoft.com/office/drawing/2014/main" id="{D3C542B3-3F70-EDAD-4CB1-1540865E815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C887CE7F-2C43-02CD-C21F-1DC5A251560B}"/>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2" name="Google Shape;156;g125f8f40711_0_119">
            <a:extLst>
              <a:ext uri="{FF2B5EF4-FFF2-40B4-BE49-F238E27FC236}">
                <a16:creationId xmlns:a16="http://schemas.microsoft.com/office/drawing/2014/main" id="{D7D5E747-175E-E484-1B50-6286E082F9D2}"/>
              </a:ext>
            </a:extLst>
          </p:cNvPr>
          <p:cNvSpPr txBox="1"/>
          <p:nvPr/>
        </p:nvSpPr>
        <p:spPr>
          <a:xfrm>
            <a:off x="571796" y="1350997"/>
            <a:ext cx="473762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①</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スキル評価回答画面を開き、対象者一覧画面から</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　差し戻しを行いたい対象者を選択します。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3" name="Google Shape;156;g125f8f40711_0_119">
            <a:extLst>
              <a:ext uri="{FF2B5EF4-FFF2-40B4-BE49-F238E27FC236}">
                <a16:creationId xmlns:a16="http://schemas.microsoft.com/office/drawing/2014/main" id="{15492264-A0CD-0AC6-823B-E5687AF09EE9}"/>
              </a:ext>
            </a:extLst>
          </p:cNvPr>
          <p:cNvSpPr txBox="1"/>
          <p:nvPr/>
        </p:nvSpPr>
        <p:spPr>
          <a:xfrm>
            <a:off x="6096000" y="1350997"/>
            <a:ext cx="473762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②</a:t>
            </a:r>
            <a:r>
              <a:rPr lang="ja-JP" altLang="en-US">
                <a:solidFill>
                  <a:schemeClr val="dk1"/>
                </a:solidFill>
                <a:latin typeface="メイリオ" panose="020B0604030504040204" pitchFamily="50" charset="-128"/>
                <a:ea typeface="メイリオ" panose="020B0604030504040204" pitchFamily="50" charset="-128"/>
                <a:cs typeface="Meiryo"/>
                <a:sym typeface="Meiryo"/>
              </a:rPr>
              <a:t>対象者詳細画面が開くので、</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　左上の</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差し戻し</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ボタンをクリックします。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6" name="図 5"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9EBA04B5-A2F1-0D25-5325-0B064568267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79592" y="1874177"/>
            <a:ext cx="2769737" cy="4355908"/>
          </a:xfrm>
          <a:prstGeom prst="rect">
            <a:avLst/>
          </a:prstGeom>
        </p:spPr>
      </p:pic>
      <p:pic>
        <p:nvPicPr>
          <p:cNvPr id="9" name="図 8"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2B189DC6-06B0-3F1E-87EC-F90E41191A2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247626" y="1982708"/>
            <a:ext cx="3370111" cy="3754414"/>
          </a:xfrm>
          <a:prstGeom prst="rect">
            <a:avLst/>
          </a:prstGeom>
        </p:spPr>
      </p:pic>
    </p:spTree>
    <p:extLst>
      <p:ext uri="{BB962C8B-B14F-4D97-AF65-F5344CB8AC3E}">
        <p14:creationId xmlns:p14="http://schemas.microsoft.com/office/powerpoint/2010/main" val="16809108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7A06E39F-30D4-4E46-5619-B8CB7C869884}"/>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93390753-8EF2-9A41-AAC3-634A0D961065}"/>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F82CC71B-7A48-7B3F-B226-FF8896A803EB}"/>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9-3</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回答時の便利な機能</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2" name="Google Shape;76;p5">
            <a:extLst>
              <a:ext uri="{FF2B5EF4-FFF2-40B4-BE49-F238E27FC236}">
                <a16:creationId xmlns:a16="http://schemas.microsoft.com/office/drawing/2014/main" id="{EB73314B-9717-468A-A176-A7EA5AB601B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874DEAAB-B1DE-EE64-9B38-74D5779303E0}"/>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2" name="Google Shape;156;g125f8f40711_0_119">
            <a:extLst>
              <a:ext uri="{FF2B5EF4-FFF2-40B4-BE49-F238E27FC236}">
                <a16:creationId xmlns:a16="http://schemas.microsoft.com/office/drawing/2014/main" id="{DDBBDB13-CC9C-4271-DAFB-08D455ECE58E}"/>
              </a:ext>
            </a:extLst>
          </p:cNvPr>
          <p:cNvSpPr txBox="1"/>
          <p:nvPr/>
        </p:nvSpPr>
        <p:spPr>
          <a:xfrm>
            <a:off x="571796" y="1350997"/>
            <a:ext cx="9560346" cy="11695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③</a:t>
            </a:r>
            <a:r>
              <a:rPr lang="ja-JP" altLang="en-US">
                <a:solidFill>
                  <a:schemeClr val="dk1"/>
                </a:solidFill>
                <a:latin typeface="メイリオ" panose="020B0604030504040204" pitchFamily="50" charset="-128"/>
                <a:ea typeface="メイリオ" panose="020B0604030504040204" pitchFamily="50" charset="-128"/>
                <a:cs typeface="Meiryo"/>
                <a:sym typeface="Meiryo"/>
              </a:rPr>
              <a:t>ポップアップが開くので、差し戻し先や内容を入力してください。</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　差し戻す理由や要望などメッセージを通知するには</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差し戻し対象へ送信する</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にチェックをつけます。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　差し戻しメッセージは保存されず、送信履歴にも残りません。</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　</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自分宛に送信する</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にチェックをつけると、自分にも送信内容を送ることができます。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5" name="図 4"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7CEC93A7-5DC7-A207-FA84-C4AF9391659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51569" y="2520508"/>
            <a:ext cx="3200400" cy="3746091"/>
          </a:xfrm>
          <a:prstGeom prst="rect">
            <a:avLst/>
          </a:prstGeom>
        </p:spPr>
      </p:pic>
    </p:spTree>
    <p:extLst>
      <p:ext uri="{BB962C8B-B14F-4D97-AF65-F5344CB8AC3E}">
        <p14:creationId xmlns:p14="http://schemas.microsoft.com/office/powerpoint/2010/main" val="42107175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02AD79BE-1764-F021-38AE-809CF851825C}"/>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203E2409-6AA9-F956-B5B1-C8AD1EE55FB4}"/>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CF16186B-8AF5-431D-38D1-DDF0B0093542}"/>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9-3</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回答時の便利な機能</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2" name="Google Shape;76;p5">
            <a:extLst>
              <a:ext uri="{FF2B5EF4-FFF2-40B4-BE49-F238E27FC236}">
                <a16:creationId xmlns:a16="http://schemas.microsoft.com/office/drawing/2014/main" id="{CBE54F39-6A62-F6C2-AA9E-3D802C2318CB}"/>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90DF1E43-30B3-BD04-61F2-FB1476008F05}"/>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2" name="Google Shape;156;g125f8f40711_0_119">
            <a:extLst>
              <a:ext uri="{FF2B5EF4-FFF2-40B4-BE49-F238E27FC236}">
                <a16:creationId xmlns:a16="http://schemas.microsoft.com/office/drawing/2014/main" id="{5F2D6BEF-46FD-2EB8-0FFD-32950093E7AE}"/>
              </a:ext>
            </a:extLst>
          </p:cNvPr>
          <p:cNvSpPr txBox="1"/>
          <p:nvPr/>
        </p:nvSpPr>
        <p:spPr>
          <a:xfrm>
            <a:off x="571796" y="1350997"/>
            <a:ext cx="956034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④『</a:t>
            </a:r>
            <a:r>
              <a:rPr lang="ja-JP" altLang="en-US">
                <a:solidFill>
                  <a:schemeClr val="dk1"/>
                </a:solidFill>
                <a:latin typeface="メイリオ" panose="020B0604030504040204" pitchFamily="50" charset="-128"/>
                <a:ea typeface="メイリオ" panose="020B0604030504040204" pitchFamily="50" charset="-128"/>
                <a:cs typeface="Meiryo"/>
                <a:sym typeface="Meiryo"/>
              </a:rPr>
              <a:t>差し戻す</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ボタンをクリックし、差し戻しを実行します。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　実行した後は前の参加者に編集権限が移り、</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差し戻し</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確定する</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ボタンは表示されなくなります。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4" name="図 3"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D430C768-6C3D-8D60-F432-F5A0A6F7044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212014" y="2046471"/>
            <a:ext cx="3225800" cy="4156007"/>
          </a:xfrm>
          <a:prstGeom prst="rect">
            <a:avLst/>
          </a:prstGeom>
        </p:spPr>
      </p:pic>
    </p:spTree>
    <p:extLst>
      <p:ext uri="{BB962C8B-B14F-4D97-AF65-F5344CB8AC3E}">
        <p14:creationId xmlns:p14="http://schemas.microsoft.com/office/powerpoint/2010/main" val="18696868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27">
          <a:extLst>
            <a:ext uri="{FF2B5EF4-FFF2-40B4-BE49-F238E27FC236}">
              <a16:creationId xmlns:a16="http://schemas.microsoft.com/office/drawing/2014/main" id="{FCBE92E5-FD89-000C-2D9E-05DE3E1D67A6}"/>
            </a:ext>
          </a:extLst>
        </p:cNvPr>
        <p:cNvGrpSpPr/>
        <p:nvPr/>
      </p:nvGrpSpPr>
      <p:grpSpPr>
        <a:xfrm>
          <a:off x="0" y="0"/>
          <a:ext cx="0" cy="0"/>
          <a:chOff x="0" y="0"/>
          <a:chExt cx="0" cy="0"/>
        </a:xfrm>
      </p:grpSpPr>
      <p:sp>
        <p:nvSpPr>
          <p:cNvPr id="1228" name="Google Shape;1228;p96">
            <a:extLst>
              <a:ext uri="{FF2B5EF4-FFF2-40B4-BE49-F238E27FC236}">
                <a16:creationId xmlns:a16="http://schemas.microsoft.com/office/drawing/2014/main" id="{FB5BEC89-842B-9261-B16B-E841174CE807}"/>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8" name="Google Shape;203;g125f8f40711_0_141">
            <a:extLst>
              <a:ext uri="{FF2B5EF4-FFF2-40B4-BE49-F238E27FC236}">
                <a16:creationId xmlns:a16="http://schemas.microsoft.com/office/drawing/2014/main" id="{59E27690-CBCE-FA16-24E6-B48C91549C3D}"/>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●ラーニングライブラリを開く</a:t>
            </a:r>
            <a:endParaRPr lang="ja-JP" altLang="en-US" sz="1600" dirty="0">
              <a:latin typeface="メイリオ" panose="020B0604030504040204" pitchFamily="50" charset="-128"/>
              <a:ea typeface="メイリオ" panose="020B0604030504040204" pitchFamily="50" charset="-128"/>
            </a:endParaRPr>
          </a:p>
        </p:txBody>
      </p:sp>
      <p:sp>
        <p:nvSpPr>
          <p:cNvPr id="9" name="Google Shape;76;p5">
            <a:extLst>
              <a:ext uri="{FF2B5EF4-FFF2-40B4-BE49-F238E27FC236}">
                <a16:creationId xmlns:a16="http://schemas.microsoft.com/office/drawing/2014/main" id="{8A485404-4897-9A61-AD4D-CE21A99FC13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0" name="Google Shape;78;p5">
            <a:extLst>
              <a:ext uri="{FF2B5EF4-FFF2-40B4-BE49-F238E27FC236}">
                <a16:creationId xmlns:a16="http://schemas.microsoft.com/office/drawing/2014/main" id="{BF3B268E-4DB0-C7A4-FAFF-647CA373E859}"/>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11" name="Google Shape;156;g125f8f40711_0_119">
            <a:extLst>
              <a:ext uri="{FF2B5EF4-FFF2-40B4-BE49-F238E27FC236}">
                <a16:creationId xmlns:a16="http://schemas.microsoft.com/office/drawing/2014/main" id="{9AE0DA1D-69C3-0145-87C2-38183FCF423E}"/>
              </a:ext>
            </a:extLst>
          </p:cNvPr>
          <p:cNvSpPr txBox="1"/>
          <p:nvPr/>
        </p:nvSpPr>
        <p:spPr>
          <a:xfrm>
            <a:off x="885240" y="1212357"/>
            <a:ext cx="449350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①</a:t>
            </a:r>
            <a:r>
              <a:rPr lang="en-US" altLang="ja-JP" b="0" i="0" dirty="0">
                <a:solidFill>
                  <a:srgbClr val="03363D"/>
                </a:solidFill>
                <a:effectLst/>
                <a:latin typeface="メイリオ" panose="020B0604030504040204" pitchFamily="50" charset="-128"/>
                <a:ea typeface="メイリオ" panose="020B0604030504040204" pitchFamily="50" charset="-128"/>
              </a:rPr>
              <a:t>『TOP』</a:t>
            </a:r>
            <a:r>
              <a:rPr lang="ja-JP" altLang="en-US" b="0" i="0" dirty="0">
                <a:solidFill>
                  <a:srgbClr val="03363D"/>
                </a:solidFill>
                <a:effectLst/>
                <a:latin typeface="メイリオ" panose="020B0604030504040204" pitchFamily="50" charset="-128"/>
                <a:ea typeface="メイリオ" panose="020B0604030504040204" pitchFamily="50" charset="-128"/>
              </a:rPr>
              <a:t>の機能一覧</a:t>
            </a:r>
            <a:r>
              <a:rPr lang="ja-JP" altLang="en-US" dirty="0">
                <a:solidFill>
                  <a:srgbClr val="03363D"/>
                </a:solidFill>
                <a:latin typeface="メイリオ" panose="020B0604030504040204" pitchFamily="50" charset="-128"/>
                <a:ea typeface="メイリオ" panose="020B0604030504040204" pitchFamily="50" charset="-128"/>
              </a:rPr>
              <a:t>の</a:t>
            </a:r>
            <a:r>
              <a:rPr lang="en-US" altLang="ja-JP" b="0" i="0" dirty="0">
                <a:solidFill>
                  <a:srgbClr val="03363D"/>
                </a:solidFill>
                <a:effectLst/>
                <a:latin typeface="メイリオ" panose="020B0604030504040204" pitchFamily="50" charset="-128"/>
                <a:ea typeface="メイリオ" panose="020B0604030504040204" pitchFamily="50" charset="-128"/>
              </a:rPr>
              <a:t>『</a:t>
            </a:r>
            <a:r>
              <a:rPr lang="ja-JP" altLang="en-US" b="0" i="0" dirty="0">
                <a:solidFill>
                  <a:srgbClr val="03363D"/>
                </a:solidFill>
                <a:effectLst/>
                <a:latin typeface="メイリオ" panose="020B0604030504040204" pitchFamily="50" charset="-128"/>
                <a:ea typeface="メイリオ" panose="020B0604030504040204" pitchFamily="50" charset="-128"/>
              </a:rPr>
              <a:t>ラーニングライブラリ</a:t>
            </a:r>
            <a:r>
              <a:rPr lang="en-US" altLang="ja-JP" b="0" i="0" dirty="0">
                <a:solidFill>
                  <a:srgbClr val="03363D"/>
                </a:solidFill>
                <a:effectLst/>
                <a:latin typeface="メイリオ" panose="020B0604030504040204" pitchFamily="50" charset="-128"/>
                <a:ea typeface="メイリオ" panose="020B0604030504040204" pitchFamily="50" charset="-128"/>
              </a:rPr>
              <a:t>』</a:t>
            </a:r>
            <a:r>
              <a:rPr lang="ja-JP" altLang="en-US" b="0" i="0" dirty="0">
                <a:solidFill>
                  <a:srgbClr val="03363D"/>
                </a:solidFill>
                <a:effectLst/>
                <a:latin typeface="メイリオ" panose="020B0604030504040204" pitchFamily="50" charset="-128"/>
                <a:ea typeface="メイリオ" panose="020B0604030504040204" pitchFamily="50" charset="-128"/>
              </a:rPr>
              <a:t>をタップします。</a:t>
            </a:r>
            <a:endParaRPr lang="ja-JP" altLang="en-US" sz="1400"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157;g125f8f40711_0_119">
            <a:extLst>
              <a:ext uri="{FF2B5EF4-FFF2-40B4-BE49-F238E27FC236}">
                <a16:creationId xmlns:a16="http://schemas.microsoft.com/office/drawing/2014/main" id="{E84E5843-7B85-2BD5-A526-C638053E0CD7}"/>
              </a:ext>
            </a:extLst>
          </p:cNvPr>
          <p:cNvSpPr txBox="1"/>
          <p:nvPr/>
        </p:nvSpPr>
        <p:spPr>
          <a:xfrm>
            <a:off x="6239183" y="1222606"/>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②ラーニングライブラリのトップ画面が表示されます。</a:t>
            </a:r>
            <a:endPar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1026" name="Picture 2">
            <a:extLst>
              <a:ext uri="{FF2B5EF4-FFF2-40B4-BE49-F238E27FC236}">
                <a16:creationId xmlns:a16="http://schemas.microsoft.com/office/drawing/2014/main" id="{555C62C0-FE5C-19D0-3C90-8D65D50C40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0170" y="1735538"/>
            <a:ext cx="2085036" cy="448557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1847FF4-5712-7A7B-33A1-8FF31F63420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10475" y="1735537"/>
            <a:ext cx="2085036" cy="4485571"/>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6525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C079E2F2-FA50-03B4-F831-3E9DEC9CAC8B}"/>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F2A32202-BB0A-3700-BE34-903B60C4CF8E}"/>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graphicFrame>
        <p:nvGraphicFramePr>
          <p:cNvPr id="2" name="Google Shape;1257;p99">
            <a:extLst>
              <a:ext uri="{FF2B5EF4-FFF2-40B4-BE49-F238E27FC236}">
                <a16:creationId xmlns:a16="http://schemas.microsoft.com/office/drawing/2014/main" id="{82B31B47-D960-E402-FDF4-A8949E6388C6}"/>
              </a:ext>
            </a:extLst>
          </p:cNvPr>
          <p:cNvGraphicFramePr/>
          <p:nvPr>
            <p:extLst>
              <p:ext uri="{D42A27DB-BD31-4B8C-83A1-F6EECF244321}">
                <p14:modId xmlns:p14="http://schemas.microsoft.com/office/powerpoint/2010/main" val="756795341"/>
              </p:ext>
            </p:extLst>
          </p:nvPr>
        </p:nvGraphicFramePr>
        <p:xfrm>
          <a:off x="4580326" y="1562080"/>
          <a:ext cx="7021124" cy="3276621"/>
        </p:xfrm>
        <a:graphic>
          <a:graphicData uri="http://schemas.openxmlformats.org/drawingml/2006/table">
            <a:tbl>
              <a:tblPr>
                <a:noFill/>
                <a:tableStyleId>{88DF759A-5A2C-461F-9608-AB8EC303873A}</a:tableStyleId>
              </a:tblPr>
              <a:tblGrid>
                <a:gridCol w="2407357">
                  <a:extLst>
                    <a:ext uri="{9D8B030D-6E8A-4147-A177-3AD203B41FA5}">
                      <a16:colId xmlns:a16="http://schemas.microsoft.com/office/drawing/2014/main" val="20000"/>
                    </a:ext>
                  </a:extLst>
                </a:gridCol>
                <a:gridCol w="4613767">
                  <a:extLst>
                    <a:ext uri="{9D8B030D-6E8A-4147-A177-3AD203B41FA5}">
                      <a16:colId xmlns:a16="http://schemas.microsoft.com/office/drawing/2014/main" val="20001"/>
                    </a:ext>
                  </a:extLst>
                </a:gridCol>
              </a:tblGrid>
              <a:tr h="477182">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a:solidFill>
                            <a:schemeClr val="accent2"/>
                          </a:solidFill>
                          <a:latin typeface="メイリオ" panose="020B0604030504040204" pitchFamily="50" charset="-128"/>
                          <a:ea typeface="メイリオ" panose="020B0604030504040204" pitchFamily="50" charset="-128"/>
                          <a:cs typeface="Meiryo"/>
                          <a:sym typeface="Meiryo"/>
                        </a:rPr>
                        <a:t>①</a:t>
                      </a:r>
                      <a:r>
                        <a:rPr lang="ja-JP" altLang="en-US" sz="1400" b="1" u="none" strike="noStrike" cap="none">
                          <a:latin typeface="メイリオ" panose="020B0604030504040204" pitchFamily="50" charset="-128"/>
                          <a:ea typeface="メイリオ" panose="020B0604030504040204" pitchFamily="50" charset="-128"/>
                          <a:cs typeface="Meiryo"/>
                          <a:sym typeface="Meiryo"/>
                        </a:rPr>
                        <a:t>戻るボタン</a:t>
                      </a:r>
                      <a:endParaRPr sz="14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a:latin typeface="メイリオ" panose="020B0604030504040204" pitchFamily="50" charset="-128"/>
                          <a:ea typeface="メイリオ" panose="020B0604030504040204" pitchFamily="50" charset="-128"/>
                          <a:cs typeface="Meiryo"/>
                          <a:sym typeface="Meiryo"/>
                        </a:rPr>
                        <a:t>前の画面に戻ります。</a:t>
                      </a:r>
                      <a:endParaRPr lang="en-US" altLang="ja-JP" sz="1200" b="0" u="none" strike="noStrike" cap="none">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en-US" altLang="ja-JP" sz="1200" b="0" u="none" strike="noStrike" cap="none">
                          <a:latin typeface="メイリオ" panose="020B0604030504040204" pitchFamily="50" charset="-128"/>
                          <a:ea typeface="メイリオ" panose="020B0604030504040204" pitchFamily="50" charset="-128"/>
                          <a:cs typeface="Meiryo"/>
                          <a:sym typeface="Meiryo"/>
                        </a:rPr>
                        <a:t>※</a:t>
                      </a:r>
                      <a:r>
                        <a:rPr lang="ja-JP" altLang="en-US" sz="1200" b="0" u="none" strike="noStrike" cap="none">
                          <a:latin typeface="メイリオ" panose="020B0604030504040204" pitchFamily="50" charset="-128"/>
                          <a:ea typeface="メイリオ" panose="020B0604030504040204" pitchFamily="50" charset="-128"/>
                          <a:cs typeface="Meiryo"/>
                          <a:sym typeface="Meiryo"/>
                        </a:rPr>
                        <a:t>左スワイプでも同様に前画面へ戻ります。</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1"/>
                  </a:ext>
                </a:extLst>
              </a:tr>
              <a:tr h="318125">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a:solidFill>
                            <a:schemeClr val="accent2"/>
                          </a:solidFill>
                          <a:latin typeface="メイリオ" panose="020B0604030504040204" pitchFamily="50" charset="-128"/>
                          <a:ea typeface="メイリオ" panose="020B0604030504040204" pitchFamily="50" charset="-128"/>
                          <a:cs typeface="Meiryo"/>
                          <a:sym typeface="Meiryo"/>
                        </a:rPr>
                        <a:t>②</a:t>
                      </a:r>
                      <a:r>
                        <a:rPr lang="ja-JP" altLang="en-US" sz="1400" b="1" u="none" strike="noStrike" cap="none">
                          <a:solidFill>
                            <a:schemeClr val="tx1"/>
                          </a:solidFill>
                          <a:latin typeface="メイリオ" panose="020B0604030504040204" pitchFamily="50" charset="-128"/>
                          <a:ea typeface="メイリオ" panose="020B0604030504040204" pitchFamily="50" charset="-128"/>
                          <a:cs typeface="Meiryo"/>
                          <a:sym typeface="Meiryo"/>
                        </a:rPr>
                        <a:t>講座</a:t>
                      </a:r>
                      <a:r>
                        <a:rPr lang="ja-JP" altLang="en-US" sz="1400" b="1" u="none" strike="noStrike" cap="none">
                          <a:latin typeface="メイリオ" panose="020B0604030504040204" pitchFamily="50" charset="-128"/>
                          <a:ea typeface="メイリオ" panose="020B0604030504040204" pitchFamily="50" charset="-128"/>
                          <a:cs typeface="Meiryo"/>
                          <a:sym typeface="Meiryo"/>
                        </a:rPr>
                        <a:t>検索</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講座の検索ができます。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5"/>
                  </a:ext>
                </a:extLst>
              </a:tr>
              <a:tr h="1240657">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400" b="1" u="none" strike="noStrike" cap="none">
                          <a:solidFill>
                            <a:schemeClr val="accent2"/>
                          </a:solidFill>
                          <a:latin typeface="メイリオ" panose="020B0604030504040204" pitchFamily="50" charset="-128"/>
                          <a:ea typeface="メイリオ" panose="020B0604030504040204" pitchFamily="50" charset="-128"/>
                          <a:cs typeface="Meiryo"/>
                          <a:sym typeface="Meiryo"/>
                        </a:rPr>
                        <a:t>③</a:t>
                      </a:r>
                      <a:r>
                        <a:rPr lang="ja-JP" altLang="en-US" sz="1400" b="1" u="none" strike="noStrike" cap="none">
                          <a:solidFill>
                            <a:schemeClr val="tx1"/>
                          </a:solidFill>
                          <a:latin typeface="メイリオ" panose="020B0604030504040204" pitchFamily="50" charset="-128"/>
                          <a:ea typeface="メイリオ" panose="020B0604030504040204" pitchFamily="50" charset="-128"/>
                          <a:cs typeface="Meiryo"/>
                          <a:sym typeface="Meiryo"/>
                        </a:rPr>
                        <a:t>すべて見るボタン</a:t>
                      </a:r>
                      <a:endParaRPr sz="14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講座の種類ごとに受講できる講座をすべて確認できます。</a:t>
                      </a:r>
                      <a:endParaRPr lang="en-US" altLang="ja-JP"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altLang="ja-JP"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altLang="ja-JP"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a:t>
                      </a:r>
                      <a:r>
                        <a:rPr lang="ja-JP" altLang="en-US"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講座の種類：</a:t>
                      </a:r>
                      <a:endParaRPr lang="en-US" altLang="ja-JP"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ja-JP" altLang="en-US"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a:t>
                      </a:r>
                      <a:r>
                        <a:rPr lang="en-US" altLang="ja-JP"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E</a:t>
                      </a:r>
                      <a:r>
                        <a:rPr lang="ja-JP" altLang="en-US"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ラーニング（受講必須、任意受講）</a:t>
                      </a:r>
                      <a:endParaRPr lang="en-US" altLang="ja-JP"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ja-JP" altLang="en-US"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・集合研修（受講必須、任意受講、申し込み済みの講座）</a:t>
                      </a:r>
                      <a:endParaRPr lang="en-US" altLang="ja-JP"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ja-JP" altLang="en-US"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a:t>
                      </a:r>
                      <a:r>
                        <a:rPr lang="en-US" altLang="ja-JP"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GLOBIS </a:t>
                      </a:r>
                      <a:r>
                        <a:rPr lang="ja-JP" altLang="en-US"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学び放題</a:t>
                      </a:r>
                      <a:endParaRPr sz="105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965062542"/>
                  </a:ext>
                </a:extLst>
              </a:tr>
              <a:tr h="1240657">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④</a:t>
                      </a:r>
                      <a:r>
                        <a:rPr lang="ja-JP" altLang="en-US" sz="1400" b="1" u="none" strike="noStrike" cap="none" dirty="0">
                          <a:solidFill>
                            <a:schemeClr val="tx1"/>
                          </a:solidFill>
                          <a:latin typeface="メイリオ" panose="020B0604030504040204" pitchFamily="50" charset="-128"/>
                          <a:ea typeface="メイリオ" panose="020B0604030504040204" pitchFamily="50" charset="-128"/>
                          <a:cs typeface="Meiryo"/>
                          <a:sym typeface="Meiryo"/>
                        </a:rPr>
                        <a:t>講座</a:t>
                      </a:r>
                      <a:r>
                        <a:rPr lang="ja-JP" altLang="en-US" sz="1400" b="1" u="none" strike="noStrike" cap="none" dirty="0">
                          <a:latin typeface="メイリオ" panose="020B0604030504040204" pitchFamily="50" charset="-128"/>
                          <a:ea typeface="メイリオ" panose="020B0604030504040204" pitchFamily="50" charset="-128"/>
                          <a:cs typeface="Meiryo"/>
                          <a:sym typeface="Meiryo"/>
                        </a:rPr>
                        <a:t>一覧</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受講可能な講座が表示されます。</a:t>
                      </a:r>
                      <a:endParaRPr lang="en-US" altLang="ja-JP"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altLang="ja-JP"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altLang="ja-JP"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a:t>
                      </a:r>
                      <a:r>
                        <a:rPr lang="ja-JP" altLang="en-US"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アプリではラーニングライブラリの</a:t>
                      </a:r>
                      <a:r>
                        <a:rPr lang="en-US" altLang="ja-JP"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a:t>
                      </a:r>
                      <a:r>
                        <a:rPr lang="ja-JP" altLang="en-US"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プリセット講座</a:t>
                      </a:r>
                      <a:r>
                        <a:rPr lang="en-US" altLang="ja-JP"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a:t>
                      </a:r>
                      <a:r>
                        <a:rPr lang="ja-JP" altLang="en-US"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は非対応となります。</a:t>
                      </a:r>
                      <a:endParaRPr lang="en-US" altLang="ja-JP"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ja-JP" altLang="en-US"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プリセット講座を公開している場合講座一覧に表示されますが、講座を受講することはできません。</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669314632"/>
                  </a:ext>
                </a:extLst>
              </a:tr>
            </a:tbl>
          </a:graphicData>
        </a:graphic>
      </p:graphicFrame>
      <p:sp>
        <p:nvSpPr>
          <p:cNvPr id="11" name="Google Shape;203;g125f8f40711_0_141">
            <a:extLst>
              <a:ext uri="{FF2B5EF4-FFF2-40B4-BE49-F238E27FC236}">
                <a16:creationId xmlns:a16="http://schemas.microsoft.com/office/drawing/2014/main" id="{32D699A9-FF2A-A3E2-D694-B5DA5CDA7326}"/>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10-1.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画面の見方</a:t>
            </a:r>
          </a:p>
        </p:txBody>
      </p:sp>
      <p:sp>
        <p:nvSpPr>
          <p:cNvPr id="12" name="Google Shape;76;p5">
            <a:extLst>
              <a:ext uri="{FF2B5EF4-FFF2-40B4-BE49-F238E27FC236}">
                <a16:creationId xmlns:a16="http://schemas.microsoft.com/office/drawing/2014/main" id="{9EC9D081-AFAD-66A8-E4B2-D10ED3DFAC3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96DFBC15-B4C6-0DDE-C99B-04F2A1012D6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pic>
        <p:nvPicPr>
          <p:cNvPr id="2050" name="Picture 2">
            <a:extLst>
              <a:ext uri="{FF2B5EF4-FFF2-40B4-BE49-F238E27FC236}">
                <a16:creationId xmlns:a16="http://schemas.microsoft.com/office/drawing/2014/main" id="{93554DB6-D6B7-7F26-F958-AE5FAB3C11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4330" y="1216623"/>
            <a:ext cx="2828753" cy="5143187"/>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2502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6B65DE43-A291-97F6-0883-7FF0BB430E88}"/>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A31A9BAA-CB8B-D168-BB92-75A5C9DDAE12}"/>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06CECF20-143A-960D-536D-8114C6448115}"/>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10-2</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en-US" altLang="ja-JP" sz="1600" b="1" dirty="0">
                <a:latin typeface="メイリオ" panose="020B0604030504040204" pitchFamily="50" charset="-128"/>
                <a:ea typeface="メイリオ" panose="020B0604030504040204" pitchFamily="50" charset="-128"/>
              </a:rPr>
              <a:t>e</a:t>
            </a:r>
            <a:r>
              <a:rPr lang="ja-JP" altLang="en-US" sz="1600" b="1" dirty="0">
                <a:latin typeface="メイリオ" panose="020B0604030504040204" pitchFamily="50" charset="-128"/>
                <a:ea typeface="メイリオ" panose="020B0604030504040204" pitchFamily="50" charset="-128"/>
              </a:rPr>
              <a:t>ラーニング講座を受講する</a:t>
            </a:r>
            <a:endParaRPr lang="ja-JP" altLang="en-US" b="1" dirty="0">
              <a:latin typeface="メイリオ" panose="020B0604030504040204" pitchFamily="50" charset="-128"/>
              <a:ea typeface="メイリオ" panose="020B0604030504040204" pitchFamily="50" charset="-128"/>
            </a:endParaRPr>
          </a:p>
        </p:txBody>
      </p:sp>
      <p:sp>
        <p:nvSpPr>
          <p:cNvPr id="12" name="Google Shape;76;p5">
            <a:extLst>
              <a:ext uri="{FF2B5EF4-FFF2-40B4-BE49-F238E27FC236}">
                <a16:creationId xmlns:a16="http://schemas.microsoft.com/office/drawing/2014/main" id="{90CCCB3E-F7E5-B5C7-9613-3C26C27536B0}"/>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A1B790C1-06AB-D9CD-A82A-E90B95CAC8F6}"/>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8B97BE8B-966D-3631-796E-C51A7D7A5DE8}"/>
              </a:ext>
            </a:extLst>
          </p:cNvPr>
          <p:cNvSpPr txBox="1"/>
          <p:nvPr/>
        </p:nvSpPr>
        <p:spPr>
          <a:xfrm>
            <a:off x="395080" y="1137034"/>
            <a:ext cx="5853961" cy="307736"/>
          </a:xfrm>
          <a:prstGeom prst="rect">
            <a:avLst/>
          </a:prstGeom>
          <a:noFill/>
          <a:ln>
            <a:noFill/>
          </a:ln>
        </p:spPr>
        <p:txBody>
          <a:bodyPr spcFirstLastPara="1" wrap="square" lIns="91425" tIns="45700" rIns="91425" bIns="45700" anchor="t" anchorCtr="0">
            <a:spAutoFit/>
          </a:bodyPr>
          <a:lstStyle/>
          <a:p>
            <a:pPr lvl="0"/>
            <a:r>
              <a:rPr lang="en-US" altLang="ja-JP" sz="1400" dirty="0">
                <a:solidFill>
                  <a:schemeClr val="dk1"/>
                </a:solidFill>
                <a:latin typeface="メイリオ" panose="020B0604030504040204" pitchFamily="50" charset="-128"/>
                <a:ea typeface="メイリオ" panose="020B0604030504040204" pitchFamily="50" charset="-128"/>
                <a:cs typeface="Meiryo"/>
                <a:sym typeface="Meiryo"/>
              </a:rPr>
              <a:t>①</a:t>
            </a:r>
            <a:r>
              <a:rPr lang="ja-JP" altLang="en-US" dirty="0">
                <a:latin typeface="メイリオ" panose="020B0604030504040204" pitchFamily="50" charset="-128"/>
                <a:ea typeface="メイリオ" panose="020B0604030504040204" pitchFamily="50" charset="-128"/>
              </a:rPr>
              <a:t>ラーニングライブラリを開き、受講する講座をタップします。</a:t>
            </a:r>
          </a:p>
        </p:txBody>
      </p:sp>
      <p:sp>
        <p:nvSpPr>
          <p:cNvPr id="5" name="Google Shape;156;g125f8f40711_0_119">
            <a:extLst>
              <a:ext uri="{FF2B5EF4-FFF2-40B4-BE49-F238E27FC236}">
                <a16:creationId xmlns:a16="http://schemas.microsoft.com/office/drawing/2014/main" id="{040A9ED7-A3D3-D698-9A36-BC23898593AF}"/>
              </a:ext>
            </a:extLst>
          </p:cNvPr>
          <p:cNvSpPr txBox="1"/>
          <p:nvPr/>
        </p:nvSpPr>
        <p:spPr>
          <a:xfrm>
            <a:off x="6699004" y="1137034"/>
            <a:ext cx="5853961" cy="307736"/>
          </a:xfrm>
          <a:prstGeom prst="rect">
            <a:avLst/>
          </a:prstGeom>
          <a:noFill/>
          <a:ln>
            <a:noFill/>
          </a:ln>
        </p:spPr>
        <p:txBody>
          <a:bodyPr spcFirstLastPara="1" wrap="square" lIns="91425" tIns="45700" rIns="91425" bIns="45700" anchor="t" anchorCtr="0">
            <a:spAutoFit/>
          </a:bodyPr>
          <a:lstStyle/>
          <a:p>
            <a:r>
              <a:rPr lang="ja-JP" altLang="en-US" dirty="0">
                <a:latin typeface="メイリオ" panose="020B0604030504040204" pitchFamily="50" charset="-128"/>
                <a:ea typeface="メイリオ" panose="020B0604030504040204" pitchFamily="50" charset="-128"/>
              </a:rPr>
              <a:t>②教材コンテンツを受講する</a:t>
            </a:r>
          </a:p>
        </p:txBody>
      </p:sp>
      <p:pic>
        <p:nvPicPr>
          <p:cNvPr id="4098" name="Picture 2">
            <a:extLst>
              <a:ext uri="{FF2B5EF4-FFF2-40B4-BE49-F238E27FC236}">
                <a16:creationId xmlns:a16="http://schemas.microsoft.com/office/drawing/2014/main" id="{E65410CD-8627-ED9C-FB45-10C8A991B5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6196" y="1475548"/>
            <a:ext cx="2359096" cy="503740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5550E63-E74A-88F3-24B7-83CB7BA6C4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28902" y="1444770"/>
            <a:ext cx="2323971" cy="503740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2962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4F6D4206-C5B3-5907-27C2-D70E8CA7DB4C}"/>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668838B9-1BE3-BED0-A482-650C262551D1}"/>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2" name="Google Shape;76;p5">
            <a:extLst>
              <a:ext uri="{FF2B5EF4-FFF2-40B4-BE49-F238E27FC236}">
                <a16:creationId xmlns:a16="http://schemas.microsoft.com/office/drawing/2014/main" id="{93A75E0B-BA4B-58D9-F055-B0B597F0415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52A73E57-5694-E27F-D809-3439FC1AF81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2" name="Google Shape;1534;p120">
            <a:extLst>
              <a:ext uri="{FF2B5EF4-FFF2-40B4-BE49-F238E27FC236}">
                <a16:creationId xmlns:a16="http://schemas.microsoft.com/office/drawing/2014/main" id="{3A0E374B-FDC4-463C-AA5B-FE3B697E740E}"/>
              </a:ext>
            </a:extLst>
          </p:cNvPr>
          <p:cNvSpPr/>
          <p:nvPr/>
        </p:nvSpPr>
        <p:spPr>
          <a:xfrm>
            <a:off x="5574546" y="2167355"/>
            <a:ext cx="5931654" cy="2767262"/>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右下のアイコンをクリックすると、</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スライドを最大化して表示できます。</a:t>
            </a:r>
            <a:endParaRPr lang="en-US" altLang="ja-JP" dirty="0">
              <a:latin typeface="メイリオ" panose="020B0604030504040204" pitchFamily="50" charset="-128"/>
              <a:ea typeface="メイリオ" panose="020B0604030504040204" pitchFamily="50" charset="-128"/>
            </a:endParaRPr>
          </a:p>
          <a:p>
            <a:endParaRPr lang="ja-JP" altLang="en-US"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動画（</a:t>
            </a:r>
            <a:r>
              <a:rPr lang="en-US" altLang="ja-JP" sz="1200" dirty="0">
                <a:latin typeface="メイリオ" panose="020B0604030504040204" pitchFamily="50" charset="-128"/>
                <a:ea typeface="メイリオ" panose="020B0604030504040204" pitchFamily="50" charset="-128"/>
              </a:rPr>
              <a:t>mp4</a:t>
            </a:r>
            <a:r>
              <a:rPr lang="ja-JP" altLang="en-US" sz="1200" dirty="0">
                <a:latin typeface="メイリオ" panose="020B0604030504040204" pitchFamily="50" charset="-128"/>
                <a:ea typeface="メイリオ" panose="020B0604030504040204" pitchFamily="50" charset="-128"/>
              </a:rPr>
              <a:t>、外部リンク）の場合は、動画内の全画面ボタンをタップすることで最大化して表示できます。</a:t>
            </a:r>
          </a:p>
          <a:p>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お使いの</a:t>
            </a:r>
            <a:r>
              <a:rPr lang="en-US" altLang="ja-JP" sz="1200" dirty="0">
                <a:latin typeface="メイリオ" panose="020B0604030504040204" pitchFamily="50" charset="-128"/>
                <a:ea typeface="メイリオ" panose="020B0604030504040204" pitchFamily="50" charset="-128"/>
              </a:rPr>
              <a:t>OS</a:t>
            </a:r>
            <a:r>
              <a:rPr lang="ja-JP" altLang="en-US" sz="1200" dirty="0">
                <a:latin typeface="メイリオ" panose="020B0604030504040204" pitchFamily="50" charset="-128"/>
                <a:ea typeface="メイリオ" panose="020B0604030504040204" pitchFamily="50" charset="-128"/>
              </a:rPr>
              <a:t>バージョンや機種により、全画面表示時に操作ボタン等の表示位置が最適化されない場合があります。</a:t>
            </a:r>
          </a:p>
        </p:txBody>
      </p:sp>
      <p:sp>
        <p:nvSpPr>
          <p:cNvPr id="4" name="Google Shape;1540;p120">
            <a:extLst>
              <a:ext uri="{FF2B5EF4-FFF2-40B4-BE49-F238E27FC236}">
                <a16:creationId xmlns:a16="http://schemas.microsoft.com/office/drawing/2014/main" id="{590760A6-ADAF-8654-2956-246F5736CFEC}"/>
              </a:ext>
            </a:extLst>
          </p:cNvPr>
          <p:cNvSpPr txBox="1"/>
          <p:nvPr/>
        </p:nvSpPr>
        <p:spPr>
          <a:xfrm>
            <a:off x="6020040" y="2307819"/>
            <a:ext cx="303564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6" name="Google Shape;1541;p120">
            <a:extLst>
              <a:ext uri="{FF2B5EF4-FFF2-40B4-BE49-F238E27FC236}">
                <a16:creationId xmlns:a16="http://schemas.microsoft.com/office/drawing/2014/main" id="{B1CF4E2C-B2A9-D49F-D415-004C1A0970BA}"/>
              </a:ext>
            </a:extLst>
          </p:cNvPr>
          <p:cNvPicPr preferRelativeResize="0"/>
          <p:nvPr/>
        </p:nvPicPr>
        <p:blipFill rotWithShape="1">
          <a:blip r:embed="rId3">
            <a:alphaModFix/>
          </a:blip>
          <a:srcRect/>
          <a:stretch/>
        </p:blipFill>
        <p:spPr>
          <a:xfrm>
            <a:off x="5686494" y="2272461"/>
            <a:ext cx="333546" cy="370742"/>
          </a:xfrm>
          <a:prstGeom prst="rect">
            <a:avLst/>
          </a:prstGeom>
          <a:noFill/>
          <a:ln>
            <a:noFill/>
          </a:ln>
        </p:spPr>
      </p:pic>
      <p:pic>
        <p:nvPicPr>
          <p:cNvPr id="5122" name="Picture 2">
            <a:extLst>
              <a:ext uri="{FF2B5EF4-FFF2-40B4-BE49-F238E27FC236}">
                <a16:creationId xmlns:a16="http://schemas.microsoft.com/office/drawing/2014/main" id="{BBA5C8E4-6423-5A00-25C2-57384DBDFF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60060" y="1194745"/>
            <a:ext cx="2424073" cy="533458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7" name="Google Shape;203;g125f8f40711_0_141">
            <a:extLst>
              <a:ext uri="{FF2B5EF4-FFF2-40B4-BE49-F238E27FC236}">
                <a16:creationId xmlns:a16="http://schemas.microsoft.com/office/drawing/2014/main" id="{7EA957ED-7DB2-79E8-0E6E-257657801428}"/>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10-2</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en-US" altLang="ja-JP" sz="1600" b="1" dirty="0">
                <a:latin typeface="メイリオ" panose="020B0604030504040204" pitchFamily="50" charset="-128"/>
                <a:ea typeface="メイリオ" panose="020B0604030504040204" pitchFamily="50" charset="-128"/>
              </a:rPr>
              <a:t>e</a:t>
            </a:r>
            <a:r>
              <a:rPr lang="ja-JP" altLang="en-US" sz="1600" b="1" dirty="0">
                <a:latin typeface="メイリオ" panose="020B0604030504040204" pitchFamily="50" charset="-128"/>
                <a:ea typeface="メイリオ" panose="020B0604030504040204" pitchFamily="50" charset="-128"/>
              </a:rPr>
              <a:t>ラーニング講座を受講する</a:t>
            </a:r>
            <a:endParaRPr lang="ja-JP" altLang="en-US"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404987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BB4DA5FD-0A05-3FEE-11C5-FF45F4E8787C}"/>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7B8FBFF6-FA06-07C7-12C0-338C1D318DC8}"/>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2" name="Google Shape;76;p5">
            <a:extLst>
              <a:ext uri="{FF2B5EF4-FFF2-40B4-BE49-F238E27FC236}">
                <a16:creationId xmlns:a16="http://schemas.microsoft.com/office/drawing/2014/main" id="{317FEE2E-8D44-36AE-8819-048C8D808B4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8FCDDC79-4BD4-9E5B-9E2A-863650063AD5}"/>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2" name="Google Shape;1534;p120">
            <a:extLst>
              <a:ext uri="{FF2B5EF4-FFF2-40B4-BE49-F238E27FC236}">
                <a16:creationId xmlns:a16="http://schemas.microsoft.com/office/drawing/2014/main" id="{BE68C30E-9728-F6E3-4F62-91E7F4F88883}"/>
              </a:ext>
            </a:extLst>
          </p:cNvPr>
          <p:cNvSpPr/>
          <p:nvPr/>
        </p:nvSpPr>
        <p:spPr>
          <a:xfrm>
            <a:off x="5542462" y="2143292"/>
            <a:ext cx="5982788" cy="1979529"/>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教材が複数あるとき</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表示を切り替える場合は、画面内の「教材リスト」から教材名をタップしてください。</a:t>
            </a:r>
            <a:endParaRPr lang="ja-JP" altLang="en-US" sz="1200" dirty="0">
              <a:latin typeface="メイリオ" panose="020B0604030504040204" pitchFamily="50" charset="-128"/>
              <a:ea typeface="メイリオ" panose="020B0604030504040204" pitchFamily="50" charset="-128"/>
            </a:endParaRPr>
          </a:p>
        </p:txBody>
      </p:sp>
      <p:sp>
        <p:nvSpPr>
          <p:cNvPr id="4" name="Google Shape;1540;p120">
            <a:extLst>
              <a:ext uri="{FF2B5EF4-FFF2-40B4-BE49-F238E27FC236}">
                <a16:creationId xmlns:a16="http://schemas.microsoft.com/office/drawing/2014/main" id="{0177E686-D3A4-37D8-C85F-0B9F0ACF0A28}"/>
              </a:ext>
            </a:extLst>
          </p:cNvPr>
          <p:cNvSpPr txBox="1"/>
          <p:nvPr/>
        </p:nvSpPr>
        <p:spPr>
          <a:xfrm>
            <a:off x="5987956" y="2283756"/>
            <a:ext cx="303564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6" name="Google Shape;1541;p120">
            <a:extLst>
              <a:ext uri="{FF2B5EF4-FFF2-40B4-BE49-F238E27FC236}">
                <a16:creationId xmlns:a16="http://schemas.microsoft.com/office/drawing/2014/main" id="{D525752B-A961-6AE8-AB70-2C6001E27924}"/>
              </a:ext>
            </a:extLst>
          </p:cNvPr>
          <p:cNvPicPr preferRelativeResize="0"/>
          <p:nvPr/>
        </p:nvPicPr>
        <p:blipFill rotWithShape="1">
          <a:blip r:embed="rId3">
            <a:alphaModFix/>
          </a:blip>
          <a:srcRect/>
          <a:stretch/>
        </p:blipFill>
        <p:spPr>
          <a:xfrm>
            <a:off x="5686494" y="2272461"/>
            <a:ext cx="333546" cy="370742"/>
          </a:xfrm>
          <a:prstGeom prst="rect">
            <a:avLst/>
          </a:prstGeom>
          <a:noFill/>
          <a:ln>
            <a:noFill/>
          </a:ln>
        </p:spPr>
      </p:pic>
      <p:sp>
        <p:nvSpPr>
          <p:cNvPr id="7" name="Google Shape;203;g125f8f40711_0_141">
            <a:extLst>
              <a:ext uri="{FF2B5EF4-FFF2-40B4-BE49-F238E27FC236}">
                <a16:creationId xmlns:a16="http://schemas.microsoft.com/office/drawing/2014/main" id="{9CC4AC81-4B96-8D85-C2EC-D717C190A146}"/>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10-2</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en-US" altLang="ja-JP" sz="1600" b="1" dirty="0">
                <a:latin typeface="メイリオ" panose="020B0604030504040204" pitchFamily="50" charset="-128"/>
                <a:ea typeface="メイリオ" panose="020B0604030504040204" pitchFamily="50" charset="-128"/>
              </a:rPr>
              <a:t>e</a:t>
            </a:r>
            <a:r>
              <a:rPr lang="ja-JP" altLang="en-US" sz="1600" b="1" dirty="0">
                <a:latin typeface="メイリオ" panose="020B0604030504040204" pitchFamily="50" charset="-128"/>
                <a:ea typeface="メイリオ" panose="020B0604030504040204" pitchFamily="50" charset="-128"/>
              </a:rPr>
              <a:t>ラーニング講座を受講する</a:t>
            </a:r>
            <a:endParaRPr lang="ja-JP" altLang="en-US" b="1" dirty="0">
              <a:latin typeface="メイリオ" panose="020B0604030504040204" pitchFamily="50" charset="-128"/>
              <a:ea typeface="メイリオ" panose="020B0604030504040204" pitchFamily="50" charset="-128"/>
            </a:endParaRPr>
          </a:p>
        </p:txBody>
      </p:sp>
      <p:pic>
        <p:nvPicPr>
          <p:cNvPr id="6146" name="Picture 2">
            <a:extLst>
              <a:ext uri="{FF2B5EF4-FFF2-40B4-BE49-F238E27FC236}">
                <a16:creationId xmlns:a16="http://schemas.microsoft.com/office/drawing/2014/main" id="{9352AC80-F4D0-0042-CBD6-382A08B246C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6912" y="1188294"/>
            <a:ext cx="2430814" cy="5349417"/>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7808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0D473A0C-B6B7-4325-FF1A-21449F36B38D}"/>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470EE7C8-7798-C75F-77C5-EF460BDBFC82}"/>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2" name="Google Shape;76;p5">
            <a:extLst>
              <a:ext uri="{FF2B5EF4-FFF2-40B4-BE49-F238E27FC236}">
                <a16:creationId xmlns:a16="http://schemas.microsoft.com/office/drawing/2014/main" id="{07F514E8-F644-C982-6F1E-80A5E3FFA715}"/>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326555B3-8E74-85FC-504B-5394F65EAF3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2" name="Google Shape;1534;p120">
            <a:extLst>
              <a:ext uri="{FF2B5EF4-FFF2-40B4-BE49-F238E27FC236}">
                <a16:creationId xmlns:a16="http://schemas.microsoft.com/office/drawing/2014/main" id="{F9E0B7EB-B491-3DE9-D813-F09EEB1E5740}"/>
              </a:ext>
            </a:extLst>
          </p:cNvPr>
          <p:cNvSpPr/>
          <p:nvPr/>
        </p:nvSpPr>
        <p:spPr>
          <a:xfrm>
            <a:off x="5574546" y="2167356"/>
            <a:ext cx="5798304" cy="1823620"/>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参考情報を見る</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他の資料を見るには、各リンクをタップしてください。</a:t>
            </a:r>
            <a:endParaRPr lang="en-US" altLang="ja-JP" dirty="0">
              <a:latin typeface="メイリオ" panose="020B0604030504040204" pitchFamily="50" charset="-128"/>
              <a:ea typeface="メイリオ" panose="020B0604030504040204" pitchFamily="50" charset="-128"/>
            </a:endParaRPr>
          </a:p>
        </p:txBody>
      </p:sp>
      <p:sp>
        <p:nvSpPr>
          <p:cNvPr id="4" name="Google Shape;1540;p120">
            <a:extLst>
              <a:ext uri="{FF2B5EF4-FFF2-40B4-BE49-F238E27FC236}">
                <a16:creationId xmlns:a16="http://schemas.microsoft.com/office/drawing/2014/main" id="{24F7B015-5EFC-38F5-41F9-9BA11AB8D3BB}"/>
              </a:ext>
            </a:extLst>
          </p:cNvPr>
          <p:cNvSpPr txBox="1"/>
          <p:nvPr/>
        </p:nvSpPr>
        <p:spPr>
          <a:xfrm>
            <a:off x="6020040" y="2307819"/>
            <a:ext cx="303564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6" name="Google Shape;1541;p120">
            <a:extLst>
              <a:ext uri="{FF2B5EF4-FFF2-40B4-BE49-F238E27FC236}">
                <a16:creationId xmlns:a16="http://schemas.microsoft.com/office/drawing/2014/main" id="{C7E60819-ED01-E016-A7A1-C11864F39D04}"/>
              </a:ext>
            </a:extLst>
          </p:cNvPr>
          <p:cNvPicPr preferRelativeResize="0"/>
          <p:nvPr/>
        </p:nvPicPr>
        <p:blipFill rotWithShape="1">
          <a:blip r:embed="rId3">
            <a:alphaModFix/>
          </a:blip>
          <a:srcRect/>
          <a:stretch/>
        </p:blipFill>
        <p:spPr>
          <a:xfrm>
            <a:off x="5686494" y="2272461"/>
            <a:ext cx="333546" cy="370742"/>
          </a:xfrm>
          <a:prstGeom prst="rect">
            <a:avLst/>
          </a:prstGeom>
          <a:noFill/>
          <a:ln>
            <a:noFill/>
          </a:ln>
        </p:spPr>
      </p:pic>
      <p:sp>
        <p:nvSpPr>
          <p:cNvPr id="7" name="Google Shape;203;g125f8f40711_0_141">
            <a:extLst>
              <a:ext uri="{FF2B5EF4-FFF2-40B4-BE49-F238E27FC236}">
                <a16:creationId xmlns:a16="http://schemas.microsoft.com/office/drawing/2014/main" id="{14B3780F-61E6-9238-5FAD-92F2DE754AAA}"/>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10-2</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en-US" altLang="ja-JP" sz="1600" b="1" dirty="0">
                <a:latin typeface="メイリオ" panose="020B0604030504040204" pitchFamily="50" charset="-128"/>
                <a:ea typeface="メイリオ" panose="020B0604030504040204" pitchFamily="50" charset="-128"/>
              </a:rPr>
              <a:t>e</a:t>
            </a:r>
            <a:r>
              <a:rPr lang="ja-JP" altLang="en-US" sz="1600" b="1" dirty="0">
                <a:latin typeface="メイリオ" panose="020B0604030504040204" pitchFamily="50" charset="-128"/>
                <a:ea typeface="メイリオ" panose="020B0604030504040204" pitchFamily="50" charset="-128"/>
              </a:rPr>
              <a:t>ラーニング講座を受講する</a:t>
            </a:r>
            <a:endParaRPr lang="ja-JP" altLang="en-US" b="1" dirty="0">
              <a:latin typeface="メイリオ" panose="020B0604030504040204" pitchFamily="50" charset="-128"/>
              <a:ea typeface="メイリオ" panose="020B0604030504040204" pitchFamily="50" charset="-128"/>
            </a:endParaRPr>
          </a:p>
        </p:txBody>
      </p:sp>
      <p:pic>
        <p:nvPicPr>
          <p:cNvPr id="9218" name="Picture 2">
            <a:extLst>
              <a:ext uri="{FF2B5EF4-FFF2-40B4-BE49-F238E27FC236}">
                <a16:creationId xmlns:a16="http://schemas.microsoft.com/office/drawing/2014/main" id="{2F0A0565-D724-3B36-2AF2-EF6E631EB7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84194" y="1175207"/>
            <a:ext cx="2510112" cy="5349418"/>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28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81" name="Google Shape;281;p20"/>
          <p:cNvSpPr/>
          <p:nvPr/>
        </p:nvSpPr>
        <p:spPr>
          <a:xfrm>
            <a:off x="5671631" y="3068625"/>
            <a:ext cx="848738" cy="720749"/>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メイリオ" panose="020B0604030504040204" pitchFamily="50" charset="-128"/>
              <a:ea typeface="メイリオ" panose="020B0604030504040204" pitchFamily="50" charset="-128"/>
              <a:sym typeface="Arial"/>
            </a:endParaRPr>
          </a:p>
        </p:txBody>
      </p:sp>
      <p:pic>
        <p:nvPicPr>
          <p:cNvPr id="7170" name="Picture 2">
            <a:extLst>
              <a:ext uri="{FF2B5EF4-FFF2-40B4-BE49-F238E27FC236}">
                <a16:creationId xmlns:a16="http://schemas.microsoft.com/office/drawing/2014/main" id="{B2DA4F8E-14C5-E423-4122-D771A755FBD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461"/>
          <a:stretch/>
        </p:blipFill>
        <p:spPr bwMode="auto">
          <a:xfrm>
            <a:off x="1682421" y="1693531"/>
            <a:ext cx="2899142" cy="39709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016D58F5-998A-E057-9DF3-DF1C81356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27647" y="1693530"/>
            <a:ext cx="3100517" cy="39002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Google Shape;203;g125f8f40711_0_141">
            <a:extLst>
              <a:ext uri="{FF2B5EF4-FFF2-40B4-BE49-F238E27FC236}">
                <a16:creationId xmlns:a16="http://schemas.microsoft.com/office/drawing/2014/main" id="{D3AFCED5-A7AB-4988-B05B-1AA71437853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3-3.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ログインパスワードを変更する</a:t>
            </a:r>
            <a:endParaRPr lang="ja-JP" altLang="en-US" sz="1600" dirty="0">
              <a:latin typeface="メイリオ" panose="020B0604030504040204" pitchFamily="50" charset="-128"/>
              <a:ea typeface="メイリオ" panose="020B0604030504040204" pitchFamily="50" charset="-128"/>
            </a:endParaRPr>
          </a:p>
        </p:txBody>
      </p:sp>
      <p:sp>
        <p:nvSpPr>
          <p:cNvPr id="11" name="Google Shape;76;p5">
            <a:extLst>
              <a:ext uri="{FF2B5EF4-FFF2-40B4-BE49-F238E27FC236}">
                <a16:creationId xmlns:a16="http://schemas.microsoft.com/office/drawing/2014/main" id="{9A0023EF-F8C1-4EE8-BC84-908A50BB488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78;p5">
            <a:extLst>
              <a:ext uri="{FF2B5EF4-FFF2-40B4-BE49-F238E27FC236}">
                <a16:creationId xmlns:a16="http://schemas.microsoft.com/office/drawing/2014/main" id="{477DC8E1-5FB1-4C72-8735-85199D75F4E9}"/>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3.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スマ</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トフォンアプリのログイン</a:t>
            </a:r>
            <a:endParaRPr lang="ja-JP" altLang="en-US" dirty="0">
              <a:latin typeface="メイリオ" panose="020B0604030504040204" pitchFamily="50" charset="-128"/>
              <a:ea typeface="メイリオ" panose="020B0604030504040204" pitchFamily="50" charset="-128"/>
            </a:endParaRPr>
          </a:p>
        </p:txBody>
      </p:sp>
      <p:sp>
        <p:nvSpPr>
          <p:cNvPr id="13" name="Google Shape;156;g125f8f40711_0_119">
            <a:extLst>
              <a:ext uri="{FF2B5EF4-FFF2-40B4-BE49-F238E27FC236}">
                <a16:creationId xmlns:a16="http://schemas.microsoft.com/office/drawing/2014/main" id="{72DF2892-53F2-4E75-A555-24C2B49A4F23}"/>
              </a:ext>
            </a:extLst>
          </p:cNvPr>
          <p:cNvSpPr txBox="1"/>
          <p:nvPr/>
        </p:nvSpPr>
        <p:spPr>
          <a:xfrm>
            <a:off x="694171" y="1170351"/>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③</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ログインパスワードの入力画面が表示されるので、新しいパスワードを入力してください。</a:t>
            </a:r>
            <a:endParaRPr lang="ja-JP" altLang="en-US" dirty="0">
              <a:latin typeface="メイリオ" panose="020B0604030504040204" pitchFamily="50" charset="-128"/>
              <a:ea typeface="メイリオ" panose="020B0604030504040204" pitchFamily="50" charset="-128"/>
            </a:endParaRPr>
          </a:p>
        </p:txBody>
      </p:sp>
      <p:sp>
        <p:nvSpPr>
          <p:cNvPr id="14" name="Google Shape;157;g125f8f40711_0_119">
            <a:extLst>
              <a:ext uri="{FF2B5EF4-FFF2-40B4-BE49-F238E27FC236}">
                <a16:creationId xmlns:a16="http://schemas.microsoft.com/office/drawing/2014/main" id="{616F77EF-7D2E-40F9-A1C4-1C00330E25C6}"/>
              </a:ext>
            </a:extLst>
          </p:cNvPr>
          <p:cNvSpPr txBox="1"/>
          <p:nvPr/>
        </p:nvSpPr>
        <p:spPr>
          <a:xfrm>
            <a:off x="6167550" y="1165779"/>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④入力後、</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変更</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ja-JP" altLang="en-US" dirty="0">
              <a:latin typeface="メイリオ" panose="020B0604030504040204" pitchFamily="50" charset="-128"/>
              <a:ea typeface="メイリオ" panose="020B0604030504040204" pitchFamily="50" charset="-128"/>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D3F34BC7-D77F-3AD4-7254-C35BF0C619F7}"/>
            </a:ext>
          </a:extLst>
        </p:cNvPr>
        <p:cNvGrpSpPr/>
        <p:nvPr/>
      </p:nvGrpSpPr>
      <p:grpSpPr>
        <a:xfrm>
          <a:off x="0" y="0"/>
          <a:ext cx="0" cy="0"/>
          <a:chOff x="0" y="0"/>
          <a:chExt cx="0" cy="0"/>
        </a:xfrm>
      </p:grpSpPr>
      <p:sp>
        <p:nvSpPr>
          <p:cNvPr id="10" name="Google Shape;1534;p120">
            <a:extLst>
              <a:ext uri="{FF2B5EF4-FFF2-40B4-BE49-F238E27FC236}">
                <a16:creationId xmlns:a16="http://schemas.microsoft.com/office/drawing/2014/main" id="{DF92F06C-CCC3-361A-5297-36CFE46F565C}"/>
              </a:ext>
            </a:extLst>
          </p:cNvPr>
          <p:cNvSpPr/>
          <p:nvPr/>
        </p:nvSpPr>
        <p:spPr>
          <a:xfrm>
            <a:off x="5437814" y="1719046"/>
            <a:ext cx="6154111" cy="2652929"/>
          </a:xfrm>
          <a:prstGeom prst="rect">
            <a:avLst/>
          </a:prstGeom>
          <a:solidFill>
            <a:schemeClr val="lt1"/>
          </a:solidFill>
          <a:ln w="19050" cap="rnd"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1247" name="Google Shape;1247;p98">
            <a:extLst>
              <a:ext uri="{FF2B5EF4-FFF2-40B4-BE49-F238E27FC236}">
                <a16:creationId xmlns:a16="http://schemas.microsoft.com/office/drawing/2014/main" id="{74C4B0F4-2060-6C62-3762-43451CF2C2A0}"/>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FFFD1D3B-FA2A-592F-2532-34359036A947}"/>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10-2</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en-US" altLang="ja-JP" sz="1600" b="1" dirty="0">
                <a:latin typeface="メイリオ" panose="020B0604030504040204" pitchFamily="50" charset="-128"/>
                <a:ea typeface="メイリオ" panose="020B0604030504040204" pitchFamily="50" charset="-128"/>
              </a:rPr>
              <a:t>e</a:t>
            </a:r>
            <a:r>
              <a:rPr lang="ja-JP" altLang="en-US" sz="1600" b="1" dirty="0">
                <a:latin typeface="メイリオ" panose="020B0604030504040204" pitchFamily="50" charset="-128"/>
                <a:ea typeface="メイリオ" panose="020B0604030504040204" pitchFamily="50" charset="-128"/>
              </a:rPr>
              <a:t>ラーニング講座を受講する</a:t>
            </a:r>
            <a:endParaRPr lang="ja-JP" altLang="en-US" b="1" dirty="0">
              <a:latin typeface="メイリオ" panose="020B0604030504040204" pitchFamily="50" charset="-128"/>
              <a:ea typeface="メイリオ" panose="020B0604030504040204" pitchFamily="50" charset="-128"/>
            </a:endParaRPr>
          </a:p>
        </p:txBody>
      </p:sp>
      <p:sp>
        <p:nvSpPr>
          <p:cNvPr id="12" name="Google Shape;76;p5">
            <a:extLst>
              <a:ext uri="{FF2B5EF4-FFF2-40B4-BE49-F238E27FC236}">
                <a16:creationId xmlns:a16="http://schemas.microsoft.com/office/drawing/2014/main" id="{6B81E644-5AD1-AB26-1CC4-79E6990C752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9AC183AD-7EF9-CD6B-CF4E-BF0DDAE13DF8}"/>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280CEF92-D987-5638-C352-17A82893183F}"/>
              </a:ext>
            </a:extLst>
          </p:cNvPr>
          <p:cNvSpPr txBox="1"/>
          <p:nvPr/>
        </p:nvSpPr>
        <p:spPr>
          <a:xfrm>
            <a:off x="395080" y="1137034"/>
            <a:ext cx="6430836" cy="307736"/>
          </a:xfrm>
          <a:prstGeom prst="rect">
            <a:avLst/>
          </a:prstGeom>
          <a:noFill/>
          <a:ln>
            <a:noFill/>
          </a:ln>
        </p:spPr>
        <p:txBody>
          <a:bodyPr spcFirstLastPara="1" wrap="square" lIns="91425" tIns="45700" rIns="91425" bIns="45700" anchor="t" anchorCtr="0">
            <a:spAutoFit/>
          </a:bodyPr>
          <a:lstStyle/>
          <a:p>
            <a:pPr lvl="0"/>
            <a:r>
              <a:rPr lang="ja-JP" altLang="en-US" dirty="0">
                <a:latin typeface="メイリオ" panose="020B0604030504040204" pitchFamily="50" charset="-128"/>
                <a:ea typeface="メイリオ" panose="020B0604030504040204" pitchFamily="50" charset="-128"/>
              </a:rPr>
              <a:t>③教材コンテンツを最後まで見ると、教材名横にチェックマークがつきます。</a:t>
            </a:r>
          </a:p>
        </p:txBody>
      </p:sp>
      <p:pic>
        <p:nvPicPr>
          <p:cNvPr id="10242" name="Picture 2">
            <a:extLst>
              <a:ext uri="{FF2B5EF4-FFF2-40B4-BE49-F238E27FC236}">
                <a16:creationId xmlns:a16="http://schemas.microsoft.com/office/drawing/2014/main" id="{F05D391C-1505-99F9-083B-0661302E1E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1267" y="1509202"/>
            <a:ext cx="2317089" cy="503447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Google Shape;1591;p124">
            <a:extLst>
              <a:ext uri="{FF2B5EF4-FFF2-40B4-BE49-F238E27FC236}">
                <a16:creationId xmlns:a16="http://schemas.microsoft.com/office/drawing/2014/main" id="{29420D61-01A2-74C9-4855-BE3B3CC5D9BC}"/>
              </a:ext>
            </a:extLst>
          </p:cNvPr>
          <p:cNvSpPr txBox="1"/>
          <p:nvPr/>
        </p:nvSpPr>
        <p:spPr>
          <a:xfrm>
            <a:off x="5656046" y="1842136"/>
            <a:ext cx="4370011" cy="369291"/>
          </a:xfrm>
          <a:prstGeom prst="rect">
            <a:avLst/>
          </a:prstGeom>
          <a:noFill/>
          <a:ln>
            <a:noFill/>
          </a:ln>
        </p:spPr>
        <p:txBody>
          <a:bodyPr spcFirstLastPara="1" wrap="square" lIns="91425" tIns="45700" rIns="91425" bIns="45700" anchor="t" anchorCtr="0">
            <a:spAutoFit/>
          </a:bodyPr>
          <a:lstStyle/>
          <a:p>
            <a:r>
              <a:rPr lang="ja-JP" sz="18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a:t>
            </a:r>
            <a:r>
              <a:rPr lang="ja-JP" sz="1800" b="1" i="1" dirty="0">
                <a:solidFill>
                  <a:srgbClr val="00B0F0"/>
                </a:solidFill>
                <a:latin typeface="メイリオ" panose="020B0604030504040204" pitchFamily="50" charset="-128"/>
                <a:ea typeface="メイリオ" panose="020B0604030504040204" pitchFamily="50" charset="-128"/>
                <a:cs typeface="Meiryo"/>
                <a:sym typeface="Meiryo"/>
              </a:rPr>
              <a:t>　</a:t>
            </a:r>
            <a:r>
              <a:rPr lang="ja-JP" altLang="en-US" sz="1800" b="1" dirty="0">
                <a:solidFill>
                  <a:srgbClr val="00B0F0"/>
                </a:solidFill>
                <a:latin typeface="メイリオ" panose="020B0604030504040204" pitchFamily="50" charset="-128"/>
                <a:ea typeface="メイリオ" panose="020B0604030504040204" pitchFamily="50" charset="-128"/>
              </a:rPr>
              <a:t>自動再生と再生位置</a:t>
            </a:r>
            <a:endParaRPr lang="ja-JP" altLang="en-US" b="1" dirty="0">
              <a:solidFill>
                <a:srgbClr val="00B0F0"/>
              </a:solidFill>
              <a:latin typeface="メイリオ" panose="020B0604030504040204" pitchFamily="50" charset="-128"/>
              <a:ea typeface="メイリオ" panose="020B0604030504040204" pitchFamily="50" charset="-128"/>
            </a:endParaRPr>
          </a:p>
        </p:txBody>
      </p:sp>
      <p:sp>
        <p:nvSpPr>
          <p:cNvPr id="9" name="Google Shape;1592;p124">
            <a:extLst>
              <a:ext uri="{FF2B5EF4-FFF2-40B4-BE49-F238E27FC236}">
                <a16:creationId xmlns:a16="http://schemas.microsoft.com/office/drawing/2014/main" id="{C4D75B3A-EFD4-DEDB-2E49-956FA953B11E}"/>
              </a:ext>
            </a:extLst>
          </p:cNvPr>
          <p:cNvSpPr txBox="1"/>
          <p:nvPr/>
        </p:nvSpPr>
        <p:spPr>
          <a:xfrm>
            <a:off x="5577702" y="2325891"/>
            <a:ext cx="5910662" cy="1815841"/>
          </a:xfrm>
          <a:prstGeom prst="rect">
            <a:avLst/>
          </a:prstGeom>
          <a:noFill/>
          <a:ln>
            <a:noFill/>
          </a:ln>
        </p:spPr>
        <p:txBody>
          <a:bodyPr spcFirstLastPara="1" wrap="square" lIns="91425" tIns="45700" rIns="91425" bIns="45700" anchor="t" anchorCtr="0">
            <a:spAutoFit/>
          </a:bodyPr>
          <a:lstStyle/>
          <a:p>
            <a:pPr lvl="0">
              <a:buSzPts val="2000"/>
            </a:pPr>
            <a:r>
              <a:rPr lang="ja-JP" altLang="en-US" dirty="0">
                <a:latin typeface="メイリオ" panose="020B0604030504040204" pitchFamily="50" charset="-128"/>
                <a:ea typeface="メイリオ" panose="020B0604030504040204" pitchFamily="50" charset="-128"/>
              </a:rPr>
              <a:t>動画（</a:t>
            </a:r>
            <a:r>
              <a:rPr lang="en-US" altLang="ja-JP" dirty="0">
                <a:latin typeface="メイリオ" panose="020B0604030504040204" pitchFamily="50" charset="-128"/>
                <a:ea typeface="メイリオ" panose="020B0604030504040204" pitchFamily="50" charset="-128"/>
              </a:rPr>
              <a:t>mp4</a:t>
            </a:r>
            <a:r>
              <a:rPr lang="ja-JP" altLang="en-US" dirty="0">
                <a:latin typeface="メイリオ" panose="020B0604030504040204" pitchFamily="50" charset="-128"/>
                <a:ea typeface="メイリオ" panose="020B0604030504040204" pitchFamily="50" charset="-128"/>
              </a:rPr>
              <a:t>、外部リンク）を選択しても自動で再生されません。</a:t>
            </a:r>
            <a:endParaRPr lang="en-US" altLang="ja-JP" dirty="0">
              <a:latin typeface="メイリオ" panose="020B0604030504040204" pitchFamily="50" charset="-128"/>
              <a:ea typeface="メイリオ" panose="020B0604030504040204" pitchFamily="50" charset="-128"/>
            </a:endParaRPr>
          </a:p>
          <a:p>
            <a:pPr lvl="0">
              <a:buSzPts val="2000"/>
            </a:pPr>
            <a:r>
              <a:rPr lang="ja-JP" altLang="en-US" dirty="0">
                <a:latin typeface="メイリオ" panose="020B0604030504040204" pitchFamily="50" charset="-128"/>
                <a:ea typeface="メイリオ" panose="020B0604030504040204" pitchFamily="50" charset="-128"/>
              </a:rPr>
              <a:t>再生には教材をタップしてください。</a:t>
            </a:r>
            <a:endParaRPr lang="en-US" altLang="ja-JP" dirty="0">
              <a:latin typeface="メイリオ" panose="020B0604030504040204" pitchFamily="50" charset="-128"/>
              <a:ea typeface="メイリオ" panose="020B0604030504040204" pitchFamily="50" charset="-128"/>
            </a:endParaRPr>
          </a:p>
          <a:p>
            <a:pPr lvl="0">
              <a:buSzPts val="2000"/>
            </a:pPr>
            <a:br>
              <a:rPr lang="ja-JP" altLang="en-US" dirty="0">
                <a:latin typeface="メイリオ" panose="020B0604030504040204" pitchFamily="50" charset="-128"/>
                <a:ea typeface="メイリオ" panose="020B0604030504040204" pitchFamily="50" charset="-128"/>
              </a:rPr>
            </a:b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バックグラウンド再生は行わず、動画を一時停止します</a:t>
            </a:r>
            <a:endParaRPr lang="en-US" altLang="ja-JP" dirty="0">
              <a:latin typeface="メイリオ" panose="020B0604030504040204" pitchFamily="50" charset="-128"/>
              <a:ea typeface="メイリオ" panose="020B0604030504040204" pitchFamily="50" charset="-128"/>
            </a:endParaRPr>
          </a:p>
          <a:p>
            <a:pPr lvl="0">
              <a:buSzPts val="2000"/>
            </a:pPr>
            <a:r>
              <a:rPr lang="ja-JP" altLang="en-US" dirty="0">
                <a:latin typeface="メイリオ" panose="020B0604030504040204" pitchFamily="50" charset="-128"/>
                <a:ea typeface="メイリオ" panose="020B0604030504040204" pitchFamily="50" charset="-128"/>
              </a:rPr>
              <a:t>　（別アプリを開く、ホーム画面に戻るなど）。</a:t>
            </a:r>
            <a:br>
              <a:rPr lang="ja-JP" altLang="en-US" dirty="0">
                <a:latin typeface="メイリオ" panose="020B0604030504040204" pitchFamily="50" charset="-128"/>
                <a:ea typeface="メイリオ" panose="020B0604030504040204" pitchFamily="50" charset="-128"/>
              </a:rPr>
            </a:b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動画をまたいだ自動再生やスライド</a:t>
            </a:r>
            <a:r>
              <a:rPr lang="en-US" altLang="ja-JP" dirty="0">
                <a:latin typeface="メイリオ" panose="020B0604030504040204" pitchFamily="50" charset="-128"/>
                <a:ea typeface="メイリオ" panose="020B0604030504040204" pitchFamily="50" charset="-128"/>
              </a:rPr>
              <a:t>(PDF)</a:t>
            </a:r>
            <a:r>
              <a:rPr lang="ja-JP" altLang="en-US" dirty="0">
                <a:latin typeface="メイリオ" panose="020B0604030504040204" pitchFamily="50" charset="-128"/>
                <a:ea typeface="メイリオ" panose="020B0604030504040204" pitchFamily="50" charset="-128"/>
              </a:rPr>
              <a:t>の自動再生は行いません。</a:t>
            </a:r>
            <a:br>
              <a:rPr lang="ja-JP" altLang="en-US"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また、動画（</a:t>
            </a:r>
            <a:r>
              <a:rPr lang="en-US" altLang="ja-JP" dirty="0">
                <a:latin typeface="メイリオ" panose="020B0604030504040204" pitchFamily="50" charset="-128"/>
                <a:ea typeface="メイリオ" panose="020B0604030504040204" pitchFamily="50" charset="-128"/>
              </a:rPr>
              <a:t>mp4</a:t>
            </a:r>
            <a:r>
              <a:rPr lang="ja-JP" altLang="en-US" dirty="0">
                <a:latin typeface="メイリオ" panose="020B0604030504040204" pitchFamily="50" charset="-128"/>
                <a:ea typeface="メイリオ" panose="020B0604030504040204" pitchFamily="50" charset="-128"/>
              </a:rPr>
              <a:t>、外部リンク）の再生位置は保存されません。</a:t>
            </a:r>
            <a:endParaRPr lang="en-US" altLang="ja-JP" dirty="0">
              <a:latin typeface="メイリオ" panose="020B0604030504040204" pitchFamily="50" charset="-128"/>
              <a:ea typeface="メイリオ" panose="020B0604030504040204" pitchFamily="50" charset="-128"/>
            </a:endParaRPr>
          </a:p>
          <a:p>
            <a:pPr lvl="0">
              <a:buSzPts val="2000"/>
            </a:pPr>
            <a:r>
              <a:rPr lang="ja-JP" altLang="en-US" dirty="0">
                <a:latin typeface="メイリオ" panose="020B0604030504040204" pitchFamily="50" charset="-128"/>
                <a:ea typeface="メイリオ" panose="020B0604030504040204" pitchFamily="50" charset="-128"/>
              </a:rPr>
              <a:t>　途中で離脱した場合、次回の再生時は最初から再生します。</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14" name="Google Shape;1534;p120">
            <a:extLst>
              <a:ext uri="{FF2B5EF4-FFF2-40B4-BE49-F238E27FC236}">
                <a16:creationId xmlns:a16="http://schemas.microsoft.com/office/drawing/2014/main" id="{CE600560-C49E-C02B-7DB7-FD902E75D15A}"/>
              </a:ext>
            </a:extLst>
          </p:cNvPr>
          <p:cNvSpPr/>
          <p:nvPr/>
        </p:nvSpPr>
        <p:spPr>
          <a:xfrm>
            <a:off x="5443229" y="4742715"/>
            <a:ext cx="6154111" cy="1791435"/>
          </a:xfrm>
          <a:prstGeom prst="rect">
            <a:avLst/>
          </a:prstGeom>
          <a:solidFill>
            <a:schemeClr val="lt1"/>
          </a:solidFill>
          <a:ln w="19050" cap="rnd"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15" name="Google Shape;1591;p124">
            <a:extLst>
              <a:ext uri="{FF2B5EF4-FFF2-40B4-BE49-F238E27FC236}">
                <a16:creationId xmlns:a16="http://schemas.microsoft.com/office/drawing/2014/main" id="{07E95A2F-7D8A-B8F9-361B-F404516716C9}"/>
              </a:ext>
            </a:extLst>
          </p:cNvPr>
          <p:cNvSpPr txBox="1"/>
          <p:nvPr/>
        </p:nvSpPr>
        <p:spPr>
          <a:xfrm>
            <a:off x="5656046" y="4865805"/>
            <a:ext cx="5526304" cy="369291"/>
          </a:xfrm>
          <a:prstGeom prst="rect">
            <a:avLst/>
          </a:prstGeom>
          <a:noFill/>
          <a:ln>
            <a:noFill/>
          </a:ln>
        </p:spPr>
        <p:txBody>
          <a:bodyPr spcFirstLastPara="1" wrap="square" lIns="91425" tIns="45700" rIns="91425" bIns="45700" anchor="t" anchorCtr="0">
            <a:spAutoFit/>
          </a:bodyPr>
          <a:lstStyle/>
          <a:p>
            <a:r>
              <a:rPr lang="ja-JP" sz="18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a:t>
            </a:r>
            <a:r>
              <a:rPr lang="ja-JP" sz="1800" b="1" i="1" dirty="0">
                <a:solidFill>
                  <a:srgbClr val="00B0F0"/>
                </a:solidFill>
                <a:latin typeface="メイリオ" panose="020B0604030504040204" pitchFamily="50" charset="-128"/>
                <a:ea typeface="メイリオ" panose="020B0604030504040204" pitchFamily="50" charset="-128"/>
                <a:cs typeface="Meiryo"/>
                <a:sym typeface="Meiryo"/>
              </a:rPr>
              <a:t>　</a:t>
            </a:r>
            <a:r>
              <a:rPr lang="ja-JP" altLang="en-US" sz="1800" b="1" dirty="0">
                <a:solidFill>
                  <a:srgbClr val="00B0F0"/>
                </a:solidFill>
                <a:latin typeface="メイリオ" panose="020B0604030504040204" pitchFamily="50" charset="-128"/>
                <a:ea typeface="メイリオ" panose="020B0604030504040204" pitchFamily="50" charset="-128"/>
              </a:rPr>
              <a:t>教材コンテンツ閲覧・視聴時間の計測</a:t>
            </a:r>
            <a:endParaRPr lang="ja-JP" altLang="en-US" b="1" dirty="0">
              <a:solidFill>
                <a:srgbClr val="00B0F0"/>
              </a:solidFill>
              <a:latin typeface="メイリオ" panose="020B0604030504040204" pitchFamily="50" charset="-128"/>
              <a:ea typeface="メイリオ" panose="020B0604030504040204" pitchFamily="50" charset="-128"/>
            </a:endParaRPr>
          </a:p>
        </p:txBody>
      </p:sp>
      <p:sp>
        <p:nvSpPr>
          <p:cNvPr id="16" name="Google Shape;1592;p124">
            <a:extLst>
              <a:ext uri="{FF2B5EF4-FFF2-40B4-BE49-F238E27FC236}">
                <a16:creationId xmlns:a16="http://schemas.microsoft.com/office/drawing/2014/main" id="{3EF90E06-7657-C2F9-8F3B-E2E5C2C88163}"/>
              </a:ext>
            </a:extLst>
          </p:cNvPr>
          <p:cNvSpPr txBox="1"/>
          <p:nvPr/>
        </p:nvSpPr>
        <p:spPr>
          <a:xfrm>
            <a:off x="5577702" y="5349560"/>
            <a:ext cx="5604648" cy="954067"/>
          </a:xfrm>
          <a:prstGeom prst="rect">
            <a:avLst/>
          </a:prstGeom>
          <a:noFill/>
          <a:ln>
            <a:noFill/>
          </a:ln>
        </p:spPr>
        <p:txBody>
          <a:bodyPr spcFirstLastPara="1" wrap="square" lIns="91425" tIns="45700" rIns="91425" bIns="45700" anchor="t" anchorCtr="0">
            <a:spAutoFit/>
          </a:bodyPr>
          <a:lstStyle/>
          <a:p>
            <a:pPr lvl="0">
              <a:buSzPts val="2000"/>
            </a:pPr>
            <a:r>
              <a:rPr lang="ja-JP" altLang="en-US" dirty="0">
                <a:latin typeface="メイリオ" panose="020B0604030504040204" pitchFamily="50" charset="-128"/>
                <a:ea typeface="メイリオ" panose="020B0604030504040204" pitchFamily="50" charset="-128"/>
              </a:rPr>
              <a:t>教材コンテンツを閲覧・視聴した時間は計測され、</a:t>
            </a:r>
            <a:endParaRPr lang="en-US" altLang="ja-JP" dirty="0">
              <a:latin typeface="メイリオ" panose="020B0604030504040204" pitchFamily="50" charset="-128"/>
              <a:ea typeface="メイリオ" panose="020B0604030504040204" pitchFamily="50" charset="-128"/>
            </a:endParaRPr>
          </a:p>
          <a:p>
            <a:pPr lvl="0">
              <a:buSzPts val="2000"/>
            </a:pPr>
            <a:r>
              <a:rPr lang="ja-JP" altLang="en-US" dirty="0">
                <a:latin typeface="メイリオ" panose="020B0604030504040204" pitchFamily="50" charset="-128"/>
                <a:ea typeface="メイリオ" panose="020B0604030504040204" pitchFamily="50" charset="-128"/>
              </a:rPr>
              <a:t>進捗状況の確認画面から見ることができます。</a:t>
            </a:r>
            <a:endParaRPr lang="en-US" altLang="ja-JP" dirty="0">
              <a:latin typeface="メイリオ" panose="020B0604030504040204" pitchFamily="50" charset="-128"/>
              <a:ea typeface="メイリオ" panose="020B0604030504040204" pitchFamily="50" charset="-128"/>
            </a:endParaRPr>
          </a:p>
          <a:p>
            <a:pPr lvl="0">
              <a:buSzPts val="2000"/>
            </a:pPr>
            <a:br>
              <a:rPr lang="ja-JP" altLang="en-US" dirty="0">
                <a:latin typeface="メイリオ" panose="020B0604030504040204" pitchFamily="50" charset="-128"/>
                <a:ea typeface="メイリオ" panose="020B0604030504040204" pitchFamily="50" charset="-128"/>
              </a:rPr>
            </a:b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管理者（</a:t>
            </a:r>
            <a:r>
              <a:rPr lang="en-US" altLang="ja-JP" dirty="0">
                <a:latin typeface="メイリオ" panose="020B0604030504040204" pitchFamily="50" charset="-128"/>
                <a:ea typeface="メイリオ" panose="020B0604030504040204" pitchFamily="50" charset="-128"/>
              </a:rPr>
              <a:t>Adm</a:t>
            </a:r>
            <a:r>
              <a:rPr lang="ja-JP" altLang="en-US" dirty="0">
                <a:latin typeface="メイリオ" panose="020B0604030504040204" pitchFamily="50" charset="-128"/>
                <a:ea typeface="メイリオ" panose="020B0604030504040204" pitchFamily="50" charset="-128"/>
              </a:rPr>
              <a:t>）ユーザー、講座作成ユーザーに限る</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Tree>
    <p:extLst>
      <p:ext uri="{BB962C8B-B14F-4D97-AF65-F5344CB8AC3E}">
        <p14:creationId xmlns:p14="http://schemas.microsoft.com/office/powerpoint/2010/main" val="2774947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A2372F99-F2D5-AF40-9124-6A6FB35C87D5}"/>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93A62C05-9B9B-18D1-1A7F-9848CF34190E}"/>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58310A61-BF48-390A-8E24-180294F375E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10-3</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テストを開始する</a:t>
            </a:r>
            <a:endParaRPr lang="ja-JP" altLang="en-US" b="1" dirty="0">
              <a:latin typeface="メイリオ" panose="020B0604030504040204" pitchFamily="50" charset="-128"/>
              <a:ea typeface="メイリオ" panose="020B0604030504040204" pitchFamily="50" charset="-128"/>
            </a:endParaRPr>
          </a:p>
        </p:txBody>
      </p:sp>
      <p:sp>
        <p:nvSpPr>
          <p:cNvPr id="12" name="Google Shape;76;p5">
            <a:extLst>
              <a:ext uri="{FF2B5EF4-FFF2-40B4-BE49-F238E27FC236}">
                <a16:creationId xmlns:a16="http://schemas.microsoft.com/office/drawing/2014/main" id="{4589FB65-82CA-3238-592C-7C5D8F410752}"/>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31ED6B4E-3640-1873-4326-98261C5BB90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F2EB3C25-75F0-3DC6-CAF8-B3A0B1725D9E}"/>
              </a:ext>
            </a:extLst>
          </p:cNvPr>
          <p:cNvSpPr txBox="1"/>
          <p:nvPr/>
        </p:nvSpPr>
        <p:spPr>
          <a:xfrm>
            <a:off x="395080" y="1137034"/>
            <a:ext cx="6430836" cy="523180"/>
          </a:xfrm>
          <a:prstGeom prst="rect">
            <a:avLst/>
          </a:prstGeom>
          <a:noFill/>
          <a:ln>
            <a:noFill/>
          </a:ln>
        </p:spPr>
        <p:txBody>
          <a:bodyPr spcFirstLastPara="1" wrap="square" lIns="91425" tIns="45700" rIns="91425" bIns="45700" anchor="t" anchorCtr="0">
            <a:spAutoFit/>
          </a:bodyPr>
          <a:lstStyle/>
          <a:p>
            <a:pPr lvl="0"/>
            <a:r>
              <a:rPr lang="ja-JP" altLang="en-US" dirty="0">
                <a:latin typeface="メイリオ" panose="020B0604030504040204" pitchFamily="50" charset="-128"/>
                <a:ea typeface="メイリオ" panose="020B0604030504040204" pitchFamily="50" charset="-128"/>
              </a:rPr>
              <a:t>①教材コンテンツの閲覧、視聴が完了したらテストを受けます。</a:t>
            </a:r>
            <a:br>
              <a:rPr lang="ja-JP" altLang="en-US"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画面内に表示される</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テストにチャレンジ</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をタップします。</a:t>
            </a:r>
          </a:p>
        </p:txBody>
      </p:sp>
      <p:pic>
        <p:nvPicPr>
          <p:cNvPr id="11266" name="Picture 2">
            <a:extLst>
              <a:ext uri="{FF2B5EF4-FFF2-40B4-BE49-F238E27FC236}">
                <a16:creationId xmlns:a16="http://schemas.microsoft.com/office/drawing/2014/main" id="{7B5CA187-9753-5C1C-890F-B46755E0A2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48151" y="1660214"/>
            <a:ext cx="2339891" cy="508401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4" name="Google Shape;156;g125f8f40711_0_119">
            <a:extLst>
              <a:ext uri="{FF2B5EF4-FFF2-40B4-BE49-F238E27FC236}">
                <a16:creationId xmlns:a16="http://schemas.microsoft.com/office/drawing/2014/main" id="{8F1C132D-DEA8-D5FD-6EA3-863203025D95}"/>
              </a:ext>
            </a:extLst>
          </p:cNvPr>
          <p:cNvSpPr txBox="1"/>
          <p:nvPr/>
        </p:nvSpPr>
        <p:spPr>
          <a:xfrm>
            <a:off x="6074431" y="1137034"/>
            <a:ext cx="6430836" cy="307736"/>
          </a:xfrm>
          <a:prstGeom prst="rect">
            <a:avLst/>
          </a:prstGeom>
          <a:noFill/>
          <a:ln>
            <a:noFill/>
          </a:ln>
        </p:spPr>
        <p:txBody>
          <a:bodyPr spcFirstLastPara="1" wrap="square" lIns="91425" tIns="45700" rIns="91425" bIns="45700" anchor="t" anchorCtr="0">
            <a:spAutoFit/>
          </a:bodyPr>
          <a:lstStyle/>
          <a:p>
            <a:pPr lvl="0"/>
            <a:r>
              <a:rPr lang="ja-JP" altLang="en-US" dirty="0">
                <a:latin typeface="メイリオ" panose="020B0604030504040204" pitchFamily="50" charset="-128"/>
                <a:ea typeface="メイリオ" panose="020B0604030504040204" pitchFamily="50" charset="-128"/>
              </a:rPr>
              <a:t>②テスト概要が表示されるので</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テスト開始</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をクリックします。</a:t>
            </a:r>
          </a:p>
        </p:txBody>
      </p:sp>
      <p:pic>
        <p:nvPicPr>
          <p:cNvPr id="11268" name="Picture 4">
            <a:extLst>
              <a:ext uri="{FF2B5EF4-FFF2-40B4-BE49-F238E27FC236}">
                <a16:creationId xmlns:a16="http://schemas.microsoft.com/office/drawing/2014/main" id="{A658196D-B128-0FBD-229D-102931C679E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51119" y="1687366"/>
            <a:ext cx="2318443" cy="5029711"/>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693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103D0A3D-7E0D-9E95-8D77-B771112EA3F5}"/>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6371BDCF-78DC-45D0-72B8-A7604906AF49}"/>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D4AA8B17-33DF-2E3F-E804-4C4B73CDD2E7}"/>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10-4</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テストを受ける</a:t>
            </a:r>
            <a:endParaRPr lang="ja-JP" altLang="en-US" b="1" dirty="0">
              <a:latin typeface="メイリオ" panose="020B0604030504040204" pitchFamily="50" charset="-128"/>
              <a:ea typeface="メイリオ" panose="020B0604030504040204" pitchFamily="50" charset="-128"/>
            </a:endParaRPr>
          </a:p>
        </p:txBody>
      </p:sp>
      <p:sp>
        <p:nvSpPr>
          <p:cNvPr id="12" name="Google Shape;76;p5">
            <a:extLst>
              <a:ext uri="{FF2B5EF4-FFF2-40B4-BE49-F238E27FC236}">
                <a16:creationId xmlns:a16="http://schemas.microsoft.com/office/drawing/2014/main" id="{BFDCA10A-152D-DE3D-A073-6197303E8EA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F53A61B6-874F-D883-6EBD-2BC5AB0883CD}"/>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653AB1DE-F151-89AA-4F10-F22E22A0C01A}"/>
              </a:ext>
            </a:extLst>
          </p:cNvPr>
          <p:cNvSpPr txBox="1"/>
          <p:nvPr/>
        </p:nvSpPr>
        <p:spPr>
          <a:xfrm>
            <a:off x="395080" y="1137034"/>
            <a:ext cx="6430836" cy="307736"/>
          </a:xfrm>
          <a:prstGeom prst="rect">
            <a:avLst/>
          </a:prstGeom>
          <a:noFill/>
          <a:ln>
            <a:noFill/>
          </a:ln>
        </p:spPr>
        <p:txBody>
          <a:bodyPr spcFirstLastPara="1" wrap="square" lIns="91425" tIns="45700" rIns="91425" bIns="45700" anchor="t" anchorCtr="0">
            <a:spAutoFit/>
          </a:bodyPr>
          <a:lstStyle/>
          <a:p>
            <a:pPr lvl="0"/>
            <a:r>
              <a:rPr lang="ja-JP" altLang="en-US" dirty="0">
                <a:latin typeface="メイリオ" panose="020B0604030504040204" pitchFamily="50" charset="-128"/>
                <a:ea typeface="メイリオ" panose="020B0604030504040204" pitchFamily="50" charset="-128"/>
              </a:rPr>
              <a:t>①テスト画面が開かれるので、選択肢にチェックを入れます。</a:t>
            </a:r>
          </a:p>
        </p:txBody>
      </p:sp>
      <p:sp>
        <p:nvSpPr>
          <p:cNvPr id="4" name="Google Shape;156;g125f8f40711_0_119">
            <a:extLst>
              <a:ext uri="{FF2B5EF4-FFF2-40B4-BE49-F238E27FC236}">
                <a16:creationId xmlns:a16="http://schemas.microsoft.com/office/drawing/2014/main" id="{3E7CD0C8-0C54-6296-7F06-F8BCFEA5392C}"/>
              </a:ext>
            </a:extLst>
          </p:cNvPr>
          <p:cNvSpPr txBox="1"/>
          <p:nvPr/>
        </p:nvSpPr>
        <p:spPr>
          <a:xfrm>
            <a:off x="5845831" y="1121543"/>
            <a:ext cx="6430836" cy="307736"/>
          </a:xfrm>
          <a:prstGeom prst="rect">
            <a:avLst/>
          </a:prstGeom>
          <a:noFill/>
          <a:ln>
            <a:noFill/>
          </a:ln>
        </p:spPr>
        <p:txBody>
          <a:bodyPr spcFirstLastPara="1" wrap="square" lIns="91425" tIns="45700" rIns="91425" bIns="45700" anchor="t" anchorCtr="0">
            <a:spAutoFit/>
          </a:bodyPr>
          <a:lstStyle/>
          <a:p>
            <a:pPr lvl="0"/>
            <a:r>
              <a:rPr lang="ja-JP" altLang="en-US" dirty="0">
                <a:latin typeface="メイリオ" panose="020B0604030504040204" pitchFamily="50" charset="-128"/>
                <a:ea typeface="メイリオ" panose="020B0604030504040204" pitchFamily="50" charset="-128"/>
              </a:rPr>
              <a:t>②解答が完了したらテスト画面最下部の</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解答終了</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をタップします。</a:t>
            </a:r>
          </a:p>
        </p:txBody>
      </p:sp>
      <p:pic>
        <p:nvPicPr>
          <p:cNvPr id="12290" name="Picture 2">
            <a:extLst>
              <a:ext uri="{FF2B5EF4-FFF2-40B4-BE49-F238E27FC236}">
                <a16:creationId xmlns:a16="http://schemas.microsoft.com/office/drawing/2014/main" id="{EA93F6FC-6096-42F9-1861-512543D2FC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2770" y="1509202"/>
            <a:ext cx="2318443" cy="5029711"/>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B1EBBC30-AAD8-82F0-C6CC-A1A6859064F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3698" y="1509202"/>
            <a:ext cx="2318443" cy="5029711"/>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1052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551B6EB5-C279-9193-1B5B-53406F2EBA32}"/>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FC43D853-3A77-6D15-E296-20FFE1619205}"/>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2FE903F5-3452-71D2-4D75-4BA5F60B11C0}"/>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10-5</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合否を確認する</a:t>
            </a:r>
            <a:endParaRPr lang="ja-JP" altLang="en-US" b="1" dirty="0">
              <a:latin typeface="メイリオ" panose="020B0604030504040204" pitchFamily="50" charset="-128"/>
              <a:ea typeface="メイリオ" panose="020B0604030504040204" pitchFamily="50" charset="-128"/>
            </a:endParaRPr>
          </a:p>
        </p:txBody>
      </p:sp>
      <p:sp>
        <p:nvSpPr>
          <p:cNvPr id="12" name="Google Shape;76;p5">
            <a:extLst>
              <a:ext uri="{FF2B5EF4-FFF2-40B4-BE49-F238E27FC236}">
                <a16:creationId xmlns:a16="http://schemas.microsoft.com/office/drawing/2014/main" id="{FB8F9555-B72A-68A5-3060-36F899495D0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5DA9CBA8-5383-EC5D-7695-471028DA2D6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CEF420D4-0809-9409-475A-3BC70E5192D9}"/>
              </a:ext>
            </a:extLst>
          </p:cNvPr>
          <p:cNvSpPr txBox="1"/>
          <p:nvPr/>
        </p:nvSpPr>
        <p:spPr>
          <a:xfrm>
            <a:off x="415329" y="1150940"/>
            <a:ext cx="7784376" cy="307736"/>
          </a:xfrm>
          <a:prstGeom prst="rect">
            <a:avLst/>
          </a:prstGeom>
          <a:noFill/>
          <a:ln>
            <a:noFill/>
          </a:ln>
        </p:spPr>
        <p:txBody>
          <a:bodyPr spcFirstLastPara="1" wrap="square" lIns="91425" tIns="45700" rIns="91425" bIns="45700" anchor="t" anchorCtr="0">
            <a:spAutoFit/>
          </a:bodyPr>
          <a:lstStyle/>
          <a:p>
            <a:pPr lvl="0"/>
            <a:r>
              <a:rPr lang="ja-JP" altLang="en-US" dirty="0">
                <a:latin typeface="メイリオ" panose="020B0604030504040204" pitchFamily="50" charset="-128"/>
                <a:ea typeface="メイリオ" panose="020B0604030504040204" pitchFamily="50" charset="-128"/>
              </a:rPr>
              <a:t>①採点され合格／不合格が表示されるので、解説などを読み振り返りを行ってください。</a:t>
            </a:r>
          </a:p>
        </p:txBody>
      </p:sp>
      <p:pic>
        <p:nvPicPr>
          <p:cNvPr id="13314" name="Picture 2">
            <a:extLst>
              <a:ext uri="{FF2B5EF4-FFF2-40B4-BE49-F238E27FC236}">
                <a16:creationId xmlns:a16="http://schemas.microsoft.com/office/drawing/2014/main" id="{AC3E8519-48FD-9611-9707-B231ED2327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7828" y="1515980"/>
            <a:ext cx="2320420" cy="5029712"/>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Google Shape;1534;p120">
            <a:extLst>
              <a:ext uri="{FF2B5EF4-FFF2-40B4-BE49-F238E27FC236}">
                <a16:creationId xmlns:a16="http://schemas.microsoft.com/office/drawing/2014/main" id="{29D0E379-64A1-5542-2F5D-BE49DE779D50}"/>
              </a:ext>
            </a:extLst>
          </p:cNvPr>
          <p:cNvSpPr/>
          <p:nvPr/>
        </p:nvSpPr>
        <p:spPr>
          <a:xfrm>
            <a:off x="6141451" y="1536535"/>
            <a:ext cx="5382586" cy="4891329"/>
          </a:xfrm>
          <a:prstGeom prst="rect">
            <a:avLst/>
          </a:prstGeom>
          <a:solidFill>
            <a:schemeClr val="lt1"/>
          </a:solidFill>
          <a:ln w="19050" cap="rnd"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5" name="Google Shape;1591;p124">
            <a:extLst>
              <a:ext uri="{FF2B5EF4-FFF2-40B4-BE49-F238E27FC236}">
                <a16:creationId xmlns:a16="http://schemas.microsoft.com/office/drawing/2014/main" id="{2DF435FB-1F4B-1A39-8A48-F3324C9A7BDB}"/>
              </a:ext>
            </a:extLst>
          </p:cNvPr>
          <p:cNvSpPr txBox="1"/>
          <p:nvPr/>
        </p:nvSpPr>
        <p:spPr>
          <a:xfrm>
            <a:off x="6359682" y="1659625"/>
            <a:ext cx="4370011" cy="369291"/>
          </a:xfrm>
          <a:prstGeom prst="rect">
            <a:avLst/>
          </a:prstGeom>
          <a:noFill/>
          <a:ln>
            <a:noFill/>
          </a:ln>
        </p:spPr>
        <p:txBody>
          <a:bodyPr spcFirstLastPara="1" wrap="square" lIns="91425" tIns="45700" rIns="91425" bIns="45700" anchor="t" anchorCtr="0">
            <a:spAutoFit/>
          </a:bodyPr>
          <a:lstStyle/>
          <a:p>
            <a:r>
              <a:rPr lang="ja-JP" sz="18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a:t>
            </a:r>
            <a:r>
              <a:rPr lang="ja-JP" sz="1800" b="1" i="1" dirty="0">
                <a:solidFill>
                  <a:srgbClr val="00B0F0"/>
                </a:solidFill>
                <a:latin typeface="メイリオ" panose="020B0604030504040204" pitchFamily="50" charset="-128"/>
                <a:ea typeface="メイリオ" panose="020B0604030504040204" pitchFamily="50" charset="-128"/>
                <a:cs typeface="Meiryo"/>
                <a:sym typeface="Meiryo"/>
              </a:rPr>
              <a:t>　</a:t>
            </a:r>
            <a:r>
              <a:rPr lang="ja-JP" altLang="en-US" sz="1800" b="1" i="1" dirty="0">
                <a:solidFill>
                  <a:srgbClr val="00B0F0"/>
                </a:solidFill>
                <a:latin typeface="メイリオ" panose="020B0604030504040204" pitchFamily="50" charset="-128"/>
                <a:ea typeface="メイリオ" panose="020B0604030504040204" pitchFamily="50" charset="-128"/>
                <a:cs typeface="Meiryo"/>
                <a:sym typeface="Meiryo"/>
              </a:rPr>
              <a:t>テストが不合格だったとき</a:t>
            </a:r>
            <a:endParaRPr lang="ja-JP" altLang="en-US" b="1" dirty="0">
              <a:solidFill>
                <a:srgbClr val="00B0F0"/>
              </a:solidFill>
              <a:latin typeface="メイリオ" panose="020B0604030504040204" pitchFamily="50" charset="-128"/>
              <a:ea typeface="メイリオ" panose="020B0604030504040204" pitchFamily="50" charset="-128"/>
            </a:endParaRPr>
          </a:p>
        </p:txBody>
      </p:sp>
      <p:sp>
        <p:nvSpPr>
          <p:cNvPr id="6" name="Google Shape;1592;p124">
            <a:extLst>
              <a:ext uri="{FF2B5EF4-FFF2-40B4-BE49-F238E27FC236}">
                <a16:creationId xmlns:a16="http://schemas.microsoft.com/office/drawing/2014/main" id="{20D7B489-4210-12B9-3042-BDA4C6725712}"/>
              </a:ext>
            </a:extLst>
          </p:cNvPr>
          <p:cNvSpPr txBox="1"/>
          <p:nvPr/>
        </p:nvSpPr>
        <p:spPr>
          <a:xfrm>
            <a:off x="6281338" y="2143380"/>
            <a:ext cx="5910662" cy="523180"/>
          </a:xfrm>
          <a:prstGeom prst="rect">
            <a:avLst/>
          </a:prstGeom>
          <a:noFill/>
          <a:ln>
            <a:noFill/>
          </a:ln>
        </p:spPr>
        <p:txBody>
          <a:bodyPr spcFirstLastPara="1" wrap="square" lIns="91425" tIns="45700" rIns="91425" bIns="45700" anchor="t" anchorCtr="0">
            <a:spAutoFit/>
          </a:bodyPr>
          <a:lstStyle/>
          <a:p>
            <a:pPr lvl="0">
              <a:buSzPts val="2000"/>
            </a:pPr>
            <a:r>
              <a:rPr lang="ja-JP" altLang="en-US" dirty="0">
                <a:latin typeface="メイリオ" panose="020B0604030504040204" pitchFamily="50" charset="-128"/>
                <a:ea typeface="メイリオ" panose="020B0604030504040204" pitchFamily="50" charset="-128"/>
              </a:rPr>
              <a:t>テストが複数回受けられる場合、テストの再受験が可能です。</a:t>
            </a:r>
            <a:br>
              <a:rPr lang="ja-JP" altLang="en-US"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一度講座一覧に戻り、再度受講しテストを受けてください。</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pic>
        <p:nvPicPr>
          <p:cNvPr id="13316" name="Picture 4">
            <a:extLst>
              <a:ext uri="{FF2B5EF4-FFF2-40B4-BE49-F238E27FC236}">
                <a16:creationId xmlns:a16="http://schemas.microsoft.com/office/drawing/2014/main" id="{3B939A45-808D-B694-03D2-8ABF7D0F77B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7814442" y="2690252"/>
            <a:ext cx="2036604" cy="3587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070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65057AC3-6D52-B46C-6742-82D992BD86CC}"/>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BA856567-7825-DF7B-9789-A1DA3A408044}"/>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558B94FE-360D-A75F-2206-6366DDB8FABB}"/>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10-5</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合否を確認する</a:t>
            </a:r>
            <a:endParaRPr lang="ja-JP" altLang="en-US" b="1" dirty="0">
              <a:latin typeface="メイリオ" panose="020B0604030504040204" pitchFamily="50" charset="-128"/>
              <a:ea typeface="メイリオ" panose="020B0604030504040204" pitchFamily="50" charset="-128"/>
            </a:endParaRPr>
          </a:p>
        </p:txBody>
      </p:sp>
      <p:sp>
        <p:nvSpPr>
          <p:cNvPr id="12" name="Google Shape;76;p5">
            <a:extLst>
              <a:ext uri="{FF2B5EF4-FFF2-40B4-BE49-F238E27FC236}">
                <a16:creationId xmlns:a16="http://schemas.microsoft.com/office/drawing/2014/main" id="{987A9C4E-A878-C477-21B9-965F95065FD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8BBEE2C6-1669-270A-1AE3-1E08F601B0D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4" name="Google Shape;156;g125f8f40711_0_119">
            <a:extLst>
              <a:ext uri="{FF2B5EF4-FFF2-40B4-BE49-F238E27FC236}">
                <a16:creationId xmlns:a16="http://schemas.microsoft.com/office/drawing/2014/main" id="{1765B103-1B5B-8046-AC51-9E113CA6B373}"/>
              </a:ext>
            </a:extLst>
          </p:cNvPr>
          <p:cNvSpPr txBox="1"/>
          <p:nvPr/>
        </p:nvSpPr>
        <p:spPr>
          <a:xfrm>
            <a:off x="365993" y="1178703"/>
            <a:ext cx="6430836" cy="307736"/>
          </a:xfrm>
          <a:prstGeom prst="rect">
            <a:avLst/>
          </a:prstGeom>
          <a:noFill/>
          <a:ln>
            <a:noFill/>
          </a:ln>
        </p:spPr>
        <p:txBody>
          <a:bodyPr spcFirstLastPara="1" wrap="square" lIns="91425" tIns="45700" rIns="91425" bIns="45700" anchor="t" anchorCtr="0">
            <a:spAutoFit/>
          </a:bodyPr>
          <a:lstStyle/>
          <a:p>
            <a:pPr lvl="0"/>
            <a:r>
              <a:rPr lang="ja-JP" altLang="en-US" dirty="0">
                <a:latin typeface="メイリオ" panose="020B0604030504040204" pitchFamily="50" charset="-128"/>
                <a:ea typeface="メイリオ" panose="020B0604030504040204" pitchFamily="50" charset="-128"/>
              </a:rPr>
              <a:t>②確認が完了したら「受講画面に戻る」から受講画面に戻ります。</a:t>
            </a:r>
          </a:p>
        </p:txBody>
      </p:sp>
      <p:pic>
        <p:nvPicPr>
          <p:cNvPr id="14338" name="Picture 2">
            <a:extLst>
              <a:ext uri="{FF2B5EF4-FFF2-40B4-BE49-F238E27FC236}">
                <a16:creationId xmlns:a16="http://schemas.microsoft.com/office/drawing/2014/main" id="{7CC68919-CA52-8659-0B32-C6F012EB61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1188" y="1550871"/>
            <a:ext cx="2328935" cy="505247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0172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37A73FE2-2170-A614-0AB7-0A408EC755EB}"/>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0C03F561-162D-E190-5C59-50FE08A1563E}"/>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A3C0D65F-AFD2-3C68-7D2E-313668761785}"/>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10-6</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dirty="0">
                <a:latin typeface="メイリオ" panose="020B0604030504040204" pitchFamily="50" charset="-128"/>
                <a:ea typeface="メイリオ" panose="020B0604030504040204" pitchFamily="50" charset="-128"/>
              </a:rPr>
              <a:t>集合研修講座を受講する</a:t>
            </a:r>
            <a:endParaRPr lang="ja-JP" altLang="en-US" b="1" dirty="0">
              <a:latin typeface="メイリオ" panose="020B0604030504040204" pitchFamily="50" charset="-128"/>
              <a:ea typeface="メイリオ" panose="020B0604030504040204" pitchFamily="50" charset="-128"/>
            </a:endParaRPr>
          </a:p>
        </p:txBody>
      </p:sp>
      <p:sp>
        <p:nvSpPr>
          <p:cNvPr id="12" name="Google Shape;76;p5">
            <a:extLst>
              <a:ext uri="{FF2B5EF4-FFF2-40B4-BE49-F238E27FC236}">
                <a16:creationId xmlns:a16="http://schemas.microsoft.com/office/drawing/2014/main" id="{50EC2924-A3A2-10F2-94FF-0DF96409449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89C21059-9AA6-BD93-1C70-84173832FC3B}"/>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43A71542-960D-0888-146E-4273FB3CEA97}"/>
              </a:ext>
            </a:extLst>
          </p:cNvPr>
          <p:cNvSpPr txBox="1"/>
          <p:nvPr/>
        </p:nvSpPr>
        <p:spPr>
          <a:xfrm>
            <a:off x="395080" y="1137034"/>
            <a:ext cx="5853961" cy="307736"/>
          </a:xfrm>
          <a:prstGeom prst="rect">
            <a:avLst/>
          </a:prstGeom>
          <a:noFill/>
          <a:ln>
            <a:noFill/>
          </a:ln>
        </p:spPr>
        <p:txBody>
          <a:bodyPr spcFirstLastPara="1" wrap="square" lIns="91425" tIns="45700" rIns="91425" bIns="45700" anchor="t" anchorCtr="0">
            <a:spAutoFit/>
          </a:bodyPr>
          <a:lstStyle/>
          <a:p>
            <a:pPr lvl="0"/>
            <a:r>
              <a:rPr lang="en-US" altLang="ja-JP" sz="1400" dirty="0">
                <a:solidFill>
                  <a:schemeClr val="dk1"/>
                </a:solidFill>
                <a:latin typeface="メイリオ" panose="020B0604030504040204" pitchFamily="50" charset="-128"/>
                <a:ea typeface="メイリオ" panose="020B0604030504040204" pitchFamily="50" charset="-128"/>
                <a:cs typeface="Meiryo"/>
                <a:sym typeface="Meiryo"/>
              </a:rPr>
              <a:t>①</a:t>
            </a:r>
            <a:r>
              <a:rPr lang="ja-JP" altLang="en-US" dirty="0">
                <a:latin typeface="メイリオ" panose="020B0604030504040204" pitchFamily="50" charset="-128"/>
                <a:ea typeface="メイリオ" panose="020B0604030504040204" pitchFamily="50" charset="-128"/>
              </a:rPr>
              <a:t>ラーニングライブラリを開き、受講したい集合研修をタップします。</a:t>
            </a:r>
          </a:p>
        </p:txBody>
      </p:sp>
      <p:sp>
        <p:nvSpPr>
          <p:cNvPr id="5" name="Google Shape;156;g125f8f40711_0_119">
            <a:extLst>
              <a:ext uri="{FF2B5EF4-FFF2-40B4-BE49-F238E27FC236}">
                <a16:creationId xmlns:a16="http://schemas.microsoft.com/office/drawing/2014/main" id="{96337F90-983E-E547-011A-FA3553D4BF47}"/>
              </a:ext>
            </a:extLst>
          </p:cNvPr>
          <p:cNvSpPr txBox="1"/>
          <p:nvPr/>
        </p:nvSpPr>
        <p:spPr>
          <a:xfrm>
            <a:off x="6351804" y="1117745"/>
            <a:ext cx="5853961" cy="523180"/>
          </a:xfrm>
          <a:prstGeom prst="rect">
            <a:avLst/>
          </a:prstGeom>
          <a:noFill/>
          <a:ln>
            <a:noFill/>
          </a:ln>
        </p:spPr>
        <p:txBody>
          <a:bodyPr spcFirstLastPara="1" wrap="square" lIns="91425" tIns="45700" rIns="91425" bIns="45700" anchor="t" anchorCtr="0">
            <a:spAutoFit/>
          </a:bodyPr>
          <a:lstStyle/>
          <a:p>
            <a:r>
              <a:rPr lang="ja-JP" altLang="en-US" dirty="0">
                <a:latin typeface="メイリオ" panose="020B0604030504040204" pitchFamily="50" charset="-128"/>
                <a:ea typeface="メイリオ" panose="020B0604030504040204" pitchFamily="50" charset="-128"/>
              </a:rPr>
              <a:t>②研修日程を選び、選ぶと</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受講申し込み</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ボタンが表示されるのでタップします。</a:t>
            </a:r>
          </a:p>
        </p:txBody>
      </p:sp>
      <p:pic>
        <p:nvPicPr>
          <p:cNvPr id="15362" name="Picture 2">
            <a:extLst>
              <a:ext uri="{FF2B5EF4-FFF2-40B4-BE49-F238E27FC236}">
                <a16:creationId xmlns:a16="http://schemas.microsoft.com/office/drawing/2014/main" id="{4AF239BB-A0D8-689C-0274-8E829B9D05B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2742" y="1579752"/>
            <a:ext cx="2352769" cy="502389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FE9C45DD-E8D1-0B91-7C70-046E9A3C3FD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1579752"/>
            <a:ext cx="5632333" cy="50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6839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9620D181-839D-8694-66EE-3131CA3C5876}"/>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0158DB5B-7805-DF3B-EEB6-3C94064D5CCD}"/>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5FCF78C0-DFAF-845C-C9D1-84423299BBC0}"/>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10-6</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dirty="0">
                <a:latin typeface="メイリオ" panose="020B0604030504040204" pitchFamily="50" charset="-128"/>
                <a:ea typeface="メイリオ" panose="020B0604030504040204" pitchFamily="50" charset="-128"/>
              </a:rPr>
              <a:t>集合研修講座を受講する</a:t>
            </a:r>
            <a:endParaRPr lang="ja-JP" altLang="en-US" b="1" dirty="0">
              <a:latin typeface="メイリオ" panose="020B0604030504040204" pitchFamily="50" charset="-128"/>
              <a:ea typeface="メイリオ" panose="020B0604030504040204" pitchFamily="50" charset="-128"/>
            </a:endParaRPr>
          </a:p>
        </p:txBody>
      </p:sp>
      <p:sp>
        <p:nvSpPr>
          <p:cNvPr id="12" name="Google Shape;76;p5">
            <a:extLst>
              <a:ext uri="{FF2B5EF4-FFF2-40B4-BE49-F238E27FC236}">
                <a16:creationId xmlns:a16="http://schemas.microsoft.com/office/drawing/2014/main" id="{A393E9D2-E1E3-D979-743F-580447F5F78E}"/>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18ED24E9-7A85-338B-7F18-5BEEF8ED23E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6CB7F0E8-E376-A6C9-283B-269B74AFAD0C}"/>
              </a:ext>
            </a:extLst>
          </p:cNvPr>
          <p:cNvSpPr txBox="1"/>
          <p:nvPr/>
        </p:nvSpPr>
        <p:spPr>
          <a:xfrm>
            <a:off x="395081" y="1137034"/>
            <a:ext cx="5576588" cy="523180"/>
          </a:xfrm>
          <a:prstGeom prst="rect">
            <a:avLst/>
          </a:prstGeom>
          <a:noFill/>
          <a:ln>
            <a:noFill/>
          </a:ln>
        </p:spPr>
        <p:txBody>
          <a:bodyPr spcFirstLastPara="1" wrap="square" lIns="91425" tIns="45700" rIns="91425" bIns="45700" anchor="t" anchorCtr="0">
            <a:spAutoFit/>
          </a:bodyPr>
          <a:lstStyle/>
          <a:p>
            <a:pPr lvl="0"/>
            <a:r>
              <a:rPr lang="ja-JP" altLang="en-US" dirty="0">
                <a:solidFill>
                  <a:schemeClr val="dk1"/>
                </a:solidFill>
                <a:latin typeface="メイリオ" panose="020B0604030504040204" pitchFamily="50" charset="-128"/>
                <a:ea typeface="メイリオ" panose="020B0604030504040204" pitchFamily="50" charset="-128"/>
                <a:sym typeface="Meiryo"/>
              </a:rPr>
              <a:t>③</a:t>
            </a:r>
            <a:r>
              <a:rPr lang="ja-JP" altLang="en-US" dirty="0">
                <a:latin typeface="メイリオ" panose="020B0604030504040204" pitchFamily="50" charset="-128"/>
                <a:ea typeface="メイリオ" panose="020B0604030504040204" pitchFamily="50" charset="-128"/>
              </a:rPr>
              <a:t>確認メッセージが表示されます。</a:t>
            </a:r>
            <a:br>
              <a:rPr lang="ja-JP" altLang="en-US"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必要に応じ備考欄にコメントを入力し、</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確定</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をタップします。</a:t>
            </a:r>
          </a:p>
        </p:txBody>
      </p:sp>
      <p:pic>
        <p:nvPicPr>
          <p:cNvPr id="1026" name="Picture 2">
            <a:extLst>
              <a:ext uri="{FF2B5EF4-FFF2-40B4-BE49-F238E27FC236}">
                <a16:creationId xmlns:a16="http://schemas.microsoft.com/office/drawing/2014/main" id="{DCC69C28-45D7-8957-B027-3F158DF8A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5466" y="1660214"/>
            <a:ext cx="2355741" cy="507757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534;p120">
            <a:extLst>
              <a:ext uri="{FF2B5EF4-FFF2-40B4-BE49-F238E27FC236}">
                <a16:creationId xmlns:a16="http://schemas.microsoft.com/office/drawing/2014/main" id="{11305985-6E56-AC18-B710-0EA4502D3553}"/>
              </a:ext>
            </a:extLst>
          </p:cNvPr>
          <p:cNvSpPr/>
          <p:nvPr/>
        </p:nvSpPr>
        <p:spPr>
          <a:xfrm>
            <a:off x="5324475" y="1671509"/>
            <a:ext cx="6490536" cy="2471866"/>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集合研修の申し込みの取消</a:t>
            </a: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申し込みをキャンセルしたいときは</a:t>
            </a:r>
            <a:endParaRPr lang="en-US" altLang="ja-JP" dirty="0">
              <a:latin typeface="メイリオ" panose="020B0604030504040204" pitchFamily="50" charset="-128"/>
              <a:ea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申し込みを取り消す</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ボタンからキャンセルできます。</a:t>
            </a:r>
            <a:br>
              <a:rPr lang="ja-JP" altLang="en-US"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申し込み日程を変更したい場合も</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一度キャンセルしてから再度申し込みを行えます。</a:t>
            </a:r>
            <a:endParaRPr lang="ja-JP" altLang="en-US" sz="1200" dirty="0">
              <a:latin typeface="メイリオ" panose="020B0604030504040204" pitchFamily="50" charset="-128"/>
              <a:ea typeface="メイリオ" panose="020B0604030504040204" pitchFamily="50" charset="-128"/>
            </a:endParaRPr>
          </a:p>
        </p:txBody>
      </p:sp>
      <p:sp>
        <p:nvSpPr>
          <p:cNvPr id="4" name="Google Shape;1540;p120">
            <a:extLst>
              <a:ext uri="{FF2B5EF4-FFF2-40B4-BE49-F238E27FC236}">
                <a16:creationId xmlns:a16="http://schemas.microsoft.com/office/drawing/2014/main" id="{597BD5A4-4422-98DD-9672-CC5FA5A9E462}"/>
              </a:ext>
            </a:extLst>
          </p:cNvPr>
          <p:cNvSpPr txBox="1"/>
          <p:nvPr/>
        </p:nvSpPr>
        <p:spPr>
          <a:xfrm>
            <a:off x="5702292" y="1804599"/>
            <a:ext cx="303564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6" name="Google Shape;1541;p120">
            <a:extLst>
              <a:ext uri="{FF2B5EF4-FFF2-40B4-BE49-F238E27FC236}">
                <a16:creationId xmlns:a16="http://schemas.microsoft.com/office/drawing/2014/main" id="{DE1F1AE2-381E-3EB3-56C5-C86B94FE421D}"/>
              </a:ext>
            </a:extLst>
          </p:cNvPr>
          <p:cNvPicPr preferRelativeResize="0"/>
          <p:nvPr/>
        </p:nvPicPr>
        <p:blipFill rotWithShape="1">
          <a:blip r:embed="rId4">
            <a:alphaModFix/>
          </a:blip>
          <a:srcRect/>
          <a:stretch/>
        </p:blipFill>
        <p:spPr>
          <a:xfrm>
            <a:off x="5437597" y="1793304"/>
            <a:ext cx="333546" cy="370742"/>
          </a:xfrm>
          <a:prstGeom prst="rect">
            <a:avLst/>
          </a:prstGeom>
          <a:noFill/>
          <a:ln>
            <a:noFill/>
          </a:ln>
        </p:spPr>
      </p:pic>
      <p:pic>
        <p:nvPicPr>
          <p:cNvPr id="1028" name="Picture 4">
            <a:extLst>
              <a:ext uri="{FF2B5EF4-FFF2-40B4-BE49-F238E27FC236}">
                <a16:creationId xmlns:a16="http://schemas.microsoft.com/office/drawing/2014/main" id="{F8EBC976-6DB4-8585-E3DA-7C445DA29D8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10084413" y="1772413"/>
            <a:ext cx="1468551" cy="2273691"/>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7" name="Google Shape;1534;p120">
            <a:extLst>
              <a:ext uri="{FF2B5EF4-FFF2-40B4-BE49-F238E27FC236}">
                <a16:creationId xmlns:a16="http://schemas.microsoft.com/office/drawing/2014/main" id="{7EDE18AA-289A-5DE0-5C7F-5E4082067EDA}"/>
              </a:ext>
            </a:extLst>
          </p:cNvPr>
          <p:cNvSpPr/>
          <p:nvPr/>
        </p:nvSpPr>
        <p:spPr>
          <a:xfrm>
            <a:off x="5324473" y="4267004"/>
            <a:ext cx="6490537" cy="2009971"/>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管理者が未申し込みのメンバーを申し込み状態に変更する</a:t>
            </a: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受講メンバー本人が未申し込みでも、管理者がステータスを変更することで</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申し込み状態に変更することが可能です。</a:t>
            </a:r>
            <a:br>
              <a:rPr lang="ja-JP" altLang="en-US" dirty="0">
                <a:latin typeface="メイリオ" panose="020B0604030504040204" pitchFamily="50" charset="-128"/>
                <a:ea typeface="メイリオ" panose="020B0604030504040204" pitchFamily="50" charset="-128"/>
              </a:rPr>
            </a:b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詳しくは</a:t>
            </a:r>
            <a:r>
              <a:rPr lang="ja-JP" altLang="en-US" dirty="0">
                <a:latin typeface="メイリオ" panose="020B0604030504040204" pitchFamily="50" charset="-128"/>
                <a:ea typeface="メイリオ" panose="020B0604030504040204" pitchFamily="50" charset="-128"/>
                <a:hlinkClick r:id="rId6"/>
              </a:rPr>
              <a:t>こちら</a:t>
            </a:r>
            <a:r>
              <a:rPr lang="ja-JP" altLang="en-US" dirty="0">
                <a:latin typeface="メイリオ" panose="020B0604030504040204" pitchFamily="50" charset="-128"/>
                <a:ea typeface="メイリオ" panose="020B0604030504040204" pitchFamily="50" charset="-128"/>
              </a:rPr>
              <a:t>をご確認ください。</a:t>
            </a:r>
            <a:endParaRPr lang="ja-JP" altLang="en-US" sz="1200" dirty="0">
              <a:latin typeface="メイリオ" panose="020B0604030504040204" pitchFamily="50" charset="-128"/>
              <a:ea typeface="メイリオ" panose="020B0604030504040204" pitchFamily="50" charset="-128"/>
            </a:endParaRPr>
          </a:p>
        </p:txBody>
      </p:sp>
      <p:sp>
        <p:nvSpPr>
          <p:cNvPr id="8" name="Google Shape;1540;p120">
            <a:extLst>
              <a:ext uri="{FF2B5EF4-FFF2-40B4-BE49-F238E27FC236}">
                <a16:creationId xmlns:a16="http://schemas.microsoft.com/office/drawing/2014/main" id="{DBC6A382-22B2-2C44-D744-A16EF9B73CCB}"/>
              </a:ext>
            </a:extLst>
          </p:cNvPr>
          <p:cNvSpPr txBox="1"/>
          <p:nvPr/>
        </p:nvSpPr>
        <p:spPr>
          <a:xfrm>
            <a:off x="5702292" y="4401545"/>
            <a:ext cx="303564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9" name="Google Shape;1541;p120">
            <a:extLst>
              <a:ext uri="{FF2B5EF4-FFF2-40B4-BE49-F238E27FC236}">
                <a16:creationId xmlns:a16="http://schemas.microsoft.com/office/drawing/2014/main" id="{2748EBCA-B328-FF18-F3B3-CA305070C15E}"/>
              </a:ext>
            </a:extLst>
          </p:cNvPr>
          <p:cNvPicPr preferRelativeResize="0"/>
          <p:nvPr/>
        </p:nvPicPr>
        <p:blipFill rotWithShape="1">
          <a:blip r:embed="rId4">
            <a:alphaModFix/>
          </a:blip>
          <a:srcRect/>
          <a:stretch/>
        </p:blipFill>
        <p:spPr>
          <a:xfrm>
            <a:off x="5437597" y="4390250"/>
            <a:ext cx="333546" cy="370742"/>
          </a:xfrm>
          <a:prstGeom prst="rect">
            <a:avLst/>
          </a:prstGeom>
          <a:noFill/>
          <a:ln>
            <a:noFill/>
          </a:ln>
        </p:spPr>
      </p:pic>
    </p:spTree>
    <p:extLst>
      <p:ext uri="{BB962C8B-B14F-4D97-AF65-F5344CB8AC3E}">
        <p14:creationId xmlns:p14="http://schemas.microsoft.com/office/powerpoint/2010/main" val="14869748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A7A52103-4BFF-E8A5-42A9-206C0B3C6557}"/>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337A889E-87CD-1923-F29F-CBC7C7272E04}"/>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07DF8A5C-C6C0-107C-C634-E011BFA11E6A}"/>
              </a:ext>
            </a:extLst>
          </p:cNvPr>
          <p:cNvSpPr txBox="1"/>
          <p:nvPr/>
        </p:nvSpPr>
        <p:spPr>
          <a:xfrm>
            <a:off x="292317" y="887814"/>
            <a:ext cx="6622833" cy="338514"/>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10-7</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dirty="0">
                <a:latin typeface="メイリオ" panose="020B0604030504040204" pitchFamily="50" charset="-128"/>
                <a:ea typeface="メイリオ" panose="020B0604030504040204" pitchFamily="50" charset="-128"/>
              </a:rPr>
              <a:t>集合研修を受講する、教材コンテンツ・テストを受講する</a:t>
            </a:r>
            <a:endParaRPr lang="ja-JP" altLang="en-US" b="1" dirty="0">
              <a:latin typeface="メイリオ" panose="020B0604030504040204" pitchFamily="50" charset="-128"/>
              <a:ea typeface="メイリオ" panose="020B0604030504040204" pitchFamily="50" charset="-128"/>
            </a:endParaRPr>
          </a:p>
        </p:txBody>
      </p:sp>
      <p:sp>
        <p:nvSpPr>
          <p:cNvPr id="12" name="Google Shape;76;p5">
            <a:extLst>
              <a:ext uri="{FF2B5EF4-FFF2-40B4-BE49-F238E27FC236}">
                <a16:creationId xmlns:a16="http://schemas.microsoft.com/office/drawing/2014/main" id="{F4235FA4-B950-93FD-A174-E7B131AB914E}"/>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374E613A-2032-1742-1D31-C6A0E11C2049}"/>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E0A561F4-EBDA-23A9-BF52-C82314170B50}"/>
              </a:ext>
            </a:extLst>
          </p:cNvPr>
          <p:cNvSpPr txBox="1"/>
          <p:nvPr/>
        </p:nvSpPr>
        <p:spPr>
          <a:xfrm>
            <a:off x="447463" y="1259982"/>
            <a:ext cx="8553661" cy="1384954"/>
          </a:xfrm>
          <a:prstGeom prst="rect">
            <a:avLst/>
          </a:prstGeom>
          <a:noFill/>
          <a:ln>
            <a:noFill/>
          </a:ln>
        </p:spPr>
        <p:txBody>
          <a:bodyPr spcFirstLastPara="1" wrap="square" lIns="91425" tIns="45700" rIns="91425" bIns="45700" anchor="t" anchorCtr="0">
            <a:spAutoFit/>
          </a:bodyPr>
          <a:lstStyle/>
          <a:p>
            <a:pPr lvl="0"/>
            <a:r>
              <a:rPr lang="ja-JP" altLang="en-US" dirty="0">
                <a:latin typeface="メイリオ" panose="020B0604030504040204" pitchFamily="50" charset="-128"/>
                <a:ea typeface="メイリオ" panose="020B0604030504040204" pitchFamily="50" charset="-128"/>
              </a:rPr>
              <a:t>集合研修当日になったら、会場で研修を受講します。</a:t>
            </a:r>
            <a:br>
              <a:rPr lang="ja-JP" altLang="en-US"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講座上の開催日時（申し込んだ日時）になると、教材コンテンツを受講できるようになります。</a:t>
            </a:r>
            <a:endParaRPr lang="en-US" altLang="ja-JP" dirty="0">
              <a:latin typeface="メイリオ" panose="020B0604030504040204" pitchFamily="50" charset="-128"/>
              <a:ea typeface="メイリオ" panose="020B0604030504040204" pitchFamily="50" charset="-128"/>
            </a:endParaRPr>
          </a:p>
          <a:p>
            <a:pPr lvl="0"/>
            <a:endParaRPr lang="en-US" altLang="ja-JP" dirty="0">
              <a:latin typeface="メイリオ" panose="020B0604030504040204" pitchFamily="50" charset="-128"/>
              <a:ea typeface="メイリオ" panose="020B0604030504040204" pitchFamily="50" charset="-128"/>
            </a:endParaRPr>
          </a:p>
          <a:p>
            <a:pPr lvl="0"/>
            <a:endParaRPr lang="en-US" altLang="ja-JP" dirty="0">
              <a:latin typeface="メイリオ" panose="020B0604030504040204" pitchFamily="50" charset="-128"/>
              <a:ea typeface="メイリオ" panose="020B0604030504040204" pitchFamily="50" charset="-128"/>
            </a:endParaRPr>
          </a:p>
          <a:p>
            <a:pPr lvl="0"/>
            <a:r>
              <a:rPr lang="ja-JP" altLang="en-US" dirty="0">
                <a:latin typeface="メイリオ" panose="020B0604030504040204" pitchFamily="50" charset="-128"/>
                <a:ea typeface="メイリオ" panose="020B0604030504040204" pitchFamily="50" charset="-128"/>
              </a:rPr>
              <a:t>教材コンテンツ・テストの受講方法は</a:t>
            </a:r>
            <a:r>
              <a:rPr lang="en-US" altLang="ja-JP" dirty="0">
                <a:latin typeface="メイリオ" panose="020B0604030504040204" pitchFamily="50" charset="-128"/>
                <a:ea typeface="メイリオ" panose="020B0604030504040204" pitchFamily="50" charset="-128"/>
              </a:rPr>
              <a:t>e</a:t>
            </a:r>
            <a:r>
              <a:rPr lang="ja-JP" altLang="en-US" dirty="0">
                <a:latin typeface="メイリオ" panose="020B0604030504040204" pitchFamily="50" charset="-128"/>
                <a:ea typeface="メイリオ" panose="020B0604030504040204" pitchFamily="50" charset="-128"/>
              </a:rPr>
              <a:t>ラーニングと同様です。</a:t>
            </a:r>
            <a:br>
              <a:rPr lang="ja-JP" altLang="en-US"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e</a:t>
            </a:r>
            <a:r>
              <a:rPr lang="ja-JP" altLang="en-US" dirty="0">
                <a:latin typeface="メイリオ" panose="020B0604030504040204" pitchFamily="50" charset="-128"/>
                <a:ea typeface="メイリオ" panose="020B0604030504040204" pitchFamily="50" charset="-128"/>
              </a:rPr>
              <a:t>ラーニング講座を受講する」の</a:t>
            </a:r>
            <a:r>
              <a:rPr lang="ja-JP" altLang="en-US" dirty="0">
                <a:latin typeface="メイリオ" panose="020B0604030504040204" pitchFamily="50" charset="-128"/>
                <a:ea typeface="メイリオ" panose="020B0604030504040204" pitchFamily="50" charset="-128"/>
                <a:hlinkClick r:id="rId3"/>
              </a:rPr>
              <a:t>手順②教材コンテンツを受講する</a:t>
            </a:r>
            <a:r>
              <a:rPr lang="ja-JP" altLang="en-US" dirty="0">
                <a:latin typeface="メイリオ" panose="020B0604030504040204" pitchFamily="50" charset="-128"/>
                <a:ea typeface="メイリオ" panose="020B0604030504040204" pitchFamily="50" charset="-128"/>
              </a:rPr>
              <a:t>以降をご覧ください。</a:t>
            </a:r>
          </a:p>
        </p:txBody>
      </p:sp>
    </p:spTree>
    <p:extLst>
      <p:ext uri="{BB962C8B-B14F-4D97-AF65-F5344CB8AC3E}">
        <p14:creationId xmlns:p14="http://schemas.microsoft.com/office/powerpoint/2010/main" val="2587610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61AC6235-1DB0-A78F-2CCD-421557656323}"/>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2EC2E182-4353-5AB4-BC67-9D7785A62EEC}"/>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EE3DF2E8-4BCC-E7BF-FB65-80493391AF8D}"/>
              </a:ext>
            </a:extLst>
          </p:cNvPr>
          <p:cNvSpPr txBox="1"/>
          <p:nvPr/>
        </p:nvSpPr>
        <p:spPr>
          <a:xfrm>
            <a:off x="292317" y="887814"/>
            <a:ext cx="6622833" cy="369291"/>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10-8</a:t>
            </a:r>
            <a:r>
              <a:rPr lang="en-US" altLang="ja-JP" sz="18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dirty="0">
                <a:latin typeface="メイリオ" panose="020B0604030504040204" pitchFamily="50" charset="-128"/>
                <a:ea typeface="メイリオ" panose="020B0604030504040204" pitchFamily="50" charset="-128"/>
              </a:rPr>
              <a:t>集合研修の申し込みから受講までの流れ</a:t>
            </a:r>
          </a:p>
        </p:txBody>
      </p:sp>
      <p:sp>
        <p:nvSpPr>
          <p:cNvPr id="12" name="Google Shape;76;p5">
            <a:extLst>
              <a:ext uri="{FF2B5EF4-FFF2-40B4-BE49-F238E27FC236}">
                <a16:creationId xmlns:a16="http://schemas.microsoft.com/office/drawing/2014/main" id="{07FB675B-5E7D-F8AE-7BC8-96C97206AC96}"/>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B9F3AD78-C56B-DEC6-A2B4-EC140156ADE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BED1906B-99BA-6FC7-AA5D-3C110E631578}"/>
              </a:ext>
            </a:extLst>
          </p:cNvPr>
          <p:cNvSpPr txBox="1"/>
          <p:nvPr/>
        </p:nvSpPr>
        <p:spPr>
          <a:xfrm>
            <a:off x="447464" y="1259982"/>
            <a:ext cx="7201112" cy="1384954"/>
          </a:xfrm>
          <a:prstGeom prst="rect">
            <a:avLst/>
          </a:prstGeom>
          <a:noFill/>
          <a:ln>
            <a:noFill/>
          </a:ln>
        </p:spPr>
        <p:txBody>
          <a:bodyPr spcFirstLastPara="1" wrap="square" lIns="91425" tIns="45700" rIns="91425" bIns="45700" anchor="t" anchorCtr="0">
            <a:spAutoFit/>
          </a:bodyPr>
          <a:lstStyle/>
          <a:p>
            <a:pPr lvl="0"/>
            <a:r>
              <a:rPr lang="ja-JP" altLang="en-US" b="1" dirty="0">
                <a:latin typeface="メイリオ" panose="020B0604030504040204" pitchFamily="50" charset="-128"/>
                <a:ea typeface="メイリオ" panose="020B0604030504040204" pitchFamily="50" charset="-128"/>
              </a:rPr>
              <a:t>●申し込み期間中</a:t>
            </a:r>
            <a:endParaRPr lang="en-US" altLang="ja-JP" b="1" dirty="0">
              <a:latin typeface="メイリオ" panose="020B0604030504040204" pitchFamily="50" charset="-128"/>
              <a:ea typeface="メイリオ" panose="020B0604030504040204" pitchFamily="50" charset="-128"/>
            </a:endParaRPr>
          </a:p>
          <a:p>
            <a:pPr lvl="0"/>
            <a:r>
              <a:rPr lang="ja-JP" altLang="en-US" dirty="0">
                <a:latin typeface="メイリオ" panose="020B0604030504040204" pitchFamily="50" charset="-128"/>
                <a:ea typeface="メイリオ" panose="020B0604030504040204" pitchFamily="50" charset="-128"/>
              </a:rPr>
              <a:t>集合研修に申し込むとラーニングライブラリトップでは</a:t>
            </a:r>
            <a:endParaRPr lang="en-US" altLang="ja-JP" dirty="0">
              <a:latin typeface="メイリオ" panose="020B0604030504040204" pitchFamily="50" charset="-128"/>
              <a:ea typeface="メイリオ" panose="020B0604030504040204" pitchFamily="50" charset="-128"/>
            </a:endParaRPr>
          </a:p>
          <a:p>
            <a:pPr lvl="0"/>
            <a:r>
              <a:rPr lang="ja-JP" altLang="en-US" dirty="0">
                <a:latin typeface="メイリオ" panose="020B0604030504040204" pitchFamily="50" charset="-128"/>
                <a:ea typeface="メイリオ" panose="020B0604030504040204" pitchFamily="50" charset="-128"/>
              </a:rPr>
              <a:t>「申し込み済みの集合研修」として表示されます。</a:t>
            </a:r>
            <a:endParaRPr lang="en-US" altLang="ja-JP" dirty="0">
              <a:latin typeface="メイリオ" panose="020B0604030504040204" pitchFamily="50" charset="-128"/>
              <a:ea typeface="メイリオ" panose="020B0604030504040204" pitchFamily="50" charset="-128"/>
            </a:endParaRPr>
          </a:p>
          <a:p>
            <a:pPr lvl="0"/>
            <a:endParaRPr lang="en-US" altLang="ja-JP" dirty="0">
              <a:latin typeface="メイリオ" panose="020B0604030504040204" pitchFamily="50" charset="-128"/>
              <a:ea typeface="メイリオ" panose="020B0604030504040204" pitchFamily="50" charset="-128"/>
            </a:endParaRPr>
          </a:p>
          <a:p>
            <a:pPr lvl="0"/>
            <a:r>
              <a:rPr lang="ja-JP" altLang="en-US" dirty="0">
                <a:latin typeface="メイリオ" panose="020B0604030504040204" pitchFamily="50" charset="-128"/>
                <a:ea typeface="メイリオ" panose="020B0604030504040204" pitchFamily="50" charset="-128"/>
              </a:rPr>
              <a:t>申し込み期間が終了するまで</a:t>
            </a:r>
            <a:endParaRPr lang="en-US" altLang="ja-JP" dirty="0">
              <a:latin typeface="メイリオ" panose="020B0604030504040204" pitchFamily="50" charset="-128"/>
              <a:ea typeface="メイリオ" panose="020B0604030504040204" pitchFamily="50" charset="-128"/>
            </a:endParaRPr>
          </a:p>
          <a:p>
            <a:pPr lvl="0"/>
            <a:r>
              <a:rPr lang="ja-JP" altLang="en-US" dirty="0">
                <a:latin typeface="メイリオ" panose="020B0604030504040204" pitchFamily="50" charset="-128"/>
                <a:ea typeface="メイリオ" panose="020B0604030504040204" pitchFamily="50" charset="-128"/>
              </a:rPr>
              <a:t>受講メンバーは申し込みのキャンセルや再申し込み、日程の変更ができます。</a:t>
            </a:r>
          </a:p>
        </p:txBody>
      </p:sp>
      <p:pic>
        <p:nvPicPr>
          <p:cNvPr id="2050" name="Picture 2">
            <a:extLst>
              <a:ext uri="{FF2B5EF4-FFF2-40B4-BE49-F238E27FC236}">
                <a16:creationId xmlns:a16="http://schemas.microsoft.com/office/drawing/2014/main" id="{3E083AC0-D47C-D874-F538-48D06DA407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18465" y="1000257"/>
            <a:ext cx="2472308" cy="5358944"/>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6051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E25D6E24-FE68-633C-12C5-43091875C07C}"/>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ABBEB260-700B-A600-92C3-41AECFA1B6F4}"/>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DB8436E3-C1FB-415C-64DC-9A0E2D0F6223}"/>
              </a:ext>
            </a:extLst>
          </p:cNvPr>
          <p:cNvSpPr txBox="1"/>
          <p:nvPr/>
        </p:nvSpPr>
        <p:spPr>
          <a:xfrm>
            <a:off x="292317" y="887814"/>
            <a:ext cx="6622833" cy="369291"/>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10-8</a:t>
            </a:r>
            <a:r>
              <a:rPr lang="en-US" altLang="ja-JP" sz="18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dirty="0">
                <a:latin typeface="メイリオ" panose="020B0604030504040204" pitchFamily="50" charset="-128"/>
                <a:ea typeface="メイリオ" panose="020B0604030504040204" pitchFamily="50" charset="-128"/>
              </a:rPr>
              <a:t>集合研修の申し込みから受講までの流れ</a:t>
            </a:r>
          </a:p>
        </p:txBody>
      </p:sp>
      <p:sp>
        <p:nvSpPr>
          <p:cNvPr id="12" name="Google Shape;76;p5">
            <a:extLst>
              <a:ext uri="{FF2B5EF4-FFF2-40B4-BE49-F238E27FC236}">
                <a16:creationId xmlns:a16="http://schemas.microsoft.com/office/drawing/2014/main" id="{30E6DB03-6B96-CE3F-B77A-122FF8C7B470}"/>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6467B0C1-E2CC-06E9-9098-0D85BB5E60B9}"/>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5C4B0E5B-D123-238E-3671-947EAC066C14}"/>
              </a:ext>
            </a:extLst>
          </p:cNvPr>
          <p:cNvSpPr txBox="1"/>
          <p:nvPr/>
        </p:nvSpPr>
        <p:spPr>
          <a:xfrm>
            <a:off x="447464" y="1259982"/>
            <a:ext cx="7353512" cy="1600398"/>
          </a:xfrm>
          <a:prstGeom prst="rect">
            <a:avLst/>
          </a:prstGeom>
          <a:noFill/>
          <a:ln>
            <a:noFill/>
          </a:ln>
        </p:spPr>
        <p:txBody>
          <a:bodyPr spcFirstLastPara="1" wrap="square" lIns="91425" tIns="45700" rIns="91425" bIns="45700" anchor="t" anchorCtr="0">
            <a:spAutoFit/>
          </a:bodyPr>
          <a:lstStyle/>
          <a:p>
            <a:pPr lvl="0"/>
            <a:r>
              <a:rPr lang="ja-JP" altLang="en-US" b="1" dirty="0">
                <a:latin typeface="メイリオ" panose="020B0604030504040204" pitchFamily="50" charset="-128"/>
                <a:ea typeface="メイリオ" panose="020B0604030504040204" pitchFamily="50" charset="-128"/>
              </a:rPr>
              <a:t>●申し込み期間終了後～集合研修開始まで</a:t>
            </a:r>
            <a:endParaRPr lang="en-US" altLang="ja-JP" b="1" dirty="0">
              <a:latin typeface="メイリオ" panose="020B0604030504040204" pitchFamily="50" charset="-128"/>
              <a:ea typeface="メイリオ" panose="020B0604030504040204" pitchFamily="50" charset="-128"/>
            </a:endParaRPr>
          </a:p>
          <a:p>
            <a:pPr lvl="0"/>
            <a:r>
              <a:rPr lang="ja-JP" altLang="en-US" dirty="0">
                <a:latin typeface="メイリオ" panose="020B0604030504040204" pitchFamily="50" charset="-128"/>
                <a:ea typeface="メイリオ" panose="020B0604030504040204" pitchFamily="50" charset="-128"/>
              </a:rPr>
              <a:t>申し込み期間が終わると、受講メンバー自身でキャンセルは可能ですが</a:t>
            </a:r>
            <a:endParaRPr lang="en-US" altLang="ja-JP" dirty="0">
              <a:latin typeface="メイリオ" panose="020B0604030504040204" pitchFamily="50" charset="-128"/>
              <a:ea typeface="メイリオ" panose="020B0604030504040204" pitchFamily="50" charset="-128"/>
            </a:endParaRPr>
          </a:p>
          <a:p>
            <a:pPr lvl="0"/>
            <a:r>
              <a:rPr lang="ja-JP" altLang="en-US" dirty="0">
                <a:latin typeface="メイリオ" panose="020B0604030504040204" pitchFamily="50" charset="-128"/>
                <a:ea typeface="メイリオ" panose="020B0604030504040204" pitchFamily="50" charset="-128"/>
              </a:rPr>
              <a:t>再申し込みや日程変更はできなくなります。</a:t>
            </a:r>
            <a:br>
              <a:rPr lang="ja-JP" altLang="en-US"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また、講座内の教材やテストはまだ閲覧や受講できません。</a:t>
            </a:r>
            <a:endParaRPr lang="en-US" altLang="ja-JP" dirty="0">
              <a:latin typeface="メイリオ" panose="020B0604030504040204" pitchFamily="50" charset="-128"/>
              <a:ea typeface="メイリオ" panose="020B0604030504040204" pitchFamily="50" charset="-128"/>
            </a:endParaRPr>
          </a:p>
          <a:p>
            <a:pPr lvl="0"/>
            <a:endParaRPr lang="en-US" altLang="ja-JP" dirty="0">
              <a:latin typeface="メイリオ" panose="020B0604030504040204" pitchFamily="50" charset="-128"/>
              <a:ea typeface="メイリオ" panose="020B0604030504040204" pitchFamily="50" charset="-128"/>
            </a:endParaRPr>
          </a:p>
          <a:p>
            <a:pPr lvl="0"/>
            <a:r>
              <a:rPr lang="ja-JP" altLang="en-US" dirty="0">
                <a:latin typeface="メイリオ" panose="020B0604030504040204" pitchFamily="50" charset="-128"/>
                <a:ea typeface="メイリオ" panose="020B0604030504040204" pitchFamily="50" charset="-128"/>
              </a:rPr>
              <a:t>キャンセルや日程変更が必要な場合は、管理者（</a:t>
            </a:r>
            <a:r>
              <a:rPr lang="en-US" altLang="ja-JP" dirty="0">
                <a:latin typeface="メイリオ" panose="020B0604030504040204" pitchFamily="50" charset="-128"/>
                <a:ea typeface="メイリオ" panose="020B0604030504040204" pitchFamily="50" charset="-128"/>
              </a:rPr>
              <a:t>Adm</a:t>
            </a:r>
            <a:r>
              <a:rPr lang="ja-JP" altLang="en-US" dirty="0">
                <a:latin typeface="メイリオ" panose="020B0604030504040204" pitchFamily="50" charset="-128"/>
                <a:ea typeface="メイリオ" panose="020B0604030504040204" pitchFamily="50" charset="-128"/>
              </a:rPr>
              <a:t>）ユーザーに連絡してください。</a:t>
            </a:r>
            <a:br>
              <a:rPr lang="ja-JP" altLang="en-US" dirty="0">
                <a:latin typeface="メイリオ" panose="020B0604030504040204" pitchFamily="50" charset="-128"/>
                <a:ea typeface="メイリオ" panose="020B0604030504040204" pitchFamily="50" charset="-128"/>
              </a:rPr>
            </a:b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管理者（</a:t>
            </a:r>
            <a:r>
              <a:rPr lang="en-US" altLang="ja-JP" dirty="0">
                <a:latin typeface="メイリオ" panose="020B0604030504040204" pitchFamily="50" charset="-128"/>
                <a:ea typeface="メイリオ" panose="020B0604030504040204" pitchFamily="50" charset="-128"/>
              </a:rPr>
              <a:t>Adm</a:t>
            </a:r>
            <a:r>
              <a:rPr lang="ja-JP" altLang="en-US" dirty="0">
                <a:latin typeface="メイリオ" panose="020B0604030504040204" pitchFamily="50" charset="-128"/>
                <a:ea typeface="メイリオ" panose="020B0604030504040204" pitchFamily="50" charset="-128"/>
              </a:rPr>
              <a:t>）ユーザーは、</a:t>
            </a:r>
            <a:r>
              <a:rPr lang="ja-JP" altLang="en-US" dirty="0">
                <a:latin typeface="メイリオ" panose="020B0604030504040204" pitchFamily="50" charset="-128"/>
                <a:ea typeface="メイリオ" panose="020B0604030504040204" pitchFamily="50" charset="-128"/>
                <a:hlinkClick r:id="rId3"/>
              </a:rPr>
              <a:t>受講メンバーのステータス変更</a:t>
            </a:r>
            <a:r>
              <a:rPr lang="ja-JP" altLang="en-US" dirty="0">
                <a:latin typeface="メイリオ" panose="020B0604030504040204" pitchFamily="50" charset="-128"/>
                <a:ea typeface="メイリオ" panose="020B0604030504040204" pitchFamily="50" charset="-128"/>
              </a:rPr>
              <a:t>を行えます。</a:t>
            </a:r>
          </a:p>
        </p:txBody>
      </p:sp>
      <p:pic>
        <p:nvPicPr>
          <p:cNvPr id="4098" name="Picture 2">
            <a:extLst>
              <a:ext uri="{FF2B5EF4-FFF2-40B4-BE49-F238E27FC236}">
                <a16:creationId xmlns:a16="http://schemas.microsoft.com/office/drawing/2014/main" id="{3A65746C-D42D-0457-E631-A299F7E229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56123" y="1000124"/>
            <a:ext cx="2571750" cy="5552256"/>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242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9" name="Google Shape;299;p21"/>
          <p:cNvSpPr txBox="1"/>
          <p:nvPr/>
        </p:nvSpPr>
        <p:spPr>
          <a:xfrm>
            <a:off x="-580216" y="3222163"/>
            <a:ext cx="353535" cy="2068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7-3. スマートフォンアプリのログイン</a:t>
            </a:r>
            <a:endParaRPr sz="100" dirty="0">
              <a:solidFill>
                <a:schemeClr val="lt1"/>
              </a:solidFill>
              <a:latin typeface="メイリオ" panose="020B0604030504040204" pitchFamily="50" charset="-128"/>
              <a:ea typeface="メイリオ" panose="020B0604030504040204" pitchFamily="50" charset="-128"/>
              <a:sym typeface="Arial"/>
            </a:endParaRPr>
          </a:p>
        </p:txBody>
      </p:sp>
      <p:pic>
        <p:nvPicPr>
          <p:cNvPr id="8194" name="Picture 2">
            <a:extLst>
              <a:ext uri="{FF2B5EF4-FFF2-40B4-BE49-F238E27FC236}">
                <a16:creationId xmlns:a16="http://schemas.microsoft.com/office/drawing/2014/main" id="{96AEB402-45F5-1A36-EB11-7B46A19FC8C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3574"/>
          <a:stretch/>
        </p:blipFill>
        <p:spPr bwMode="auto">
          <a:xfrm>
            <a:off x="1831477" y="1478781"/>
            <a:ext cx="2601029" cy="40034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354ED4B5-3BD9-5EFE-B176-D0FFD637B80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73" b="468"/>
          <a:stretch/>
        </p:blipFill>
        <p:spPr bwMode="auto">
          <a:xfrm>
            <a:off x="7544329" y="1488023"/>
            <a:ext cx="2352706" cy="40005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Google Shape;203;g125f8f40711_0_141">
            <a:extLst>
              <a:ext uri="{FF2B5EF4-FFF2-40B4-BE49-F238E27FC236}">
                <a16:creationId xmlns:a16="http://schemas.microsoft.com/office/drawing/2014/main" id="{922A233F-36E3-4802-B9C6-5A7BCA15952B}"/>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3-4.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パスコードを設定する</a:t>
            </a:r>
            <a:endParaRPr lang="ja-JP" altLang="en-US" sz="1600" dirty="0">
              <a:latin typeface="メイリオ" panose="020B0604030504040204" pitchFamily="50" charset="-128"/>
              <a:ea typeface="メイリオ" panose="020B0604030504040204" pitchFamily="50" charset="-128"/>
            </a:endParaRPr>
          </a:p>
        </p:txBody>
      </p:sp>
      <p:sp>
        <p:nvSpPr>
          <p:cNvPr id="12" name="Google Shape;76;p5">
            <a:extLst>
              <a:ext uri="{FF2B5EF4-FFF2-40B4-BE49-F238E27FC236}">
                <a16:creationId xmlns:a16="http://schemas.microsoft.com/office/drawing/2014/main" id="{1654FC4F-A473-4B87-8DDB-35ED5E52D8A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C6218682-E495-4707-8843-729E2DC70BC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3.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スマ</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トフォンアプリのログイン</a:t>
            </a:r>
            <a:endParaRPr lang="ja-JP" altLang="en-US" dirty="0">
              <a:latin typeface="メイリオ" panose="020B0604030504040204" pitchFamily="50" charset="-128"/>
              <a:ea typeface="メイリオ" panose="020B0604030504040204" pitchFamily="50" charset="-128"/>
            </a:endParaRPr>
          </a:p>
        </p:txBody>
      </p:sp>
      <p:sp>
        <p:nvSpPr>
          <p:cNvPr id="14" name="Google Shape;156;g125f8f40711_0_119">
            <a:extLst>
              <a:ext uri="{FF2B5EF4-FFF2-40B4-BE49-F238E27FC236}">
                <a16:creationId xmlns:a16="http://schemas.microsoft.com/office/drawing/2014/main" id="{1DB8D99A-A6D6-4527-B6B3-776611A2A85F}"/>
              </a:ext>
            </a:extLst>
          </p:cNvPr>
          <p:cNvSpPr txBox="1"/>
          <p:nvPr/>
        </p:nvSpPr>
        <p:spPr>
          <a:xfrm>
            <a:off x="694171" y="1170351"/>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➀メニューから</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アプリ設定</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を</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　</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タップします。</a:t>
            </a:r>
            <a:endPar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5" name="Google Shape;157;g125f8f40711_0_119">
            <a:extLst>
              <a:ext uri="{FF2B5EF4-FFF2-40B4-BE49-F238E27FC236}">
                <a16:creationId xmlns:a16="http://schemas.microsoft.com/office/drawing/2014/main" id="{FFDCADDC-6B0A-4962-B626-3CCE8E0A64FF}"/>
              </a:ext>
            </a:extLst>
          </p:cNvPr>
          <p:cNvSpPr txBox="1"/>
          <p:nvPr/>
        </p:nvSpPr>
        <p:spPr>
          <a:xfrm>
            <a:off x="6167550" y="1165779"/>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②</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パスコード設定</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のスイッチをタップし有効化します。</a:t>
            </a:r>
            <a:endParaRPr lang="ja-JP" altLang="en-US" dirty="0">
              <a:latin typeface="メイリオ" panose="020B0604030504040204" pitchFamily="50" charset="-128"/>
              <a:ea typeface="メイリオ" panose="020B0604030504040204" pitchFamily="50" charset="-128"/>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1DFCF1F5-FB52-AF5F-5A11-8B6EEC717DBB}"/>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06BE447A-569C-2311-5C8E-3FAE7DE58D49}"/>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7797C2D0-6F62-AC69-DBAF-0F521F8B1C61}"/>
              </a:ext>
            </a:extLst>
          </p:cNvPr>
          <p:cNvSpPr txBox="1"/>
          <p:nvPr/>
        </p:nvSpPr>
        <p:spPr>
          <a:xfrm>
            <a:off x="292317" y="887814"/>
            <a:ext cx="6622833" cy="369291"/>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10-8</a:t>
            </a:r>
            <a:r>
              <a:rPr lang="en-US" altLang="ja-JP" sz="18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dirty="0">
                <a:latin typeface="メイリオ" panose="020B0604030504040204" pitchFamily="50" charset="-128"/>
                <a:ea typeface="メイリオ" panose="020B0604030504040204" pitchFamily="50" charset="-128"/>
              </a:rPr>
              <a:t>集合研修の申し込みから受講までの流れ</a:t>
            </a:r>
          </a:p>
        </p:txBody>
      </p:sp>
      <p:sp>
        <p:nvSpPr>
          <p:cNvPr id="12" name="Google Shape;76;p5">
            <a:extLst>
              <a:ext uri="{FF2B5EF4-FFF2-40B4-BE49-F238E27FC236}">
                <a16:creationId xmlns:a16="http://schemas.microsoft.com/office/drawing/2014/main" id="{D6781270-BABC-197B-D1FB-15093EA4CA08}"/>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C30794F6-BD51-15C9-CFA2-D2055624291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8D6C6FD3-9D1B-5A08-2BD9-DD57D9531B58}"/>
              </a:ext>
            </a:extLst>
          </p:cNvPr>
          <p:cNvSpPr txBox="1"/>
          <p:nvPr/>
        </p:nvSpPr>
        <p:spPr>
          <a:xfrm>
            <a:off x="447464" y="1259982"/>
            <a:ext cx="7353512" cy="1384954"/>
          </a:xfrm>
          <a:prstGeom prst="rect">
            <a:avLst/>
          </a:prstGeom>
          <a:noFill/>
          <a:ln>
            <a:noFill/>
          </a:ln>
        </p:spPr>
        <p:txBody>
          <a:bodyPr spcFirstLastPara="1" wrap="square" lIns="91425" tIns="45700" rIns="91425" bIns="45700" anchor="t" anchorCtr="0">
            <a:spAutoFit/>
          </a:bodyPr>
          <a:lstStyle/>
          <a:p>
            <a:pPr lvl="0"/>
            <a:r>
              <a:rPr lang="ja-JP" altLang="en-US" b="1" dirty="0">
                <a:latin typeface="メイリオ" panose="020B0604030504040204" pitchFamily="50" charset="-128"/>
                <a:ea typeface="メイリオ" panose="020B0604030504040204" pitchFamily="50" charset="-128"/>
              </a:rPr>
              <a:t>●集合研修期間前</a:t>
            </a:r>
            <a:endParaRPr lang="en-US" altLang="ja-JP" dirty="0">
              <a:latin typeface="メイリオ" panose="020B0604030504040204" pitchFamily="50" charset="-128"/>
              <a:ea typeface="メイリオ" panose="020B0604030504040204" pitchFamily="50" charset="-128"/>
            </a:endParaRPr>
          </a:p>
          <a:p>
            <a:pPr lvl="0"/>
            <a:r>
              <a:rPr lang="ja-JP" altLang="en-US" dirty="0">
                <a:latin typeface="メイリオ" panose="020B0604030504040204" pitchFamily="50" charset="-128"/>
                <a:ea typeface="メイリオ" panose="020B0604030504040204" pitchFamily="50" charset="-128"/>
              </a:rPr>
              <a:t>①事前課題が設定されている場合は、受講申し込み後に課題を提出することができます。</a:t>
            </a:r>
            <a:endParaRPr lang="en-US" altLang="ja-JP" dirty="0">
              <a:latin typeface="メイリオ" panose="020B0604030504040204" pitchFamily="50" charset="-128"/>
              <a:ea typeface="メイリオ" panose="020B0604030504040204" pitchFamily="50" charset="-128"/>
            </a:endParaRPr>
          </a:p>
          <a:p>
            <a:pPr lvl="0"/>
            <a:br>
              <a:rPr lang="ja-JP" altLang="en-US"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hlinkClick r:id="rId3"/>
              </a:rPr>
              <a:t>集合研修講座を受講する＞②集合研修に申し込む</a:t>
            </a:r>
            <a:r>
              <a:rPr lang="ja-JP" altLang="en-US" dirty="0">
                <a:latin typeface="メイリオ" panose="020B0604030504040204" pitchFamily="50" charset="-128"/>
                <a:ea typeface="メイリオ" panose="020B0604030504040204" pitchFamily="50" charset="-128"/>
              </a:rPr>
              <a:t>」と同様の流れで</a:t>
            </a:r>
            <a:endParaRPr lang="en-US" altLang="ja-JP" dirty="0">
              <a:latin typeface="メイリオ" panose="020B0604030504040204" pitchFamily="50" charset="-128"/>
              <a:ea typeface="メイリオ" panose="020B0604030504040204" pitchFamily="50" charset="-128"/>
            </a:endParaRPr>
          </a:p>
          <a:p>
            <a:pPr lvl="0"/>
            <a:r>
              <a:rPr lang="ja-JP" altLang="en-US" dirty="0">
                <a:latin typeface="メイリオ" panose="020B0604030504040204" pitchFamily="50" charset="-128"/>
                <a:ea typeface="メイリオ" panose="020B0604030504040204" pitchFamily="50" charset="-128"/>
              </a:rPr>
              <a:t>研修受講を申し込んだ後、講座詳細画面の</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事前課題を確認</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ボタンから</a:t>
            </a:r>
            <a:endParaRPr lang="en-US" altLang="ja-JP" dirty="0">
              <a:latin typeface="メイリオ" panose="020B0604030504040204" pitchFamily="50" charset="-128"/>
              <a:ea typeface="メイリオ" panose="020B0604030504040204" pitchFamily="50" charset="-128"/>
            </a:endParaRPr>
          </a:p>
          <a:p>
            <a:pPr lvl="0"/>
            <a:r>
              <a:rPr lang="ja-JP" altLang="en-US" dirty="0">
                <a:latin typeface="メイリオ" panose="020B0604030504040204" pitchFamily="50" charset="-128"/>
                <a:ea typeface="メイリオ" panose="020B0604030504040204" pitchFamily="50" charset="-128"/>
              </a:rPr>
              <a:t>事前課題の提出画面へ遷移します。</a:t>
            </a:r>
          </a:p>
        </p:txBody>
      </p:sp>
      <p:pic>
        <p:nvPicPr>
          <p:cNvPr id="5122" name="Picture 2">
            <a:extLst>
              <a:ext uri="{FF2B5EF4-FFF2-40B4-BE49-F238E27FC236}">
                <a16:creationId xmlns:a16="http://schemas.microsoft.com/office/drawing/2014/main" id="{A200B1E2-5FA1-E465-21E3-305B3117EF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34350" y="986734"/>
            <a:ext cx="2547450" cy="5499791"/>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4776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ECC0E54F-DE0E-F0E1-5407-06EAA2AC3BD4}"/>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802B6C6C-BB41-3439-F83B-E3B05ED67933}"/>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1A787536-B76D-A555-7974-8028B7FA7AA8}"/>
              </a:ext>
            </a:extLst>
          </p:cNvPr>
          <p:cNvSpPr txBox="1"/>
          <p:nvPr/>
        </p:nvSpPr>
        <p:spPr>
          <a:xfrm>
            <a:off x="292317" y="887814"/>
            <a:ext cx="6622833" cy="369291"/>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10-8</a:t>
            </a:r>
            <a:r>
              <a:rPr lang="en-US" altLang="ja-JP" sz="18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dirty="0">
                <a:latin typeface="メイリオ" panose="020B0604030504040204" pitchFamily="50" charset="-128"/>
                <a:ea typeface="メイリオ" panose="020B0604030504040204" pitchFamily="50" charset="-128"/>
              </a:rPr>
              <a:t>集合研修の申し込みから受講までの流れ</a:t>
            </a:r>
          </a:p>
        </p:txBody>
      </p:sp>
      <p:sp>
        <p:nvSpPr>
          <p:cNvPr id="12" name="Google Shape;76;p5">
            <a:extLst>
              <a:ext uri="{FF2B5EF4-FFF2-40B4-BE49-F238E27FC236}">
                <a16:creationId xmlns:a16="http://schemas.microsoft.com/office/drawing/2014/main" id="{11AD29D4-2CA7-8068-6CAF-8DE910C5BED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C9C3A6BD-120B-7506-06F6-8A43B9427729}"/>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2CA1BB50-027C-EBC8-6FC6-DE916CA27316}"/>
              </a:ext>
            </a:extLst>
          </p:cNvPr>
          <p:cNvSpPr txBox="1"/>
          <p:nvPr/>
        </p:nvSpPr>
        <p:spPr>
          <a:xfrm>
            <a:off x="447464" y="1259982"/>
            <a:ext cx="7353512" cy="523180"/>
          </a:xfrm>
          <a:prstGeom prst="rect">
            <a:avLst/>
          </a:prstGeom>
          <a:noFill/>
          <a:ln>
            <a:noFill/>
          </a:ln>
        </p:spPr>
        <p:txBody>
          <a:bodyPr spcFirstLastPara="1" wrap="square" lIns="91425" tIns="45700" rIns="91425" bIns="45700" anchor="t" anchorCtr="0">
            <a:spAutoFit/>
          </a:bodyPr>
          <a:lstStyle/>
          <a:p>
            <a:pPr lvl="0"/>
            <a:r>
              <a:rPr lang="ja-JP" altLang="en-US" b="1" dirty="0">
                <a:latin typeface="メイリオ" panose="020B0604030504040204" pitchFamily="50" charset="-128"/>
                <a:ea typeface="メイリオ" panose="020B0604030504040204" pitchFamily="50" charset="-128"/>
              </a:rPr>
              <a:t>●集合研修期間前</a:t>
            </a:r>
            <a:endParaRPr lang="en-US" altLang="ja-JP" dirty="0">
              <a:latin typeface="メイリオ" panose="020B0604030504040204" pitchFamily="50" charset="-128"/>
              <a:ea typeface="メイリオ" panose="020B0604030504040204" pitchFamily="50" charset="-128"/>
            </a:endParaRPr>
          </a:p>
          <a:p>
            <a:pPr lvl="0"/>
            <a:r>
              <a:rPr lang="ja-JP" altLang="en-US" dirty="0">
                <a:latin typeface="メイリオ" panose="020B0604030504040204" pitchFamily="50" charset="-128"/>
                <a:ea typeface="メイリオ" panose="020B0604030504040204" pitchFamily="50" charset="-128"/>
              </a:rPr>
              <a:t>②提出にあたっての概要を確認し、</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ファイルを選択</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ボタンからファイルを添付します。</a:t>
            </a:r>
          </a:p>
        </p:txBody>
      </p:sp>
      <p:pic>
        <p:nvPicPr>
          <p:cNvPr id="6146" name="Picture 2">
            <a:extLst>
              <a:ext uri="{FF2B5EF4-FFF2-40B4-BE49-F238E27FC236}">
                <a16:creationId xmlns:a16="http://schemas.microsoft.com/office/drawing/2014/main" id="{58135382-8D8B-A696-E6C9-B7B4EFE181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77214" y="908546"/>
            <a:ext cx="2675700" cy="5748781"/>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2" name="Google Shape;1534;p120">
            <a:extLst>
              <a:ext uri="{FF2B5EF4-FFF2-40B4-BE49-F238E27FC236}">
                <a16:creationId xmlns:a16="http://schemas.microsoft.com/office/drawing/2014/main" id="{0D8840F7-8695-885A-DC51-3EED810D8134}"/>
              </a:ext>
            </a:extLst>
          </p:cNvPr>
          <p:cNvSpPr/>
          <p:nvPr/>
        </p:nvSpPr>
        <p:spPr>
          <a:xfrm>
            <a:off x="1055645" y="3863936"/>
            <a:ext cx="6490537" cy="1651040"/>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r>
              <a:rPr lang="ja-JP" altLang="en-US" dirty="0">
                <a:latin typeface="メイリオ" panose="020B0604030504040204" pitchFamily="50" charset="-128"/>
                <a:ea typeface="メイリオ" panose="020B0604030504040204" pitchFamily="50" charset="-128"/>
              </a:rPr>
              <a:t>課題タイトルや注意事項・課題ファイル・提出期限・お問合せ先などは</a:t>
            </a:r>
            <a:endParaRPr lang="en-US" altLang="ja-JP" dirty="0">
              <a:latin typeface="メイリオ" panose="020B0604030504040204" pitchFamily="50" charset="-128"/>
              <a:ea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hlinkClick r:id="rId4"/>
              </a:rPr>
              <a:t>研修課題の設定＞③事前課題を追加する</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にて設定した内容が表示されます。</a:t>
            </a:r>
            <a:endParaRPr lang="ja-JP" altLang="en-US" sz="1200" dirty="0">
              <a:latin typeface="メイリオ" panose="020B0604030504040204" pitchFamily="50" charset="-128"/>
              <a:ea typeface="メイリオ" panose="020B0604030504040204" pitchFamily="50" charset="-128"/>
            </a:endParaRPr>
          </a:p>
        </p:txBody>
      </p:sp>
      <p:sp>
        <p:nvSpPr>
          <p:cNvPr id="4" name="Google Shape;1540;p120">
            <a:extLst>
              <a:ext uri="{FF2B5EF4-FFF2-40B4-BE49-F238E27FC236}">
                <a16:creationId xmlns:a16="http://schemas.microsoft.com/office/drawing/2014/main" id="{FBAA7652-A303-5B4C-F423-48681D637513}"/>
              </a:ext>
            </a:extLst>
          </p:cNvPr>
          <p:cNvSpPr txBox="1"/>
          <p:nvPr/>
        </p:nvSpPr>
        <p:spPr>
          <a:xfrm>
            <a:off x="1433464" y="3988951"/>
            <a:ext cx="303564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5" name="Google Shape;1541;p120">
            <a:extLst>
              <a:ext uri="{FF2B5EF4-FFF2-40B4-BE49-F238E27FC236}">
                <a16:creationId xmlns:a16="http://schemas.microsoft.com/office/drawing/2014/main" id="{4C02B10B-9876-ED10-F6DF-2B4FC4F77A54}"/>
              </a:ext>
            </a:extLst>
          </p:cNvPr>
          <p:cNvPicPr preferRelativeResize="0"/>
          <p:nvPr/>
        </p:nvPicPr>
        <p:blipFill rotWithShape="1">
          <a:blip r:embed="rId5">
            <a:alphaModFix/>
          </a:blip>
          <a:srcRect/>
          <a:stretch/>
        </p:blipFill>
        <p:spPr>
          <a:xfrm>
            <a:off x="1168769" y="3977656"/>
            <a:ext cx="333546" cy="370742"/>
          </a:xfrm>
          <a:prstGeom prst="rect">
            <a:avLst/>
          </a:prstGeom>
          <a:noFill/>
          <a:ln>
            <a:noFill/>
          </a:ln>
        </p:spPr>
      </p:pic>
    </p:spTree>
    <p:extLst>
      <p:ext uri="{BB962C8B-B14F-4D97-AF65-F5344CB8AC3E}">
        <p14:creationId xmlns:p14="http://schemas.microsoft.com/office/powerpoint/2010/main" val="30321489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3EFFE909-A39E-CD73-86F9-2AA266753913}"/>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8BCF016F-1D67-303A-2893-AC0BDCD9F4F7}"/>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BE066286-7E85-DBFC-E124-D610201637D4}"/>
              </a:ext>
            </a:extLst>
          </p:cNvPr>
          <p:cNvSpPr txBox="1"/>
          <p:nvPr/>
        </p:nvSpPr>
        <p:spPr>
          <a:xfrm>
            <a:off x="292317" y="887814"/>
            <a:ext cx="6622833" cy="369291"/>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10-8</a:t>
            </a:r>
            <a:r>
              <a:rPr lang="en-US" altLang="ja-JP" sz="18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dirty="0">
                <a:latin typeface="メイリオ" panose="020B0604030504040204" pitchFamily="50" charset="-128"/>
                <a:ea typeface="メイリオ" panose="020B0604030504040204" pitchFamily="50" charset="-128"/>
              </a:rPr>
              <a:t>集合研修の申し込みから受講までの流れ</a:t>
            </a:r>
          </a:p>
        </p:txBody>
      </p:sp>
      <p:sp>
        <p:nvSpPr>
          <p:cNvPr id="12" name="Google Shape;76;p5">
            <a:extLst>
              <a:ext uri="{FF2B5EF4-FFF2-40B4-BE49-F238E27FC236}">
                <a16:creationId xmlns:a16="http://schemas.microsoft.com/office/drawing/2014/main" id="{127DD6DF-00A8-FA5E-65A5-0748FD178E04}"/>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739C5E56-EF59-F52B-A354-619EC82631A7}"/>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75B8710F-42FD-12A2-66E4-CB4A70D94135}"/>
              </a:ext>
            </a:extLst>
          </p:cNvPr>
          <p:cNvSpPr txBox="1"/>
          <p:nvPr/>
        </p:nvSpPr>
        <p:spPr>
          <a:xfrm>
            <a:off x="447464" y="1259982"/>
            <a:ext cx="7353512" cy="523180"/>
          </a:xfrm>
          <a:prstGeom prst="rect">
            <a:avLst/>
          </a:prstGeom>
          <a:noFill/>
          <a:ln>
            <a:noFill/>
          </a:ln>
        </p:spPr>
        <p:txBody>
          <a:bodyPr spcFirstLastPara="1" wrap="square" lIns="91425" tIns="45700" rIns="91425" bIns="45700" anchor="t" anchorCtr="0">
            <a:spAutoFit/>
          </a:bodyPr>
          <a:lstStyle/>
          <a:p>
            <a:pPr lvl="0"/>
            <a:r>
              <a:rPr lang="ja-JP" altLang="en-US" b="1" dirty="0">
                <a:latin typeface="メイリオ" panose="020B0604030504040204" pitchFamily="50" charset="-128"/>
                <a:ea typeface="メイリオ" panose="020B0604030504040204" pitchFamily="50" charset="-128"/>
              </a:rPr>
              <a:t>●集合研修期間前</a:t>
            </a:r>
            <a:endParaRPr lang="en-US" altLang="ja-JP" dirty="0">
              <a:latin typeface="メイリオ" panose="020B0604030504040204" pitchFamily="50" charset="-128"/>
              <a:ea typeface="メイリオ" panose="020B0604030504040204" pitchFamily="50" charset="-128"/>
            </a:endParaRPr>
          </a:p>
          <a:p>
            <a:pPr lvl="0"/>
            <a:r>
              <a:rPr lang="ja-JP" altLang="en-US" dirty="0">
                <a:latin typeface="メイリオ" panose="020B0604030504040204" pitchFamily="50" charset="-128"/>
                <a:ea typeface="メイリオ" panose="020B0604030504040204" pitchFamily="50" charset="-128"/>
              </a:rPr>
              <a:t>③課題を提出するとチェックマークが付き、提出済みとなります。</a:t>
            </a:r>
          </a:p>
        </p:txBody>
      </p:sp>
      <p:sp>
        <p:nvSpPr>
          <p:cNvPr id="2" name="Google Shape;1534;p120">
            <a:extLst>
              <a:ext uri="{FF2B5EF4-FFF2-40B4-BE49-F238E27FC236}">
                <a16:creationId xmlns:a16="http://schemas.microsoft.com/office/drawing/2014/main" id="{592E40D6-38B6-D2FF-F670-EEB91794FCDC}"/>
              </a:ext>
            </a:extLst>
          </p:cNvPr>
          <p:cNvSpPr/>
          <p:nvPr/>
        </p:nvSpPr>
        <p:spPr>
          <a:xfrm>
            <a:off x="1056435" y="4530686"/>
            <a:ext cx="6490537" cy="1651040"/>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r>
              <a:rPr lang="ja-JP" altLang="en-US" dirty="0">
                <a:latin typeface="メイリオ" panose="020B0604030504040204" pitchFamily="50" charset="-128"/>
                <a:ea typeface="メイリオ" panose="020B0604030504040204" pitchFamily="50" charset="-128"/>
              </a:rPr>
              <a:t>メンバー</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人あたりに課題が複数ある場合は、</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画面右上の</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課題の一括ダウンロード</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ボタンからファイルの一括ダウンロードが可能です。</a:t>
            </a:r>
            <a:endParaRPr lang="ja-JP" altLang="en-US" sz="1200" dirty="0">
              <a:latin typeface="メイリオ" panose="020B0604030504040204" pitchFamily="50" charset="-128"/>
              <a:ea typeface="メイリオ" panose="020B0604030504040204" pitchFamily="50" charset="-128"/>
            </a:endParaRPr>
          </a:p>
        </p:txBody>
      </p:sp>
      <p:sp>
        <p:nvSpPr>
          <p:cNvPr id="4" name="Google Shape;1540;p120">
            <a:extLst>
              <a:ext uri="{FF2B5EF4-FFF2-40B4-BE49-F238E27FC236}">
                <a16:creationId xmlns:a16="http://schemas.microsoft.com/office/drawing/2014/main" id="{1388207F-EE14-9A4B-8446-0B038C097B0E}"/>
              </a:ext>
            </a:extLst>
          </p:cNvPr>
          <p:cNvSpPr txBox="1"/>
          <p:nvPr/>
        </p:nvSpPr>
        <p:spPr>
          <a:xfrm>
            <a:off x="1434254" y="4655701"/>
            <a:ext cx="303564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5" name="Google Shape;1541;p120">
            <a:extLst>
              <a:ext uri="{FF2B5EF4-FFF2-40B4-BE49-F238E27FC236}">
                <a16:creationId xmlns:a16="http://schemas.microsoft.com/office/drawing/2014/main" id="{CD43C508-D13B-10FA-D0BB-ECF4A4292DD2}"/>
              </a:ext>
            </a:extLst>
          </p:cNvPr>
          <p:cNvPicPr preferRelativeResize="0"/>
          <p:nvPr/>
        </p:nvPicPr>
        <p:blipFill rotWithShape="1">
          <a:blip r:embed="rId3">
            <a:alphaModFix/>
          </a:blip>
          <a:srcRect/>
          <a:stretch/>
        </p:blipFill>
        <p:spPr>
          <a:xfrm>
            <a:off x="1100708" y="4644406"/>
            <a:ext cx="333546" cy="370742"/>
          </a:xfrm>
          <a:prstGeom prst="rect">
            <a:avLst/>
          </a:prstGeom>
          <a:noFill/>
          <a:ln>
            <a:noFill/>
          </a:ln>
        </p:spPr>
      </p:pic>
      <p:pic>
        <p:nvPicPr>
          <p:cNvPr id="7170" name="Picture 2">
            <a:extLst>
              <a:ext uri="{FF2B5EF4-FFF2-40B4-BE49-F238E27FC236}">
                <a16:creationId xmlns:a16="http://schemas.microsoft.com/office/drawing/2014/main" id="{A612AE94-2A07-6ABB-6BB1-ACDA608EAF5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78795" y="952261"/>
            <a:ext cx="2613853" cy="5620638"/>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6" name="Google Shape;1534;p120">
            <a:extLst>
              <a:ext uri="{FF2B5EF4-FFF2-40B4-BE49-F238E27FC236}">
                <a16:creationId xmlns:a16="http://schemas.microsoft.com/office/drawing/2014/main" id="{0B23130E-AFD7-017A-27BF-02388BF6AFE1}"/>
              </a:ext>
            </a:extLst>
          </p:cNvPr>
          <p:cNvSpPr/>
          <p:nvPr/>
        </p:nvSpPr>
        <p:spPr>
          <a:xfrm>
            <a:off x="1056434" y="3201148"/>
            <a:ext cx="6490537" cy="1132727"/>
          </a:xfrm>
          <a:prstGeom prst="rect">
            <a:avLst/>
          </a:prstGeom>
          <a:solidFill>
            <a:schemeClr val="lt1"/>
          </a:solidFill>
          <a:ln w="19050" cap="rnd"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7" name="Google Shape;1591;p124">
            <a:extLst>
              <a:ext uri="{FF2B5EF4-FFF2-40B4-BE49-F238E27FC236}">
                <a16:creationId xmlns:a16="http://schemas.microsoft.com/office/drawing/2014/main" id="{13A80819-DDD8-520A-CB9E-5D9CD3C7A272}"/>
              </a:ext>
            </a:extLst>
          </p:cNvPr>
          <p:cNvSpPr txBox="1"/>
          <p:nvPr/>
        </p:nvSpPr>
        <p:spPr>
          <a:xfrm>
            <a:off x="1056434" y="3318406"/>
            <a:ext cx="4370011" cy="369291"/>
          </a:xfrm>
          <a:prstGeom prst="rect">
            <a:avLst/>
          </a:prstGeom>
          <a:noFill/>
          <a:ln>
            <a:noFill/>
          </a:ln>
        </p:spPr>
        <p:txBody>
          <a:bodyPr spcFirstLastPara="1" wrap="square" lIns="91425" tIns="45700" rIns="91425" bIns="45700" anchor="t" anchorCtr="0">
            <a:spAutoFit/>
          </a:bodyPr>
          <a:lstStyle/>
          <a:p>
            <a:r>
              <a:rPr lang="ja-JP" sz="18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a:t>
            </a:r>
            <a:r>
              <a:rPr lang="ja-JP" sz="1800" b="1" i="1" dirty="0">
                <a:solidFill>
                  <a:srgbClr val="00B0F0"/>
                </a:solidFill>
                <a:latin typeface="メイリオ" panose="020B0604030504040204" pitchFamily="50" charset="-128"/>
                <a:ea typeface="メイリオ" panose="020B0604030504040204" pitchFamily="50" charset="-128"/>
                <a:cs typeface="Meiryo"/>
                <a:sym typeface="Meiryo"/>
              </a:rPr>
              <a:t>　</a:t>
            </a:r>
            <a:r>
              <a:rPr lang="ja-JP" altLang="en-US" sz="1800" b="1" i="1" dirty="0">
                <a:solidFill>
                  <a:srgbClr val="00B0F0"/>
                </a:solidFill>
                <a:latin typeface="メイリオ" panose="020B0604030504040204" pitchFamily="50" charset="-128"/>
                <a:ea typeface="メイリオ" panose="020B0604030504040204" pitchFamily="50" charset="-128"/>
                <a:cs typeface="Meiryo"/>
                <a:sym typeface="Meiryo"/>
              </a:rPr>
              <a:t>集合研修の事前課題</a:t>
            </a:r>
            <a:endParaRPr lang="ja-JP" altLang="en-US" b="1" dirty="0">
              <a:solidFill>
                <a:srgbClr val="00B0F0"/>
              </a:solidFill>
              <a:latin typeface="メイリオ" panose="020B0604030504040204" pitchFamily="50" charset="-128"/>
              <a:ea typeface="メイリオ" panose="020B0604030504040204" pitchFamily="50" charset="-128"/>
            </a:endParaRPr>
          </a:p>
        </p:txBody>
      </p:sp>
      <p:sp>
        <p:nvSpPr>
          <p:cNvPr id="8" name="Google Shape;1592;p124">
            <a:extLst>
              <a:ext uri="{FF2B5EF4-FFF2-40B4-BE49-F238E27FC236}">
                <a16:creationId xmlns:a16="http://schemas.microsoft.com/office/drawing/2014/main" id="{AC47A7F7-C702-84B8-B481-149696D33C17}"/>
              </a:ext>
            </a:extLst>
          </p:cNvPr>
          <p:cNvSpPr txBox="1"/>
          <p:nvPr/>
        </p:nvSpPr>
        <p:spPr>
          <a:xfrm>
            <a:off x="1168889" y="3698992"/>
            <a:ext cx="5910662" cy="523180"/>
          </a:xfrm>
          <a:prstGeom prst="rect">
            <a:avLst/>
          </a:prstGeom>
          <a:noFill/>
          <a:ln>
            <a:noFill/>
          </a:ln>
        </p:spPr>
        <p:txBody>
          <a:bodyPr spcFirstLastPara="1" wrap="square" lIns="91425" tIns="45700" rIns="91425" bIns="45700" anchor="t" anchorCtr="0">
            <a:spAutoFit/>
          </a:bodyPr>
          <a:lstStyle/>
          <a:p>
            <a:pPr lvl="0">
              <a:buSzPts val="2000"/>
            </a:pPr>
            <a:r>
              <a:rPr lang="ja-JP" altLang="en-US" dirty="0">
                <a:latin typeface="メイリオ" panose="020B0604030504040204" pitchFamily="50" charset="-128"/>
                <a:ea typeface="メイリオ" panose="020B0604030504040204" pitchFamily="50" charset="-128"/>
              </a:rPr>
              <a:t>集合研修の事前課題は</a:t>
            </a:r>
            <a:endParaRPr lang="en-US" altLang="ja-JP" dirty="0">
              <a:latin typeface="メイリオ" panose="020B0604030504040204" pitchFamily="50" charset="-128"/>
              <a:ea typeface="メイリオ" panose="020B0604030504040204" pitchFamily="50" charset="-128"/>
            </a:endParaRPr>
          </a:p>
          <a:p>
            <a:pPr lvl="0">
              <a:buSzPts val="2000"/>
            </a:pPr>
            <a:r>
              <a:rPr lang="ja-JP" altLang="en-US" dirty="0">
                <a:latin typeface="メイリオ" panose="020B0604030504040204" pitchFamily="50" charset="-128"/>
                <a:ea typeface="メイリオ" panose="020B0604030504040204" pitchFamily="50" charset="-128"/>
              </a:rPr>
              <a:t>一度提出したあとの取り下げ・再提出はできません。</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Tree>
    <p:extLst>
      <p:ext uri="{BB962C8B-B14F-4D97-AF65-F5344CB8AC3E}">
        <p14:creationId xmlns:p14="http://schemas.microsoft.com/office/powerpoint/2010/main" val="41635602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BCD65CDF-55B8-8C74-06B5-40FE4071498A}"/>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B889EE11-C210-0F71-3B31-CB39084778D6}"/>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179AA068-641C-7153-329F-6EDCE129D828}"/>
              </a:ext>
            </a:extLst>
          </p:cNvPr>
          <p:cNvSpPr txBox="1"/>
          <p:nvPr/>
        </p:nvSpPr>
        <p:spPr>
          <a:xfrm>
            <a:off x="292317" y="887814"/>
            <a:ext cx="6622833" cy="369291"/>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10-8</a:t>
            </a:r>
            <a:r>
              <a:rPr lang="en-US" altLang="ja-JP" sz="18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dirty="0">
                <a:latin typeface="メイリオ" panose="020B0604030504040204" pitchFamily="50" charset="-128"/>
                <a:ea typeface="メイリオ" panose="020B0604030504040204" pitchFamily="50" charset="-128"/>
              </a:rPr>
              <a:t>集合研修の申し込みから受講までの流れ</a:t>
            </a:r>
          </a:p>
        </p:txBody>
      </p:sp>
      <p:sp>
        <p:nvSpPr>
          <p:cNvPr id="12" name="Google Shape;76;p5">
            <a:extLst>
              <a:ext uri="{FF2B5EF4-FFF2-40B4-BE49-F238E27FC236}">
                <a16:creationId xmlns:a16="http://schemas.microsoft.com/office/drawing/2014/main" id="{6FB1EEFB-4D88-282A-1256-09C9DFE83785}"/>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A3C4AF5B-DA8C-9553-0808-38EBF1C9B15E}"/>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475896BF-5504-7300-180E-76211A03EB76}"/>
              </a:ext>
            </a:extLst>
          </p:cNvPr>
          <p:cNvSpPr txBox="1"/>
          <p:nvPr/>
        </p:nvSpPr>
        <p:spPr>
          <a:xfrm>
            <a:off x="447464" y="1259982"/>
            <a:ext cx="7353512" cy="1600398"/>
          </a:xfrm>
          <a:prstGeom prst="rect">
            <a:avLst/>
          </a:prstGeom>
          <a:noFill/>
          <a:ln>
            <a:noFill/>
          </a:ln>
        </p:spPr>
        <p:txBody>
          <a:bodyPr spcFirstLastPara="1" wrap="square" lIns="91425" tIns="45700" rIns="91425" bIns="45700" anchor="t" anchorCtr="0">
            <a:spAutoFit/>
          </a:bodyPr>
          <a:lstStyle/>
          <a:p>
            <a:pPr lvl="0"/>
            <a:r>
              <a:rPr lang="ja-JP" altLang="en-US" b="1" dirty="0">
                <a:latin typeface="メイリオ" panose="020B0604030504040204" pitchFamily="50" charset="-128"/>
                <a:ea typeface="メイリオ" panose="020B0604030504040204" pitchFamily="50" charset="-128"/>
              </a:rPr>
              <a:t>●集合研修期間終了後</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①</a:t>
            </a:r>
            <a:r>
              <a:rPr lang="ja-JP" altLang="en-US" dirty="0">
                <a:latin typeface="メイリオ" panose="020B0604030504040204" pitchFamily="50" charset="-128"/>
                <a:ea typeface="メイリオ" panose="020B0604030504040204" pitchFamily="50" charset="-128"/>
              </a:rPr>
              <a:t>ユーザーが申し込んだ日程が終了するまで、講座内の教材やテストを受講できます。</a:t>
            </a:r>
            <a:br>
              <a:rPr lang="ja-JP" altLang="en-US"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ユーザーが申し込んだ日程が終了するとテスト受講はできなくなります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（教材は引き続き閲覧できます）。</a:t>
            </a:r>
            <a:endParaRPr lang="en-US" altLang="ja-JP" dirty="0">
              <a:latin typeface="メイリオ" panose="020B0604030504040204" pitchFamily="50" charset="-128"/>
              <a:ea typeface="メイリオ" panose="020B0604030504040204" pitchFamily="50" charset="-128"/>
            </a:endParaRPr>
          </a:p>
          <a:p>
            <a:endParaRPr lang="ja-JP" altLang="en-US"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また、事後課題が設定されている場合は、研修受講後に課題を提出することができます。</a:t>
            </a:r>
            <a:br>
              <a:rPr lang="ja-JP" altLang="en-US"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講座詳細画面の</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事後課題を確認</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ボタンから事課後題の提出画面へ遷移します。</a:t>
            </a:r>
          </a:p>
        </p:txBody>
      </p:sp>
      <p:pic>
        <p:nvPicPr>
          <p:cNvPr id="8194" name="Picture 2">
            <a:extLst>
              <a:ext uri="{FF2B5EF4-FFF2-40B4-BE49-F238E27FC236}">
                <a16:creationId xmlns:a16="http://schemas.microsoft.com/office/drawing/2014/main" id="{CCDAE130-FBA7-CC3B-4A26-B30B609206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56123" y="979087"/>
            <a:ext cx="2640640" cy="5678240"/>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9982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7D4674B5-4F61-6677-1640-A660C7EFF054}"/>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F7AD4948-ECF3-1074-A124-A07E682D03C6}"/>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8B5397B2-DBB2-3C1E-2CBE-CB2B5155C7F8}"/>
              </a:ext>
            </a:extLst>
          </p:cNvPr>
          <p:cNvSpPr txBox="1"/>
          <p:nvPr/>
        </p:nvSpPr>
        <p:spPr>
          <a:xfrm>
            <a:off x="292317" y="887814"/>
            <a:ext cx="6622833" cy="369291"/>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10-8</a:t>
            </a:r>
            <a:r>
              <a:rPr lang="en-US" altLang="ja-JP" sz="18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dirty="0">
                <a:latin typeface="メイリオ" panose="020B0604030504040204" pitchFamily="50" charset="-128"/>
                <a:ea typeface="メイリオ" panose="020B0604030504040204" pitchFamily="50" charset="-128"/>
              </a:rPr>
              <a:t>集合研修の申し込みから受講までの流れ</a:t>
            </a:r>
          </a:p>
        </p:txBody>
      </p:sp>
      <p:sp>
        <p:nvSpPr>
          <p:cNvPr id="12" name="Google Shape;76;p5">
            <a:extLst>
              <a:ext uri="{FF2B5EF4-FFF2-40B4-BE49-F238E27FC236}">
                <a16:creationId xmlns:a16="http://schemas.microsoft.com/office/drawing/2014/main" id="{B558BD3A-CE01-3596-9C35-8A005F16ECE4}"/>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32062C27-4ED3-A492-F28C-01CC4391A58E}"/>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08422ACD-4378-C50A-1EF6-867AA578515C}"/>
              </a:ext>
            </a:extLst>
          </p:cNvPr>
          <p:cNvSpPr txBox="1"/>
          <p:nvPr/>
        </p:nvSpPr>
        <p:spPr>
          <a:xfrm>
            <a:off x="447464" y="1259982"/>
            <a:ext cx="7353512" cy="523180"/>
          </a:xfrm>
          <a:prstGeom prst="rect">
            <a:avLst/>
          </a:prstGeom>
          <a:noFill/>
          <a:ln>
            <a:noFill/>
          </a:ln>
        </p:spPr>
        <p:txBody>
          <a:bodyPr spcFirstLastPara="1" wrap="square" lIns="91425" tIns="45700" rIns="91425" bIns="45700" anchor="t" anchorCtr="0">
            <a:spAutoFit/>
          </a:bodyPr>
          <a:lstStyle/>
          <a:p>
            <a:pPr lvl="0"/>
            <a:r>
              <a:rPr lang="ja-JP" altLang="en-US" b="1" dirty="0">
                <a:latin typeface="メイリオ" panose="020B0604030504040204" pitchFamily="50" charset="-128"/>
                <a:ea typeface="メイリオ" panose="020B0604030504040204" pitchFamily="50" charset="-128"/>
              </a:rPr>
              <a:t>●集合研修期間終了後</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②</a:t>
            </a:r>
            <a:r>
              <a:rPr lang="ja-JP" altLang="en-US" dirty="0">
                <a:latin typeface="メイリオ" panose="020B0604030504040204" pitchFamily="50" charset="-128"/>
                <a:ea typeface="メイリオ" panose="020B0604030504040204" pitchFamily="50" charset="-128"/>
              </a:rPr>
              <a:t>提出にあたっての概要を確認し、</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ファイルを選択</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ボタンからファイルを添付します。</a:t>
            </a:r>
          </a:p>
        </p:txBody>
      </p:sp>
      <p:pic>
        <p:nvPicPr>
          <p:cNvPr id="9218" name="Picture 2">
            <a:extLst>
              <a:ext uri="{FF2B5EF4-FFF2-40B4-BE49-F238E27FC236}">
                <a16:creationId xmlns:a16="http://schemas.microsoft.com/office/drawing/2014/main" id="{CDE7DD72-C4AE-A1F3-0999-E4EC35CF54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77199" y="1020670"/>
            <a:ext cx="2714625" cy="5837330"/>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2538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BF410185-F6A9-5DF9-1B9C-16B3CF669DE8}"/>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62105ECF-31E8-C450-17BA-7C5D66CABDF7}"/>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0148DFE1-E3CB-9AE0-01F7-37648F43BC56}"/>
              </a:ext>
            </a:extLst>
          </p:cNvPr>
          <p:cNvSpPr txBox="1"/>
          <p:nvPr/>
        </p:nvSpPr>
        <p:spPr>
          <a:xfrm>
            <a:off x="292317" y="887814"/>
            <a:ext cx="6622833" cy="369291"/>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10-8</a:t>
            </a:r>
            <a:r>
              <a:rPr lang="en-US" altLang="ja-JP" sz="18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dirty="0">
                <a:latin typeface="メイリオ" panose="020B0604030504040204" pitchFamily="50" charset="-128"/>
                <a:ea typeface="メイリオ" panose="020B0604030504040204" pitchFamily="50" charset="-128"/>
              </a:rPr>
              <a:t>集合研修の申し込みから受講までの流れ</a:t>
            </a:r>
          </a:p>
        </p:txBody>
      </p:sp>
      <p:sp>
        <p:nvSpPr>
          <p:cNvPr id="12" name="Google Shape;76;p5">
            <a:extLst>
              <a:ext uri="{FF2B5EF4-FFF2-40B4-BE49-F238E27FC236}">
                <a16:creationId xmlns:a16="http://schemas.microsoft.com/office/drawing/2014/main" id="{B09DB0D1-C65A-A252-4310-C3868C892893}"/>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11099EF7-6B6E-561A-3A8C-7E2D4EA5D39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7D1E5FE9-CCFB-FCE5-24E3-8FEB5D7FFA15}"/>
              </a:ext>
            </a:extLst>
          </p:cNvPr>
          <p:cNvSpPr txBox="1"/>
          <p:nvPr/>
        </p:nvSpPr>
        <p:spPr>
          <a:xfrm>
            <a:off x="447464" y="1259982"/>
            <a:ext cx="7353512" cy="523180"/>
          </a:xfrm>
          <a:prstGeom prst="rect">
            <a:avLst/>
          </a:prstGeom>
          <a:noFill/>
          <a:ln>
            <a:noFill/>
          </a:ln>
        </p:spPr>
        <p:txBody>
          <a:bodyPr spcFirstLastPara="1" wrap="square" lIns="91425" tIns="45700" rIns="91425" bIns="45700" anchor="t" anchorCtr="0">
            <a:spAutoFit/>
          </a:bodyPr>
          <a:lstStyle/>
          <a:p>
            <a:pPr lvl="0"/>
            <a:r>
              <a:rPr lang="ja-JP" altLang="en-US" b="1" dirty="0">
                <a:latin typeface="メイリオ" panose="020B0604030504040204" pitchFamily="50" charset="-128"/>
                <a:ea typeface="メイリオ" panose="020B0604030504040204" pitchFamily="50" charset="-128"/>
              </a:rPr>
              <a:t>●集合研修期間終了後</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③</a:t>
            </a:r>
            <a:r>
              <a:rPr lang="ja-JP" altLang="en-US" dirty="0">
                <a:latin typeface="メイリオ" panose="020B0604030504040204" pitchFamily="50" charset="-128"/>
                <a:ea typeface="メイリオ" panose="020B0604030504040204" pitchFamily="50" charset="-128"/>
              </a:rPr>
              <a:t>課題を提出するとチェックマークが付き、提出済みとなります。</a:t>
            </a:r>
          </a:p>
        </p:txBody>
      </p:sp>
      <p:pic>
        <p:nvPicPr>
          <p:cNvPr id="10242" name="Picture 2">
            <a:extLst>
              <a:ext uri="{FF2B5EF4-FFF2-40B4-BE49-F238E27FC236}">
                <a16:creationId xmlns:a16="http://schemas.microsoft.com/office/drawing/2014/main" id="{B543F1F6-91E0-A6BF-C471-CA0226B7F9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02399" y="1005784"/>
            <a:ext cx="2675565" cy="5753339"/>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2" name="Google Shape;1534;p120">
            <a:extLst>
              <a:ext uri="{FF2B5EF4-FFF2-40B4-BE49-F238E27FC236}">
                <a16:creationId xmlns:a16="http://schemas.microsoft.com/office/drawing/2014/main" id="{3972FCF5-8E53-EF3D-0FF9-842B2289D0DB}"/>
              </a:ext>
            </a:extLst>
          </p:cNvPr>
          <p:cNvSpPr/>
          <p:nvPr/>
        </p:nvSpPr>
        <p:spPr>
          <a:xfrm>
            <a:off x="1056435" y="4530686"/>
            <a:ext cx="6490537" cy="1651040"/>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r>
              <a:rPr lang="ja-JP" altLang="en-US" dirty="0">
                <a:latin typeface="メイリオ" panose="020B0604030504040204" pitchFamily="50" charset="-128"/>
                <a:ea typeface="メイリオ" panose="020B0604030504040204" pitchFamily="50" charset="-128"/>
              </a:rPr>
              <a:t>メンバー</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人あたりに課題が複数ある場合は、</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画面右上の</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課題の一括ダウンロード</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ボタンからファイルの一括ダウンロードが可能です。</a:t>
            </a:r>
            <a:endParaRPr lang="ja-JP" altLang="en-US" sz="1200" dirty="0">
              <a:latin typeface="メイリオ" panose="020B0604030504040204" pitchFamily="50" charset="-128"/>
              <a:ea typeface="メイリオ" panose="020B0604030504040204" pitchFamily="50" charset="-128"/>
            </a:endParaRPr>
          </a:p>
        </p:txBody>
      </p:sp>
      <p:sp>
        <p:nvSpPr>
          <p:cNvPr id="4" name="Google Shape;1540;p120">
            <a:extLst>
              <a:ext uri="{FF2B5EF4-FFF2-40B4-BE49-F238E27FC236}">
                <a16:creationId xmlns:a16="http://schemas.microsoft.com/office/drawing/2014/main" id="{69A1BB12-C1F7-343A-E4E0-FC328E2512F4}"/>
              </a:ext>
            </a:extLst>
          </p:cNvPr>
          <p:cNvSpPr txBox="1"/>
          <p:nvPr/>
        </p:nvSpPr>
        <p:spPr>
          <a:xfrm>
            <a:off x="1434254" y="4655701"/>
            <a:ext cx="303564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5" name="Google Shape;1541;p120">
            <a:extLst>
              <a:ext uri="{FF2B5EF4-FFF2-40B4-BE49-F238E27FC236}">
                <a16:creationId xmlns:a16="http://schemas.microsoft.com/office/drawing/2014/main" id="{C5CF9B48-A814-B12B-F519-C52956EBDC9C}"/>
              </a:ext>
            </a:extLst>
          </p:cNvPr>
          <p:cNvPicPr preferRelativeResize="0"/>
          <p:nvPr/>
        </p:nvPicPr>
        <p:blipFill rotWithShape="1">
          <a:blip r:embed="rId4">
            <a:alphaModFix/>
          </a:blip>
          <a:srcRect/>
          <a:stretch/>
        </p:blipFill>
        <p:spPr>
          <a:xfrm>
            <a:off x="1100708" y="4644406"/>
            <a:ext cx="333546" cy="370742"/>
          </a:xfrm>
          <a:prstGeom prst="rect">
            <a:avLst/>
          </a:prstGeom>
          <a:noFill/>
          <a:ln>
            <a:noFill/>
          </a:ln>
        </p:spPr>
      </p:pic>
      <p:sp>
        <p:nvSpPr>
          <p:cNvPr id="6" name="Google Shape;1534;p120">
            <a:extLst>
              <a:ext uri="{FF2B5EF4-FFF2-40B4-BE49-F238E27FC236}">
                <a16:creationId xmlns:a16="http://schemas.microsoft.com/office/drawing/2014/main" id="{A63DB39C-C3D9-65B9-29DE-485C08B9B07D}"/>
              </a:ext>
            </a:extLst>
          </p:cNvPr>
          <p:cNvSpPr/>
          <p:nvPr/>
        </p:nvSpPr>
        <p:spPr>
          <a:xfrm>
            <a:off x="1056434" y="3201148"/>
            <a:ext cx="6490537" cy="1132727"/>
          </a:xfrm>
          <a:prstGeom prst="rect">
            <a:avLst/>
          </a:prstGeom>
          <a:solidFill>
            <a:schemeClr val="lt1"/>
          </a:solidFill>
          <a:ln w="19050" cap="rnd"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7" name="Google Shape;1591;p124">
            <a:extLst>
              <a:ext uri="{FF2B5EF4-FFF2-40B4-BE49-F238E27FC236}">
                <a16:creationId xmlns:a16="http://schemas.microsoft.com/office/drawing/2014/main" id="{B5A87045-A127-B764-7C3A-5052ACEE9C91}"/>
              </a:ext>
            </a:extLst>
          </p:cNvPr>
          <p:cNvSpPr txBox="1"/>
          <p:nvPr/>
        </p:nvSpPr>
        <p:spPr>
          <a:xfrm>
            <a:off x="1056434" y="3318406"/>
            <a:ext cx="4370011" cy="369291"/>
          </a:xfrm>
          <a:prstGeom prst="rect">
            <a:avLst/>
          </a:prstGeom>
          <a:noFill/>
          <a:ln>
            <a:noFill/>
          </a:ln>
        </p:spPr>
        <p:txBody>
          <a:bodyPr spcFirstLastPara="1" wrap="square" lIns="91425" tIns="45700" rIns="91425" bIns="45700" anchor="t" anchorCtr="0">
            <a:spAutoFit/>
          </a:bodyPr>
          <a:lstStyle/>
          <a:p>
            <a:r>
              <a:rPr lang="ja-JP" sz="18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a:t>
            </a:r>
            <a:r>
              <a:rPr lang="ja-JP" sz="1800" b="1" i="1" dirty="0">
                <a:solidFill>
                  <a:srgbClr val="00B0F0"/>
                </a:solidFill>
                <a:latin typeface="メイリオ" panose="020B0604030504040204" pitchFamily="50" charset="-128"/>
                <a:ea typeface="メイリオ" panose="020B0604030504040204" pitchFamily="50" charset="-128"/>
                <a:cs typeface="Meiryo"/>
                <a:sym typeface="Meiryo"/>
              </a:rPr>
              <a:t>　</a:t>
            </a:r>
            <a:r>
              <a:rPr lang="ja-JP" altLang="en-US" sz="1800" b="1" i="1" dirty="0">
                <a:solidFill>
                  <a:srgbClr val="00B0F0"/>
                </a:solidFill>
                <a:latin typeface="メイリオ" panose="020B0604030504040204" pitchFamily="50" charset="-128"/>
                <a:ea typeface="メイリオ" panose="020B0604030504040204" pitchFamily="50" charset="-128"/>
                <a:cs typeface="Meiryo"/>
                <a:sym typeface="Meiryo"/>
              </a:rPr>
              <a:t>集合研修の事後課題</a:t>
            </a:r>
            <a:endParaRPr lang="ja-JP" altLang="en-US" b="1" dirty="0">
              <a:solidFill>
                <a:srgbClr val="00B0F0"/>
              </a:solidFill>
              <a:latin typeface="メイリオ" panose="020B0604030504040204" pitchFamily="50" charset="-128"/>
              <a:ea typeface="メイリオ" panose="020B0604030504040204" pitchFamily="50" charset="-128"/>
            </a:endParaRPr>
          </a:p>
        </p:txBody>
      </p:sp>
      <p:sp>
        <p:nvSpPr>
          <p:cNvPr id="8" name="Google Shape;1592;p124">
            <a:extLst>
              <a:ext uri="{FF2B5EF4-FFF2-40B4-BE49-F238E27FC236}">
                <a16:creationId xmlns:a16="http://schemas.microsoft.com/office/drawing/2014/main" id="{C016474F-284E-0ECB-53FC-0707B8F72872}"/>
              </a:ext>
            </a:extLst>
          </p:cNvPr>
          <p:cNvSpPr txBox="1"/>
          <p:nvPr/>
        </p:nvSpPr>
        <p:spPr>
          <a:xfrm>
            <a:off x="1168889" y="3698992"/>
            <a:ext cx="5910662" cy="523180"/>
          </a:xfrm>
          <a:prstGeom prst="rect">
            <a:avLst/>
          </a:prstGeom>
          <a:noFill/>
          <a:ln>
            <a:noFill/>
          </a:ln>
        </p:spPr>
        <p:txBody>
          <a:bodyPr spcFirstLastPara="1" wrap="square" lIns="91425" tIns="45700" rIns="91425" bIns="45700" anchor="t" anchorCtr="0">
            <a:spAutoFit/>
          </a:bodyPr>
          <a:lstStyle/>
          <a:p>
            <a:pPr lvl="0">
              <a:buSzPts val="2000"/>
            </a:pPr>
            <a:r>
              <a:rPr lang="ja-JP" altLang="en-US" dirty="0">
                <a:latin typeface="メイリオ" panose="020B0604030504040204" pitchFamily="50" charset="-128"/>
                <a:ea typeface="メイリオ" panose="020B0604030504040204" pitchFamily="50" charset="-128"/>
              </a:rPr>
              <a:t>集合研修の事後課題は</a:t>
            </a:r>
            <a:endParaRPr lang="en-US" altLang="ja-JP" dirty="0">
              <a:latin typeface="メイリオ" panose="020B0604030504040204" pitchFamily="50" charset="-128"/>
              <a:ea typeface="メイリオ" panose="020B0604030504040204" pitchFamily="50" charset="-128"/>
            </a:endParaRPr>
          </a:p>
          <a:p>
            <a:pPr lvl="0">
              <a:buSzPts val="2000"/>
            </a:pPr>
            <a:r>
              <a:rPr lang="ja-JP" altLang="en-US" dirty="0">
                <a:latin typeface="メイリオ" panose="020B0604030504040204" pitchFamily="50" charset="-128"/>
                <a:ea typeface="メイリオ" panose="020B0604030504040204" pitchFamily="50" charset="-128"/>
              </a:rPr>
              <a:t>一度提出したあとの取り下げ・再提出はできません。</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Tree>
    <p:extLst>
      <p:ext uri="{BB962C8B-B14F-4D97-AF65-F5344CB8AC3E}">
        <p14:creationId xmlns:p14="http://schemas.microsoft.com/office/powerpoint/2010/main" val="4339612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D025BAA6-E951-7FB9-7812-EAE2BA324B9B}"/>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0E405886-0634-EA52-4492-6E2A97050A57}"/>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8CEBFC84-5EEB-CFC1-ED98-30EBE8E09F6E}"/>
              </a:ext>
            </a:extLst>
          </p:cNvPr>
          <p:cNvSpPr txBox="1"/>
          <p:nvPr/>
        </p:nvSpPr>
        <p:spPr>
          <a:xfrm>
            <a:off x="292317" y="887814"/>
            <a:ext cx="6622833" cy="369291"/>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10-9</a:t>
            </a:r>
            <a:r>
              <a:rPr lang="en-US" altLang="ja-JP" sz="18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dirty="0">
                <a:latin typeface="メイリオ" panose="020B0604030504040204" pitchFamily="50" charset="-128"/>
                <a:ea typeface="メイリオ" panose="020B0604030504040204" pitchFamily="50" charset="-128"/>
              </a:rPr>
              <a:t> </a:t>
            </a:r>
            <a:r>
              <a:rPr lang="en-US" altLang="ja-JP" sz="1600" b="1" dirty="0">
                <a:latin typeface="メイリオ" panose="020B0604030504040204" pitchFamily="50" charset="-128"/>
                <a:ea typeface="メイリオ" panose="020B0604030504040204" pitchFamily="50" charset="-128"/>
              </a:rPr>
              <a:t>GLOBIS </a:t>
            </a:r>
            <a:r>
              <a:rPr lang="ja-JP" altLang="en-US" sz="1600" b="1" dirty="0">
                <a:latin typeface="メイリオ" panose="020B0604030504040204" pitchFamily="50" charset="-128"/>
                <a:ea typeface="メイリオ" panose="020B0604030504040204" pitchFamily="50" charset="-128"/>
              </a:rPr>
              <a:t>学び放題の講座を受講する</a:t>
            </a:r>
          </a:p>
        </p:txBody>
      </p:sp>
      <p:sp>
        <p:nvSpPr>
          <p:cNvPr id="12" name="Google Shape;76;p5">
            <a:extLst>
              <a:ext uri="{FF2B5EF4-FFF2-40B4-BE49-F238E27FC236}">
                <a16:creationId xmlns:a16="http://schemas.microsoft.com/office/drawing/2014/main" id="{D59DEEC9-365F-047D-9055-6DA530D2E0BB}"/>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9BA6CBCF-C05B-2F03-CABA-C2AAB4263708}"/>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C39685DE-03B8-CF67-E4D9-8EF0A9737D2A}"/>
              </a:ext>
            </a:extLst>
          </p:cNvPr>
          <p:cNvSpPr txBox="1"/>
          <p:nvPr/>
        </p:nvSpPr>
        <p:spPr>
          <a:xfrm>
            <a:off x="447464" y="1259982"/>
            <a:ext cx="7201112" cy="523180"/>
          </a:xfrm>
          <a:prstGeom prst="rect">
            <a:avLst/>
          </a:prstGeom>
          <a:noFill/>
          <a:ln>
            <a:noFill/>
          </a:ln>
        </p:spPr>
        <p:txBody>
          <a:bodyPr spcFirstLastPara="1" wrap="square" lIns="91425" tIns="45700" rIns="91425" bIns="45700" anchor="t" anchorCtr="0">
            <a:spAutoFit/>
          </a:bodyPr>
          <a:lstStyle/>
          <a:p>
            <a:pPr lvl="0"/>
            <a:r>
              <a:rPr lang="ja-JP" altLang="en-US" b="1" dirty="0">
                <a:latin typeface="メイリオ" panose="020B0604030504040204" pitchFamily="50" charset="-128"/>
                <a:ea typeface="メイリオ" panose="020B0604030504040204" pitchFamily="50" charset="-128"/>
              </a:rPr>
              <a:t>●受講する</a:t>
            </a:r>
            <a:r>
              <a:rPr lang="en-US" altLang="ja-JP" b="1" dirty="0">
                <a:latin typeface="メイリオ" panose="020B0604030504040204" pitchFamily="50" charset="-128"/>
                <a:ea typeface="メイリオ" panose="020B0604030504040204" pitchFamily="50" charset="-128"/>
              </a:rPr>
              <a:t>GLOBIS </a:t>
            </a:r>
            <a:r>
              <a:rPr lang="ja-JP" altLang="en-US" b="1" dirty="0">
                <a:latin typeface="メイリオ" panose="020B0604030504040204" pitchFamily="50" charset="-128"/>
                <a:ea typeface="メイリオ" panose="020B0604030504040204" pitchFamily="50" charset="-128"/>
              </a:rPr>
              <a:t>学び放題の講座を選ぶ</a:t>
            </a:r>
            <a:endParaRPr lang="en-US" altLang="ja-JP" b="1" dirty="0">
              <a:latin typeface="メイリオ" panose="020B0604030504040204" pitchFamily="50" charset="-128"/>
              <a:ea typeface="メイリオ" panose="020B0604030504040204" pitchFamily="50" charset="-128"/>
            </a:endParaRPr>
          </a:p>
          <a:p>
            <a:pPr lvl="0"/>
            <a:r>
              <a:rPr lang="ja-JP" altLang="en-US" b="1" dirty="0">
                <a:latin typeface="メイリオ" panose="020B0604030504040204" pitchFamily="50" charset="-128"/>
                <a:ea typeface="メイリオ" panose="020B0604030504040204" pitchFamily="50" charset="-128"/>
              </a:rPr>
              <a:t>①</a:t>
            </a:r>
            <a:r>
              <a:rPr lang="ja-JP" altLang="en-US" dirty="0">
                <a:latin typeface="メイリオ" panose="020B0604030504040204" pitchFamily="50" charset="-128"/>
                <a:ea typeface="メイリオ" panose="020B0604030504040204" pitchFamily="50" charset="-128"/>
              </a:rPr>
              <a:t>ラーニングライブラリを開き、受講する講座を開きます。</a:t>
            </a:r>
            <a:endParaRPr lang="en-US" altLang="ja-JP" b="1" dirty="0">
              <a:latin typeface="メイリオ" panose="020B0604030504040204" pitchFamily="50" charset="-128"/>
              <a:ea typeface="メイリオ" panose="020B0604030504040204" pitchFamily="50" charset="-128"/>
            </a:endParaRPr>
          </a:p>
        </p:txBody>
      </p:sp>
      <p:pic>
        <p:nvPicPr>
          <p:cNvPr id="11266" name="Picture 2">
            <a:extLst>
              <a:ext uri="{FF2B5EF4-FFF2-40B4-BE49-F238E27FC236}">
                <a16:creationId xmlns:a16="http://schemas.microsoft.com/office/drawing/2014/main" id="{4B686F81-D949-4D2E-8D6D-613DD37F005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7486650" y="1013813"/>
            <a:ext cx="2762250" cy="5844187"/>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5374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EABAE1BD-5F97-C917-8C93-A8629ED3CEB8}"/>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16BF808B-00C6-E9BA-FB8E-22A76107AE79}"/>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5DA25C5E-2901-CB0D-FD04-443EF53B19B0}"/>
              </a:ext>
            </a:extLst>
          </p:cNvPr>
          <p:cNvSpPr txBox="1"/>
          <p:nvPr/>
        </p:nvSpPr>
        <p:spPr>
          <a:xfrm>
            <a:off x="292317" y="887814"/>
            <a:ext cx="6622833" cy="369291"/>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10-9</a:t>
            </a:r>
            <a:r>
              <a:rPr lang="en-US" altLang="ja-JP" sz="18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dirty="0">
                <a:latin typeface="メイリオ" panose="020B0604030504040204" pitchFamily="50" charset="-128"/>
                <a:ea typeface="メイリオ" panose="020B0604030504040204" pitchFamily="50" charset="-128"/>
              </a:rPr>
              <a:t> </a:t>
            </a:r>
            <a:r>
              <a:rPr lang="en-US" altLang="ja-JP" sz="1600" b="1" dirty="0">
                <a:latin typeface="メイリオ" panose="020B0604030504040204" pitchFamily="50" charset="-128"/>
                <a:ea typeface="メイリオ" panose="020B0604030504040204" pitchFamily="50" charset="-128"/>
              </a:rPr>
              <a:t>GLOBIS </a:t>
            </a:r>
            <a:r>
              <a:rPr lang="ja-JP" altLang="en-US" sz="1600" b="1" dirty="0">
                <a:latin typeface="メイリオ" panose="020B0604030504040204" pitchFamily="50" charset="-128"/>
                <a:ea typeface="メイリオ" panose="020B0604030504040204" pitchFamily="50" charset="-128"/>
              </a:rPr>
              <a:t>学び放題の講座を受講する</a:t>
            </a:r>
          </a:p>
        </p:txBody>
      </p:sp>
      <p:sp>
        <p:nvSpPr>
          <p:cNvPr id="12" name="Google Shape;76;p5">
            <a:extLst>
              <a:ext uri="{FF2B5EF4-FFF2-40B4-BE49-F238E27FC236}">
                <a16:creationId xmlns:a16="http://schemas.microsoft.com/office/drawing/2014/main" id="{5E125FE1-6098-7F24-60F7-65DB0345C9E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E9D7C1AA-2089-8D6F-5875-9C6856EA940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10.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ラーニングライブラリ</a:t>
            </a:r>
            <a:endParaRPr lang="ja-JP" altLang="en-US" dirty="0">
              <a:latin typeface="メイリオ" panose="020B0604030504040204" pitchFamily="50" charset="-128"/>
              <a:ea typeface="メイリオ" panose="020B0604030504040204" pitchFamily="50" charset="-128"/>
            </a:endParaRPr>
          </a:p>
        </p:txBody>
      </p:sp>
      <p:sp>
        <p:nvSpPr>
          <p:cNvPr id="2" name="Google Shape;156;g125f8f40711_0_119">
            <a:extLst>
              <a:ext uri="{FF2B5EF4-FFF2-40B4-BE49-F238E27FC236}">
                <a16:creationId xmlns:a16="http://schemas.microsoft.com/office/drawing/2014/main" id="{E94D392D-0448-2A08-DED2-615C7AE95478}"/>
              </a:ext>
            </a:extLst>
          </p:cNvPr>
          <p:cNvSpPr txBox="1"/>
          <p:nvPr/>
        </p:nvSpPr>
        <p:spPr>
          <a:xfrm>
            <a:off x="292317" y="1328664"/>
            <a:ext cx="7201112" cy="523180"/>
          </a:xfrm>
          <a:prstGeom prst="rect">
            <a:avLst/>
          </a:prstGeom>
          <a:noFill/>
          <a:ln>
            <a:noFill/>
          </a:ln>
        </p:spPr>
        <p:txBody>
          <a:bodyPr spcFirstLastPara="1" wrap="square" lIns="91425" tIns="45700" rIns="91425" bIns="45700" anchor="t" anchorCtr="0">
            <a:spAutoFit/>
          </a:bodyPr>
          <a:lstStyle/>
          <a:p>
            <a:pPr lvl="0"/>
            <a:r>
              <a:rPr lang="ja-JP" altLang="en-US" b="1" dirty="0">
                <a:latin typeface="メイリオ" panose="020B0604030504040204" pitchFamily="50" charset="-128"/>
                <a:ea typeface="メイリオ" panose="020B0604030504040204" pitchFamily="50" charset="-128"/>
              </a:rPr>
              <a:t>●教材コンテンツを受講する</a:t>
            </a:r>
            <a:endParaRPr lang="en-US" altLang="ja-JP" b="1" dirty="0">
              <a:latin typeface="メイリオ" panose="020B0604030504040204" pitchFamily="50" charset="-128"/>
              <a:ea typeface="メイリオ" panose="020B0604030504040204" pitchFamily="50" charset="-128"/>
            </a:endParaRPr>
          </a:p>
          <a:p>
            <a:pPr lvl="0"/>
            <a:r>
              <a:rPr lang="ja-JP" altLang="en-US" b="1" dirty="0">
                <a:latin typeface="メイリオ" panose="020B0604030504040204" pitchFamily="50" charset="-128"/>
                <a:ea typeface="メイリオ" panose="020B0604030504040204" pitchFamily="50" charset="-128"/>
              </a:rPr>
              <a:t>②</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GLOBIS </a:t>
            </a:r>
            <a:r>
              <a:rPr lang="ja-JP" altLang="en-US" dirty="0">
                <a:latin typeface="メイリオ" panose="020B0604030504040204" pitchFamily="50" charset="-128"/>
                <a:ea typeface="メイリオ" panose="020B0604030504040204" pitchFamily="50" charset="-128"/>
              </a:rPr>
              <a:t>学び放題」の画面へ推移し、ログインして講座を受講します。</a:t>
            </a:r>
            <a:endParaRPr lang="en-US" altLang="ja-JP" b="1" dirty="0">
              <a:latin typeface="メイリオ" panose="020B0604030504040204" pitchFamily="50" charset="-128"/>
              <a:ea typeface="メイリオ" panose="020B0604030504040204" pitchFamily="50" charset="-128"/>
            </a:endParaRPr>
          </a:p>
        </p:txBody>
      </p:sp>
      <p:sp>
        <p:nvSpPr>
          <p:cNvPr id="7" name="Google Shape;1534;p120">
            <a:extLst>
              <a:ext uri="{FF2B5EF4-FFF2-40B4-BE49-F238E27FC236}">
                <a16:creationId xmlns:a16="http://schemas.microsoft.com/office/drawing/2014/main" id="{1F388ABB-A8D2-A017-4A6B-31A2BB28B98A}"/>
              </a:ext>
            </a:extLst>
          </p:cNvPr>
          <p:cNvSpPr/>
          <p:nvPr/>
        </p:nvSpPr>
        <p:spPr>
          <a:xfrm>
            <a:off x="1056434" y="3876388"/>
            <a:ext cx="8535241" cy="1610012"/>
          </a:xfrm>
          <a:prstGeom prst="rect">
            <a:avLst/>
          </a:prstGeom>
          <a:solidFill>
            <a:schemeClr val="lt1"/>
          </a:solidFill>
          <a:ln w="19050" cap="rnd"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8" name="Google Shape;1591;p124">
            <a:extLst>
              <a:ext uri="{FF2B5EF4-FFF2-40B4-BE49-F238E27FC236}">
                <a16:creationId xmlns:a16="http://schemas.microsoft.com/office/drawing/2014/main" id="{FA1114AB-64C5-41AE-34C9-ACF141B36F12}"/>
              </a:ext>
            </a:extLst>
          </p:cNvPr>
          <p:cNvSpPr txBox="1"/>
          <p:nvPr/>
        </p:nvSpPr>
        <p:spPr>
          <a:xfrm>
            <a:off x="1056434" y="4099456"/>
            <a:ext cx="9182941" cy="369291"/>
          </a:xfrm>
          <a:prstGeom prst="rect">
            <a:avLst/>
          </a:prstGeom>
          <a:noFill/>
          <a:ln>
            <a:noFill/>
          </a:ln>
        </p:spPr>
        <p:txBody>
          <a:bodyPr spcFirstLastPara="1" wrap="square" lIns="91425" tIns="45700" rIns="91425" bIns="45700" anchor="t" anchorCtr="0">
            <a:spAutoFit/>
          </a:bodyPr>
          <a:lstStyle/>
          <a:p>
            <a:r>
              <a:rPr lang="ja-JP" sz="18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a:t>
            </a:r>
            <a:r>
              <a:rPr lang="ja-JP" sz="1800" b="1" i="1" dirty="0">
                <a:solidFill>
                  <a:srgbClr val="00B0F0"/>
                </a:solidFill>
                <a:latin typeface="メイリオ" panose="020B0604030504040204" pitchFamily="50" charset="-128"/>
                <a:ea typeface="メイリオ" panose="020B0604030504040204" pitchFamily="50" charset="-128"/>
                <a:cs typeface="Meiryo"/>
                <a:sym typeface="Meiryo"/>
              </a:rPr>
              <a:t>　</a:t>
            </a:r>
            <a:r>
              <a:rPr lang="ja-JP" altLang="en-US" sz="1800" b="1" i="1" dirty="0">
                <a:solidFill>
                  <a:srgbClr val="00B0F0"/>
                </a:solidFill>
                <a:latin typeface="メイリオ" panose="020B0604030504040204" pitchFamily="50" charset="-128"/>
                <a:ea typeface="メイリオ" panose="020B0604030504040204" pitchFamily="50" charset="-128"/>
                <a:cs typeface="Meiryo"/>
                <a:sym typeface="Meiryo"/>
              </a:rPr>
              <a:t>受講履歴をカオナビに連携するにはメールアドレスの一致が必要</a:t>
            </a:r>
            <a:endParaRPr lang="ja-JP" altLang="en-US" b="1" dirty="0">
              <a:solidFill>
                <a:srgbClr val="00B0F0"/>
              </a:solidFill>
              <a:latin typeface="メイリオ" panose="020B0604030504040204" pitchFamily="50" charset="-128"/>
              <a:ea typeface="メイリオ" panose="020B0604030504040204" pitchFamily="50" charset="-128"/>
            </a:endParaRPr>
          </a:p>
        </p:txBody>
      </p:sp>
      <p:sp>
        <p:nvSpPr>
          <p:cNvPr id="9" name="Google Shape;1592;p124">
            <a:extLst>
              <a:ext uri="{FF2B5EF4-FFF2-40B4-BE49-F238E27FC236}">
                <a16:creationId xmlns:a16="http://schemas.microsoft.com/office/drawing/2014/main" id="{40B3F28B-DDAB-8854-D535-6A3F557624BE}"/>
              </a:ext>
            </a:extLst>
          </p:cNvPr>
          <p:cNvSpPr txBox="1"/>
          <p:nvPr/>
        </p:nvSpPr>
        <p:spPr>
          <a:xfrm>
            <a:off x="1168889" y="4480042"/>
            <a:ext cx="8251336" cy="738623"/>
          </a:xfrm>
          <a:prstGeom prst="rect">
            <a:avLst/>
          </a:prstGeom>
          <a:noFill/>
          <a:ln>
            <a:noFill/>
          </a:ln>
        </p:spPr>
        <p:txBody>
          <a:bodyPr spcFirstLastPara="1" wrap="square" lIns="91425" tIns="45700" rIns="91425" bIns="45700" anchor="t" anchorCtr="0">
            <a:spAutoFit/>
          </a:bodyPr>
          <a:lstStyle/>
          <a:p>
            <a:pPr lvl="0">
              <a:buSzPts val="2000"/>
            </a:pP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GLOBIS </a:t>
            </a:r>
            <a:r>
              <a:rPr lang="ja-JP" altLang="en-US" dirty="0">
                <a:latin typeface="メイリオ" panose="020B0604030504040204" pitchFamily="50" charset="-128"/>
                <a:ea typeface="メイリオ" panose="020B0604030504040204" pitchFamily="50" charset="-128"/>
              </a:rPr>
              <a:t>学び放題」での受講履歴をカオナビに連携するには、</a:t>
            </a:r>
            <a:endParaRPr lang="en-US" altLang="ja-JP" dirty="0">
              <a:latin typeface="メイリオ" panose="020B0604030504040204" pitchFamily="50" charset="-128"/>
              <a:ea typeface="メイリオ" panose="020B0604030504040204" pitchFamily="50" charset="-128"/>
            </a:endParaRPr>
          </a:p>
          <a:p>
            <a:pPr lvl="0">
              <a:buSzPts val="2000"/>
            </a:pPr>
            <a:r>
              <a:rPr lang="ja-JP" altLang="en-US" dirty="0">
                <a:latin typeface="メイリオ" panose="020B0604030504040204" pitchFamily="50" charset="-128"/>
                <a:ea typeface="メイリオ" panose="020B0604030504040204" pitchFamily="50" charset="-128"/>
              </a:rPr>
              <a:t>受講者の「</a:t>
            </a:r>
            <a:r>
              <a:rPr lang="en-US" altLang="ja-JP" dirty="0">
                <a:latin typeface="メイリオ" panose="020B0604030504040204" pitchFamily="50" charset="-128"/>
                <a:ea typeface="メイリオ" panose="020B0604030504040204" pitchFamily="50" charset="-128"/>
              </a:rPr>
              <a:t>GLOBIS </a:t>
            </a:r>
            <a:r>
              <a:rPr lang="ja-JP" altLang="en-US" dirty="0">
                <a:latin typeface="メイリオ" panose="020B0604030504040204" pitchFamily="50" charset="-128"/>
                <a:ea typeface="メイリオ" panose="020B0604030504040204" pitchFamily="50" charset="-128"/>
              </a:rPr>
              <a:t>学び放題」で登録しているメールアドレスとカオナビの基本情報に登録しているメールアドレスが一致する必要があります。</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Tree>
    <p:extLst>
      <p:ext uri="{BB962C8B-B14F-4D97-AF65-F5344CB8AC3E}">
        <p14:creationId xmlns:p14="http://schemas.microsoft.com/office/powerpoint/2010/main" val="2781324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9218" name="Picture 2">
            <a:extLst>
              <a:ext uri="{FF2B5EF4-FFF2-40B4-BE49-F238E27FC236}">
                <a16:creationId xmlns:a16="http://schemas.microsoft.com/office/drawing/2014/main" id="{6C22E636-0166-810B-954E-4E2D979E58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6176" y="1693531"/>
            <a:ext cx="2213485" cy="39420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EA8C09BF-B528-54D8-8890-5884E6AE12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99555" y="1693531"/>
            <a:ext cx="2213485" cy="39420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Google Shape;203;g125f8f40711_0_141">
            <a:extLst>
              <a:ext uri="{FF2B5EF4-FFF2-40B4-BE49-F238E27FC236}">
                <a16:creationId xmlns:a16="http://schemas.microsoft.com/office/drawing/2014/main" id="{804CCAB1-EA89-48F4-9F98-5EF0DCA0DA17}"/>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3-4.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パスコードを設定する</a:t>
            </a:r>
            <a:endParaRPr lang="ja-JP" altLang="en-US" sz="1600" dirty="0">
              <a:latin typeface="メイリオ" panose="020B0604030504040204" pitchFamily="50" charset="-128"/>
              <a:ea typeface="メイリオ" panose="020B0604030504040204" pitchFamily="50" charset="-128"/>
            </a:endParaRPr>
          </a:p>
        </p:txBody>
      </p:sp>
      <p:sp>
        <p:nvSpPr>
          <p:cNvPr id="11" name="Google Shape;76;p5">
            <a:extLst>
              <a:ext uri="{FF2B5EF4-FFF2-40B4-BE49-F238E27FC236}">
                <a16:creationId xmlns:a16="http://schemas.microsoft.com/office/drawing/2014/main" id="{6B2E34F3-E3FD-4F34-97C6-EA4E1BA3DA0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78;p5">
            <a:extLst>
              <a:ext uri="{FF2B5EF4-FFF2-40B4-BE49-F238E27FC236}">
                <a16:creationId xmlns:a16="http://schemas.microsoft.com/office/drawing/2014/main" id="{FF21AFCE-BE63-45CC-8B27-84E4A733627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3.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スマ</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トフォンアプリのログイン</a:t>
            </a:r>
            <a:endParaRPr lang="ja-JP" altLang="en-US" dirty="0">
              <a:latin typeface="メイリオ" panose="020B0604030504040204" pitchFamily="50" charset="-128"/>
              <a:ea typeface="メイリオ" panose="020B0604030504040204" pitchFamily="50" charset="-128"/>
            </a:endParaRPr>
          </a:p>
        </p:txBody>
      </p:sp>
      <p:sp>
        <p:nvSpPr>
          <p:cNvPr id="13" name="Google Shape;156;g125f8f40711_0_119">
            <a:extLst>
              <a:ext uri="{FF2B5EF4-FFF2-40B4-BE49-F238E27FC236}">
                <a16:creationId xmlns:a16="http://schemas.microsoft.com/office/drawing/2014/main" id="{88510DA6-861C-455A-A52F-B826238312F4}"/>
              </a:ext>
            </a:extLst>
          </p:cNvPr>
          <p:cNvSpPr txBox="1"/>
          <p:nvPr/>
        </p:nvSpPr>
        <p:spPr>
          <a:xfrm>
            <a:off x="694171" y="1170351"/>
            <a:ext cx="527749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③パスコードの入力画面が表示されるので、パスコード（任意の</a:t>
            </a:r>
            <a:r>
              <a:rPr lang="en-US" altLang="ja-JP" sz="1400" b="0" i="0" dirty="0">
                <a:solidFill>
                  <a:srgbClr val="333333"/>
                </a:solidFill>
                <a:latin typeface="メイリオ" panose="020B0604030504040204" pitchFamily="50" charset="-128"/>
                <a:ea typeface="メイリオ" panose="020B0604030504040204" pitchFamily="50" charset="-128"/>
                <a:cs typeface="Meiryo"/>
                <a:sym typeface="Meiryo"/>
              </a:rPr>
              <a:t>4</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桁の数字）を入力してください。</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4" name="Google Shape;157;g125f8f40711_0_119">
            <a:extLst>
              <a:ext uri="{FF2B5EF4-FFF2-40B4-BE49-F238E27FC236}">
                <a16:creationId xmlns:a16="http://schemas.microsoft.com/office/drawing/2014/main" id="{5EB1857F-29DC-4709-A03F-507162335CB5}"/>
              </a:ext>
            </a:extLst>
          </p:cNvPr>
          <p:cNvSpPr txBox="1"/>
          <p:nvPr/>
        </p:nvSpPr>
        <p:spPr>
          <a:xfrm>
            <a:off x="6167550" y="1165779"/>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④確認画面が表示されるので、再度入力してください。</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6" name="Google Shape;326;p23"/>
          <p:cNvSpPr txBox="1"/>
          <p:nvPr/>
        </p:nvSpPr>
        <p:spPr>
          <a:xfrm rot="10800000" flipH="1">
            <a:off x="-630961" y="2910353"/>
            <a:ext cx="519296" cy="504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7-3. スマートフォンアプリのログイン</a:t>
            </a:r>
            <a:endParaRPr sz="100" dirty="0">
              <a:solidFill>
                <a:schemeClr val="lt1"/>
              </a:solidFill>
              <a:latin typeface="メイリオ" panose="020B0604030504040204" pitchFamily="50" charset="-128"/>
              <a:ea typeface="メイリオ" panose="020B0604030504040204" pitchFamily="50" charset="-128"/>
              <a:sym typeface="Arial"/>
            </a:endParaRPr>
          </a:p>
        </p:txBody>
      </p:sp>
      <p:pic>
        <p:nvPicPr>
          <p:cNvPr id="10242" name="Picture 2">
            <a:extLst>
              <a:ext uri="{FF2B5EF4-FFF2-40B4-BE49-F238E27FC236}">
                <a16:creationId xmlns:a16="http://schemas.microsoft.com/office/drawing/2014/main" id="{09093C03-CFAB-7124-0AF7-81026F2DFD4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17379" y="2018773"/>
            <a:ext cx="3111952" cy="38875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Google Shape;203;g125f8f40711_0_141">
            <a:extLst>
              <a:ext uri="{FF2B5EF4-FFF2-40B4-BE49-F238E27FC236}">
                <a16:creationId xmlns:a16="http://schemas.microsoft.com/office/drawing/2014/main" id="{4B74C06E-2D77-461D-9D98-04D4DD5E476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3-5.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生体認証によるパスコードロック解除を設定する</a:t>
            </a:r>
            <a:endParaRPr lang="ja-JP" altLang="en-US" sz="1600" dirty="0">
              <a:latin typeface="メイリオ" panose="020B0604030504040204" pitchFamily="50" charset="-128"/>
              <a:ea typeface="メイリオ" panose="020B0604030504040204" pitchFamily="50" charset="-128"/>
            </a:endParaRPr>
          </a:p>
        </p:txBody>
      </p:sp>
      <p:sp>
        <p:nvSpPr>
          <p:cNvPr id="14" name="Google Shape;76;p5">
            <a:extLst>
              <a:ext uri="{FF2B5EF4-FFF2-40B4-BE49-F238E27FC236}">
                <a16:creationId xmlns:a16="http://schemas.microsoft.com/office/drawing/2014/main" id="{4B3E4608-CB3F-49EE-B462-0992FEF7B52B}"/>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5" name="Google Shape;78;p5">
            <a:extLst>
              <a:ext uri="{FF2B5EF4-FFF2-40B4-BE49-F238E27FC236}">
                <a16:creationId xmlns:a16="http://schemas.microsoft.com/office/drawing/2014/main" id="{0EDE15AD-0CD6-43D3-8D96-854E9E61C5E9}"/>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3.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スマ</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トフォンアプリのログイン</a:t>
            </a:r>
            <a:endParaRPr lang="ja-JP" altLang="en-US" dirty="0">
              <a:latin typeface="メイリオ" panose="020B0604030504040204" pitchFamily="50" charset="-128"/>
              <a:ea typeface="メイリオ" panose="020B0604030504040204" pitchFamily="50" charset="-128"/>
            </a:endParaRPr>
          </a:p>
        </p:txBody>
      </p:sp>
      <p:sp>
        <p:nvSpPr>
          <p:cNvPr id="16" name="Google Shape;156;g125f8f40711_0_119">
            <a:extLst>
              <a:ext uri="{FF2B5EF4-FFF2-40B4-BE49-F238E27FC236}">
                <a16:creationId xmlns:a16="http://schemas.microsoft.com/office/drawing/2014/main" id="{ED3D20EB-1FD4-4B40-9B40-AFA603D29F50}"/>
              </a:ext>
            </a:extLst>
          </p:cNvPr>
          <p:cNvSpPr txBox="1"/>
          <p:nvPr/>
        </p:nvSpPr>
        <p:spPr>
          <a:xfrm>
            <a:off x="694171" y="1594562"/>
            <a:ext cx="1076882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202226"/>
                </a:solidFill>
                <a:effectLst/>
                <a:latin typeface="メイリオ" panose="020B0604030504040204" pitchFamily="50" charset="-128"/>
                <a:ea typeface="メイリオ" panose="020B0604030504040204" pitchFamily="50" charset="-128"/>
              </a:rPr>
              <a:t>生体認証のためのスイッチが表示されるので、タップし設定を有効にします。</a:t>
            </a:r>
            <a:r>
              <a:rPr lang="en-US" altLang="ja-JP" sz="1400" b="0" i="0" dirty="0">
                <a:solidFill>
                  <a:srgbClr val="202226"/>
                </a:solidFill>
                <a:effectLst/>
                <a:latin typeface="メイリオ" panose="020B0604030504040204" pitchFamily="50" charset="-128"/>
                <a:ea typeface="メイリオ" panose="020B0604030504040204" pitchFamily="50" charset="-128"/>
              </a:rPr>
              <a:t>※</a:t>
            </a:r>
            <a:r>
              <a:rPr lang="ja-JP" altLang="en-US" sz="1400" b="0" i="0" dirty="0">
                <a:solidFill>
                  <a:srgbClr val="202226"/>
                </a:solidFill>
                <a:effectLst/>
                <a:latin typeface="メイリオ" panose="020B0604030504040204" pitchFamily="50" charset="-128"/>
                <a:ea typeface="メイリオ" panose="020B0604030504040204" pitchFamily="50" charset="-128"/>
              </a:rPr>
              <a:t>画像は</a:t>
            </a:r>
            <a:r>
              <a:rPr lang="en-US" altLang="ja-JP" sz="1400" b="0" i="0" dirty="0">
                <a:solidFill>
                  <a:srgbClr val="202226"/>
                </a:solidFill>
                <a:effectLst/>
                <a:latin typeface="メイリオ" panose="020B0604030504040204" pitchFamily="50" charset="-128"/>
                <a:ea typeface="メイリオ" panose="020B0604030504040204" pitchFamily="50" charset="-128"/>
              </a:rPr>
              <a:t>iPhone</a:t>
            </a:r>
            <a:r>
              <a:rPr lang="ja-JP" altLang="en-US" sz="1400" b="0" i="0" dirty="0">
                <a:solidFill>
                  <a:srgbClr val="202226"/>
                </a:solidFill>
                <a:effectLst/>
                <a:latin typeface="メイリオ" panose="020B0604030504040204" pitchFamily="50" charset="-128"/>
                <a:ea typeface="メイリオ" panose="020B0604030504040204" pitchFamily="50" charset="-128"/>
              </a:rPr>
              <a:t>の指紋認証の場合</a:t>
            </a:r>
            <a:endParaRPr lang="ja-JP" altLang="en-US" sz="1400" dirty="0">
              <a:latin typeface="メイリオ" panose="020B0604030504040204" pitchFamily="50" charset="-128"/>
              <a:ea typeface="メイリオ" panose="020B0604030504040204" pitchFamily="50" charset="-128"/>
            </a:endParaRPr>
          </a:p>
        </p:txBody>
      </p:sp>
      <p:sp>
        <p:nvSpPr>
          <p:cNvPr id="18" name="Google Shape;156;g125f8f40711_0_119">
            <a:extLst>
              <a:ext uri="{FF2B5EF4-FFF2-40B4-BE49-F238E27FC236}">
                <a16:creationId xmlns:a16="http://schemas.microsoft.com/office/drawing/2014/main" id="{91C0CD2D-80E2-4FE3-B579-7A93AC9AAE2D}"/>
              </a:ext>
            </a:extLst>
          </p:cNvPr>
          <p:cNvSpPr txBox="1"/>
          <p:nvPr/>
        </p:nvSpPr>
        <p:spPr>
          <a:xfrm>
            <a:off x="694171" y="1170351"/>
            <a:ext cx="585396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a:t>
            </a: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Touch</a:t>
            </a:r>
            <a:r>
              <a:rPr lang="ja-JP" altLang="en-US" sz="1400" b="1" i="0" dirty="0">
                <a:solidFill>
                  <a:srgbClr val="333333"/>
                </a:solidFill>
                <a:latin typeface="メイリオ" panose="020B0604030504040204" pitchFamily="50" charset="-128"/>
                <a:ea typeface="メイリオ" panose="020B0604030504040204" pitchFamily="50" charset="-128"/>
                <a:cs typeface="Meiryo"/>
                <a:sym typeface="Meiryo"/>
              </a:rPr>
              <a:t> </a:t>
            </a:r>
            <a:r>
              <a:rPr lang="en-US" altLang="ja-JP" sz="1400" b="1" i="0" dirty="0">
                <a:solidFill>
                  <a:srgbClr val="333333"/>
                </a:solidFill>
                <a:latin typeface="メイリオ" panose="020B0604030504040204" pitchFamily="50" charset="-128"/>
                <a:ea typeface="メイリオ" panose="020B0604030504040204" pitchFamily="50" charset="-128"/>
                <a:cs typeface="Meiryo"/>
                <a:sym typeface="Meiryo"/>
              </a:rPr>
              <a:t>ID</a:t>
            </a:r>
            <a:r>
              <a:rPr lang="ja-JP" altLang="en-US" sz="1400" b="1" i="0" dirty="0">
                <a:solidFill>
                  <a:srgbClr val="333333"/>
                </a:solidFill>
                <a:latin typeface="メイリオ" panose="020B0604030504040204" pitchFamily="50" charset="-128"/>
                <a:ea typeface="メイリオ" panose="020B0604030504040204" pitchFamily="50" charset="-128"/>
                <a:cs typeface="Meiryo"/>
                <a:sym typeface="Meiryo"/>
              </a:rPr>
              <a:t>を有効にしている端末の場合（例：</a:t>
            </a:r>
            <a:r>
              <a:rPr lang="en-US" altLang="ja-JP" sz="1400" b="1" i="0" dirty="0">
                <a:solidFill>
                  <a:srgbClr val="333333"/>
                </a:solidFill>
                <a:latin typeface="メイリオ" panose="020B0604030504040204" pitchFamily="50" charset="-128"/>
                <a:ea typeface="メイリオ" panose="020B0604030504040204" pitchFamily="50" charset="-128"/>
                <a:cs typeface="Meiryo"/>
                <a:sym typeface="Meiryo"/>
              </a:rPr>
              <a:t>iPhone</a:t>
            </a:r>
            <a:r>
              <a:rPr lang="ja-JP" altLang="en-US" sz="1400" b="1" i="0" dirty="0">
                <a:solidFill>
                  <a:srgbClr val="333333"/>
                </a:solidFill>
                <a:latin typeface="メイリオ" panose="020B0604030504040204" pitchFamily="50" charset="-128"/>
                <a:ea typeface="メイリオ" panose="020B0604030504040204" pitchFamily="50" charset="-128"/>
                <a:cs typeface="Meiryo"/>
                <a:sym typeface="Meiryo"/>
              </a:rPr>
              <a:t>端末）</a:t>
            </a:r>
            <a:endParaRPr lang="ja-JP" altLang="en-US" dirty="0">
              <a:latin typeface="メイリオ" panose="020B0604030504040204" pitchFamily="50" charset="-128"/>
              <a:ea typeface="メイリオ" panose="020B0604030504040204" pitchFamily="50" charset="-128"/>
            </a:endParaRPr>
          </a:p>
        </p:txBody>
      </p:sp>
      <p:grpSp>
        <p:nvGrpSpPr>
          <p:cNvPr id="20" name="グループ化 19">
            <a:extLst>
              <a:ext uri="{FF2B5EF4-FFF2-40B4-BE49-F238E27FC236}">
                <a16:creationId xmlns:a16="http://schemas.microsoft.com/office/drawing/2014/main" id="{A01F2ED2-A3D4-4560-8A28-13CF03BEDB34}"/>
              </a:ext>
            </a:extLst>
          </p:cNvPr>
          <p:cNvGrpSpPr/>
          <p:nvPr/>
        </p:nvGrpSpPr>
        <p:grpSpPr>
          <a:xfrm>
            <a:off x="5058447" y="4754649"/>
            <a:ext cx="6404547" cy="1151634"/>
            <a:chOff x="1019958" y="5655479"/>
            <a:chExt cx="6404547" cy="1151634"/>
          </a:xfrm>
        </p:grpSpPr>
        <p:grpSp>
          <p:nvGrpSpPr>
            <p:cNvPr id="24" name="グループ化 23">
              <a:extLst>
                <a:ext uri="{FF2B5EF4-FFF2-40B4-BE49-F238E27FC236}">
                  <a16:creationId xmlns:a16="http://schemas.microsoft.com/office/drawing/2014/main" id="{7498B696-667E-4FD2-A061-DDB268902D6F}"/>
                </a:ext>
              </a:extLst>
            </p:cNvPr>
            <p:cNvGrpSpPr/>
            <p:nvPr/>
          </p:nvGrpSpPr>
          <p:grpSpPr>
            <a:xfrm>
              <a:off x="1019958" y="5655479"/>
              <a:ext cx="6404547" cy="1151634"/>
              <a:chOff x="1019958" y="5075769"/>
              <a:chExt cx="6404547" cy="1151634"/>
            </a:xfrm>
          </p:grpSpPr>
          <p:sp>
            <p:nvSpPr>
              <p:cNvPr id="26" name="Google Shape;277;p25">
                <a:extLst>
                  <a:ext uri="{FF2B5EF4-FFF2-40B4-BE49-F238E27FC236}">
                    <a16:creationId xmlns:a16="http://schemas.microsoft.com/office/drawing/2014/main" id="{7C0CFB7F-6044-4E97-8706-7CCFCFF27A02}"/>
                  </a:ext>
                </a:extLst>
              </p:cNvPr>
              <p:cNvSpPr/>
              <p:nvPr/>
            </p:nvSpPr>
            <p:spPr>
              <a:xfrm>
                <a:off x="1019958" y="5075769"/>
                <a:ext cx="6404547" cy="1151634"/>
              </a:xfrm>
              <a:prstGeom prst="rect">
                <a:avLst/>
              </a:prstGeom>
              <a:solidFill>
                <a:schemeClr val="lt1"/>
              </a:solidFill>
              <a:ln w="19050" cap="flat"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7" name="Google Shape;160;g125f8f40711_0_119">
                <a:extLst>
                  <a:ext uri="{FF2B5EF4-FFF2-40B4-BE49-F238E27FC236}">
                    <a16:creationId xmlns:a16="http://schemas.microsoft.com/office/drawing/2014/main" id="{77AF1AA7-1E4A-4C81-A2FE-1CC9D73FA987}"/>
                  </a:ext>
                </a:extLst>
              </p:cNvPr>
              <p:cNvSpPr txBox="1"/>
              <p:nvPr/>
            </p:nvSpPr>
            <p:spPr>
              <a:xfrm>
                <a:off x="1348203" y="5444702"/>
                <a:ext cx="5878339" cy="64629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Noto Sans Symbols"/>
                  <a:buChar char="⮚"/>
                </a:pP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パスコードはアプリのみで有効な設定です。アプリからログアウト、またはアプリを再インストールした場合、パスコードの設定は無効となります再度設定を行ってください。</a:t>
                </a:r>
                <a:endParaRPr lang="ja-JP" altLang="en-US" sz="1200" dirty="0">
                  <a:latin typeface="メイリオ" panose="020B0604030504040204" pitchFamily="50" charset="-128"/>
                  <a:ea typeface="メイリオ" panose="020B0604030504040204" pitchFamily="50" charset="-128"/>
                </a:endParaRPr>
              </a:p>
            </p:txBody>
          </p:sp>
        </p:grpSp>
        <p:sp>
          <p:nvSpPr>
            <p:cNvPr id="22" name="Google Shape;159;g125f8f40711_0_119">
              <a:extLst>
                <a:ext uri="{FF2B5EF4-FFF2-40B4-BE49-F238E27FC236}">
                  <a16:creationId xmlns:a16="http://schemas.microsoft.com/office/drawing/2014/main" id="{A5DE6EBE-2C4A-48BE-B1C1-BCB4CAE43249}"/>
                </a:ext>
              </a:extLst>
            </p:cNvPr>
            <p:cNvSpPr txBox="1"/>
            <p:nvPr/>
          </p:nvSpPr>
          <p:spPr>
            <a:xfrm>
              <a:off x="1550446" y="5726452"/>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2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sp>
          <p:nvSpPr>
            <p:cNvPr id="23" name="Google Shape;159;g125f8f40711_0_119">
              <a:extLst>
                <a:ext uri="{FF2B5EF4-FFF2-40B4-BE49-F238E27FC236}">
                  <a16:creationId xmlns:a16="http://schemas.microsoft.com/office/drawing/2014/main" id="{5FDA1AAD-68ED-4007-89B5-6DBDD4EDA7BE}"/>
                </a:ext>
              </a:extLst>
            </p:cNvPr>
            <p:cNvSpPr txBox="1"/>
            <p:nvPr/>
          </p:nvSpPr>
          <p:spPr>
            <a:xfrm>
              <a:off x="2285443" y="5722824"/>
              <a:ext cx="4952770"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ja-JP" altLang="en-US" sz="1600" dirty="0">
                <a:latin typeface="メイリオ" panose="020B0604030504040204" pitchFamily="50" charset="-128"/>
                <a:ea typeface="メイリオ" panose="020B0604030504040204" pitchFamily="50" charset="-128"/>
              </a:endParaRPr>
            </a:p>
          </p:txBody>
        </p:sp>
      </p:grpSp>
      <p:pic>
        <p:nvPicPr>
          <p:cNvPr id="28" name="Google Shape;161;g125f8f40711_0_119">
            <a:extLst>
              <a:ext uri="{FF2B5EF4-FFF2-40B4-BE49-F238E27FC236}">
                <a16:creationId xmlns:a16="http://schemas.microsoft.com/office/drawing/2014/main" id="{B96497EF-9AAD-4CB1-BEA3-6890F62D6E93}"/>
              </a:ext>
            </a:extLst>
          </p:cNvPr>
          <p:cNvPicPr preferRelativeResize="0"/>
          <p:nvPr/>
        </p:nvPicPr>
        <p:blipFill rotWithShape="1">
          <a:blip r:embed="rId4">
            <a:alphaModFix/>
          </a:blip>
          <a:srcRect/>
          <a:stretch/>
        </p:blipFill>
        <p:spPr>
          <a:xfrm>
            <a:off x="5241933" y="4785069"/>
            <a:ext cx="335332" cy="33851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11266" name="Picture 2">
            <a:extLst>
              <a:ext uri="{FF2B5EF4-FFF2-40B4-BE49-F238E27FC236}">
                <a16:creationId xmlns:a16="http://schemas.microsoft.com/office/drawing/2014/main" id="{D0D8992B-1260-11EE-23A1-2E532BFDAB0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3320"/>
          <a:stretch/>
        </p:blipFill>
        <p:spPr bwMode="auto">
          <a:xfrm>
            <a:off x="1853606" y="1473515"/>
            <a:ext cx="2556772" cy="39468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B88B8A6A-0457-1488-62E1-D382C02232C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b="11118"/>
          <a:stretch/>
        </p:blipFill>
        <p:spPr bwMode="auto">
          <a:xfrm>
            <a:off x="7519201" y="1473515"/>
            <a:ext cx="2574193" cy="40278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Google Shape;203;g125f8f40711_0_141">
            <a:extLst>
              <a:ext uri="{FF2B5EF4-FFF2-40B4-BE49-F238E27FC236}">
                <a16:creationId xmlns:a16="http://schemas.microsoft.com/office/drawing/2014/main" id="{C8CA7062-7C73-48C9-82CE-55F220ED442D}"/>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3-6.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パスコードを変更する</a:t>
            </a:r>
            <a:endParaRPr lang="ja-JP" altLang="en-US" sz="1600" dirty="0">
              <a:latin typeface="メイリオ" panose="020B0604030504040204" pitchFamily="50" charset="-128"/>
              <a:ea typeface="メイリオ" panose="020B0604030504040204" pitchFamily="50" charset="-128"/>
            </a:endParaRPr>
          </a:p>
        </p:txBody>
      </p:sp>
      <p:sp>
        <p:nvSpPr>
          <p:cNvPr id="11" name="Google Shape;76;p5">
            <a:extLst>
              <a:ext uri="{FF2B5EF4-FFF2-40B4-BE49-F238E27FC236}">
                <a16:creationId xmlns:a16="http://schemas.microsoft.com/office/drawing/2014/main" id="{485FE460-976F-4CA9-9930-8D642FE8799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78;p5">
            <a:extLst>
              <a:ext uri="{FF2B5EF4-FFF2-40B4-BE49-F238E27FC236}">
                <a16:creationId xmlns:a16="http://schemas.microsoft.com/office/drawing/2014/main" id="{7247F332-6545-4973-BA03-3622837D233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3.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スマ</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トフォンアプリのログイン</a:t>
            </a:r>
            <a:endParaRPr lang="ja-JP" altLang="en-US" dirty="0">
              <a:latin typeface="メイリオ" panose="020B0604030504040204" pitchFamily="50" charset="-128"/>
              <a:ea typeface="メイリオ" panose="020B0604030504040204" pitchFamily="50" charset="-128"/>
            </a:endParaRPr>
          </a:p>
        </p:txBody>
      </p:sp>
      <p:sp>
        <p:nvSpPr>
          <p:cNvPr id="13" name="Google Shape;156;g125f8f40711_0_119">
            <a:extLst>
              <a:ext uri="{FF2B5EF4-FFF2-40B4-BE49-F238E27FC236}">
                <a16:creationId xmlns:a16="http://schemas.microsoft.com/office/drawing/2014/main" id="{BBB7EC31-78C1-40E9-8916-C37331EC1788}"/>
              </a:ext>
            </a:extLst>
          </p:cNvPr>
          <p:cNvSpPr txBox="1"/>
          <p:nvPr/>
        </p:nvSpPr>
        <p:spPr>
          <a:xfrm>
            <a:off x="694171" y="1170351"/>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①</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メニューから</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アプリ設定</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ja-JP" altLang="en-US" sz="1400" dirty="0">
              <a:latin typeface="メイリオ" panose="020B0604030504040204" pitchFamily="50" charset="-128"/>
              <a:ea typeface="メイリオ" panose="020B0604030504040204" pitchFamily="50" charset="-128"/>
            </a:endParaRPr>
          </a:p>
        </p:txBody>
      </p:sp>
      <p:sp>
        <p:nvSpPr>
          <p:cNvPr id="14" name="Google Shape;157;g125f8f40711_0_119">
            <a:extLst>
              <a:ext uri="{FF2B5EF4-FFF2-40B4-BE49-F238E27FC236}">
                <a16:creationId xmlns:a16="http://schemas.microsoft.com/office/drawing/2014/main" id="{1D754D09-85F6-4E62-AEFE-6EB78E96A1B7}"/>
              </a:ext>
            </a:extLst>
          </p:cNvPr>
          <p:cNvSpPr txBox="1"/>
          <p:nvPr/>
        </p:nvSpPr>
        <p:spPr>
          <a:xfrm>
            <a:off x="6167550" y="1165779"/>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2000"/>
              <a:buFont typeface="Meiryo"/>
              <a:buNone/>
            </a:pPr>
            <a:r>
              <a:rPr lang="ja-JP" altLang="en-US" sz="1400"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②</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パスコードを変更」をタップします。</a:t>
            </a:r>
            <a:endParaRPr lang="ja-JP" altLang="en-US" sz="1400" dirty="0">
              <a:solidFill>
                <a:schemeClr val="dk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12290" name="Picture 2">
            <a:extLst>
              <a:ext uri="{FF2B5EF4-FFF2-40B4-BE49-F238E27FC236}">
                <a16:creationId xmlns:a16="http://schemas.microsoft.com/office/drawing/2014/main" id="{09F03CFA-6C5D-55E1-90CE-08BFDFA08D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5246" y="1688959"/>
            <a:ext cx="2013491" cy="35858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E3B41DB1-05F0-F4D6-BEC5-72996A78374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99552" y="1688958"/>
            <a:ext cx="2013491" cy="35858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Google Shape;203;g125f8f40711_0_141">
            <a:extLst>
              <a:ext uri="{FF2B5EF4-FFF2-40B4-BE49-F238E27FC236}">
                <a16:creationId xmlns:a16="http://schemas.microsoft.com/office/drawing/2014/main" id="{285ADA54-904E-4591-8E0E-08AA5444F683}"/>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3-6.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パスコードを変更する</a:t>
            </a:r>
            <a:endParaRPr lang="ja-JP" altLang="en-US" sz="1600" dirty="0">
              <a:latin typeface="メイリオ" panose="020B0604030504040204" pitchFamily="50" charset="-128"/>
              <a:ea typeface="メイリオ" panose="020B0604030504040204" pitchFamily="50" charset="-128"/>
            </a:endParaRPr>
          </a:p>
        </p:txBody>
      </p:sp>
      <p:sp>
        <p:nvSpPr>
          <p:cNvPr id="10" name="Google Shape;76;p5">
            <a:extLst>
              <a:ext uri="{FF2B5EF4-FFF2-40B4-BE49-F238E27FC236}">
                <a16:creationId xmlns:a16="http://schemas.microsoft.com/office/drawing/2014/main" id="{12ABAFE3-6CED-44FC-87CE-BA6CBD2FD825}"/>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1" name="Google Shape;78;p5">
            <a:extLst>
              <a:ext uri="{FF2B5EF4-FFF2-40B4-BE49-F238E27FC236}">
                <a16:creationId xmlns:a16="http://schemas.microsoft.com/office/drawing/2014/main" id="{F419EECE-D632-4AAE-BE76-5E28D43EDC9D}"/>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3.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スマ</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トフォンアプリのログイン</a:t>
            </a:r>
            <a:endParaRPr lang="ja-JP" altLang="en-US" dirty="0">
              <a:latin typeface="メイリオ" panose="020B0604030504040204" pitchFamily="50" charset="-128"/>
              <a:ea typeface="メイリオ" panose="020B0604030504040204" pitchFamily="50" charset="-128"/>
            </a:endParaRPr>
          </a:p>
        </p:txBody>
      </p:sp>
      <p:sp>
        <p:nvSpPr>
          <p:cNvPr id="12" name="Google Shape;156;g125f8f40711_0_119">
            <a:extLst>
              <a:ext uri="{FF2B5EF4-FFF2-40B4-BE49-F238E27FC236}">
                <a16:creationId xmlns:a16="http://schemas.microsoft.com/office/drawing/2014/main" id="{793F8AC1-B255-4651-B519-1596C9C8625A}"/>
              </a:ext>
            </a:extLst>
          </p:cNvPr>
          <p:cNvSpPr txBox="1"/>
          <p:nvPr/>
        </p:nvSpPr>
        <p:spPr>
          <a:xfrm>
            <a:off x="694171" y="1170351"/>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2000"/>
              <a:buFont typeface="Meiryo"/>
              <a:buNone/>
            </a:pPr>
            <a:r>
              <a:rPr lang="ja-JP" altLang="en-US" sz="1400"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③現在のパスコードの入力を求められるので、入力してください。</a:t>
            </a:r>
            <a:endParaRPr lang="ja-JP" altLang="en-US" sz="1400"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157;g125f8f40711_0_119">
            <a:extLst>
              <a:ext uri="{FF2B5EF4-FFF2-40B4-BE49-F238E27FC236}">
                <a16:creationId xmlns:a16="http://schemas.microsoft.com/office/drawing/2014/main" id="{043045DC-C4E8-4364-8890-7944EEC2A5F1}"/>
              </a:ext>
            </a:extLst>
          </p:cNvPr>
          <p:cNvSpPr txBox="1"/>
          <p:nvPr/>
        </p:nvSpPr>
        <p:spPr>
          <a:xfrm>
            <a:off x="6167550" y="1165779"/>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2000"/>
              <a:buFont typeface="Meiryo"/>
              <a:buNone/>
            </a:pPr>
            <a:r>
              <a:rPr lang="ja-JP" altLang="en-US" sz="1400"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④パスコードの入力画面が表示されるので、新しいパスコード（任意の</a:t>
            </a:r>
            <a:r>
              <a:rPr lang="en-US" altLang="ja-JP" sz="1400"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4</a:t>
            </a:r>
            <a:r>
              <a:rPr lang="ja-JP" altLang="en-US" sz="1400"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桁の数字）を入力してください。</a:t>
            </a:r>
            <a:endParaRPr lang="ja-JP" altLang="en-US" sz="1400" dirty="0">
              <a:solidFill>
                <a:schemeClr val="dk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13314" name="Picture 2">
            <a:extLst>
              <a:ext uri="{FF2B5EF4-FFF2-40B4-BE49-F238E27FC236}">
                <a16:creationId xmlns:a16="http://schemas.microsoft.com/office/drawing/2014/main" id="{4AD1D503-3BB9-3152-C06F-FF830F40A38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893"/>
          <a:stretch/>
        </p:blipFill>
        <p:spPr bwMode="auto">
          <a:xfrm>
            <a:off x="1807929" y="1508865"/>
            <a:ext cx="2648125" cy="44381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 name="Google Shape;427;p29">
            <a:extLst>
              <a:ext uri="{FF2B5EF4-FFF2-40B4-BE49-F238E27FC236}">
                <a16:creationId xmlns:a16="http://schemas.microsoft.com/office/drawing/2014/main" id="{E134DAAC-E8E6-6B72-8254-82010820F5A4}"/>
              </a:ext>
            </a:extLst>
          </p:cNvPr>
          <p:cNvGrpSpPr/>
          <p:nvPr/>
        </p:nvGrpSpPr>
        <p:grpSpPr>
          <a:xfrm>
            <a:off x="5971668" y="4253200"/>
            <a:ext cx="5278541" cy="1693822"/>
            <a:chOff x="1682973" y="14483258"/>
            <a:chExt cx="9202167" cy="1203357"/>
          </a:xfrm>
        </p:grpSpPr>
        <p:sp>
          <p:nvSpPr>
            <p:cNvPr id="4" name="Google Shape;428;p29">
              <a:extLst>
                <a:ext uri="{FF2B5EF4-FFF2-40B4-BE49-F238E27FC236}">
                  <a16:creationId xmlns:a16="http://schemas.microsoft.com/office/drawing/2014/main" id="{A1C3CADC-A06D-EC47-A71D-A1C161C6E3B8}"/>
                </a:ext>
              </a:extLst>
            </p:cNvPr>
            <p:cNvSpPr/>
            <p:nvPr/>
          </p:nvSpPr>
          <p:spPr>
            <a:xfrm>
              <a:off x="1682973" y="14483258"/>
              <a:ext cx="9202167" cy="1203357"/>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 name="Google Shape;429;p29">
              <a:extLst>
                <a:ext uri="{FF2B5EF4-FFF2-40B4-BE49-F238E27FC236}">
                  <a16:creationId xmlns:a16="http://schemas.microsoft.com/office/drawing/2014/main" id="{4AA9BD5E-549A-BB25-6E25-78E00B123A54}"/>
                </a:ext>
              </a:extLst>
            </p:cNvPr>
            <p:cNvSpPr txBox="1"/>
            <p:nvPr/>
          </p:nvSpPr>
          <p:spPr>
            <a:xfrm>
              <a:off x="1877232" y="14556411"/>
              <a:ext cx="8589057" cy="2404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2400"/>
                <a:buFont typeface="Meiryo"/>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　</a:t>
              </a:r>
              <a:r>
                <a:rPr lang="ja-JP" sz="1600" b="1" i="0"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パスコードを忘れた場合</a:t>
              </a:r>
              <a:endParaRPr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p:txBody>
        </p:sp>
        <p:sp>
          <p:nvSpPr>
            <p:cNvPr id="6" name="Google Shape;430;p29">
              <a:extLst>
                <a:ext uri="{FF2B5EF4-FFF2-40B4-BE49-F238E27FC236}">
                  <a16:creationId xmlns:a16="http://schemas.microsoft.com/office/drawing/2014/main" id="{8FDCA45E-E151-DB5D-9E78-A6C64BF7A54E}"/>
                </a:ext>
              </a:extLst>
            </p:cNvPr>
            <p:cNvSpPr txBox="1"/>
            <p:nvPr/>
          </p:nvSpPr>
          <p:spPr>
            <a:xfrm>
              <a:off x="1898048" y="14898284"/>
              <a:ext cx="8772016" cy="6778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パスコードを忘れた場合は、アプリを削除し、再インストールを行ってください。再インストールによりパスコード設定が解除されますので、再度ログイン後、「パスコード設定」にて設定を行ってください。</a:t>
              </a:r>
              <a:endParaRPr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grpSp>
      <p:sp>
        <p:nvSpPr>
          <p:cNvPr id="13" name="Google Shape;203;g125f8f40711_0_141">
            <a:extLst>
              <a:ext uri="{FF2B5EF4-FFF2-40B4-BE49-F238E27FC236}">
                <a16:creationId xmlns:a16="http://schemas.microsoft.com/office/drawing/2014/main" id="{AA5A5AB5-DAD8-495C-AAA8-1A0D10ED5680}"/>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3-6.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パスコードを変更する</a:t>
            </a:r>
            <a:endParaRPr lang="ja-JP" altLang="en-US" sz="1600" dirty="0">
              <a:latin typeface="メイリオ" panose="020B0604030504040204" pitchFamily="50" charset="-128"/>
              <a:ea typeface="メイリオ" panose="020B0604030504040204" pitchFamily="50" charset="-128"/>
            </a:endParaRPr>
          </a:p>
        </p:txBody>
      </p:sp>
      <p:sp>
        <p:nvSpPr>
          <p:cNvPr id="14" name="Google Shape;76;p5">
            <a:extLst>
              <a:ext uri="{FF2B5EF4-FFF2-40B4-BE49-F238E27FC236}">
                <a16:creationId xmlns:a16="http://schemas.microsoft.com/office/drawing/2014/main" id="{A4CCBE2C-AE9F-4623-9A48-640CF04A7B6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5" name="Google Shape;78;p5">
            <a:extLst>
              <a:ext uri="{FF2B5EF4-FFF2-40B4-BE49-F238E27FC236}">
                <a16:creationId xmlns:a16="http://schemas.microsoft.com/office/drawing/2014/main" id="{54F3A909-5662-4816-8A98-1F3EBBF98BB4}"/>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3.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スマ</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トフォンアプリのログイン</a:t>
            </a:r>
            <a:endParaRPr lang="ja-JP" altLang="en-US" dirty="0">
              <a:latin typeface="メイリオ" panose="020B0604030504040204" pitchFamily="50" charset="-128"/>
              <a:ea typeface="メイリオ" panose="020B0604030504040204" pitchFamily="50" charset="-128"/>
            </a:endParaRPr>
          </a:p>
        </p:txBody>
      </p:sp>
      <p:sp>
        <p:nvSpPr>
          <p:cNvPr id="16" name="Google Shape;156;g125f8f40711_0_119">
            <a:extLst>
              <a:ext uri="{FF2B5EF4-FFF2-40B4-BE49-F238E27FC236}">
                <a16:creationId xmlns:a16="http://schemas.microsoft.com/office/drawing/2014/main" id="{038FA6D7-8E10-4F94-9BC9-868A2576B036}"/>
              </a:ext>
            </a:extLst>
          </p:cNvPr>
          <p:cNvSpPr txBox="1"/>
          <p:nvPr/>
        </p:nvSpPr>
        <p:spPr>
          <a:xfrm>
            <a:off x="694171" y="1170351"/>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⑤確認画面が表示されるので、再度入力してください。</a:t>
            </a:r>
            <a:endParaRPr lang="ja-JP" altLang="en-US" sz="1400" dirty="0">
              <a:latin typeface="メイリオ" panose="020B0604030504040204" pitchFamily="50" charset="-128"/>
              <a:ea typeface="メイリオ" panose="020B0604030504040204" pitchFamily="50" charset="-128"/>
            </a:endParaRPr>
          </a:p>
        </p:txBody>
      </p:sp>
      <p:sp>
        <p:nvSpPr>
          <p:cNvPr id="18" name="Google Shape;156;g125f8f40711_0_119">
            <a:extLst>
              <a:ext uri="{FF2B5EF4-FFF2-40B4-BE49-F238E27FC236}">
                <a16:creationId xmlns:a16="http://schemas.microsoft.com/office/drawing/2014/main" id="{A5455CBA-023B-4EDA-8C94-F15C8195DBAA}"/>
              </a:ext>
            </a:extLst>
          </p:cNvPr>
          <p:cNvSpPr txBox="1"/>
          <p:nvPr/>
        </p:nvSpPr>
        <p:spPr>
          <a:xfrm>
            <a:off x="5985180" y="1864289"/>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2000"/>
              <a:buFont typeface="Meiryo"/>
              <a:buNone/>
            </a:pPr>
            <a:r>
              <a:rPr lang="ja-JP" altLang="en-US" sz="1400"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カオナビアプリのパスコードロックを設定している場合、アプリを開くたびにパスコードの入力が求められます。</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パスコード設定</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で入力したパスコードを入力します。</a:t>
            </a:r>
          </a:p>
        </p:txBody>
      </p:sp>
      <p:sp>
        <p:nvSpPr>
          <p:cNvPr id="20" name="Google Shape;618;g126584d4e9d_0_223">
            <a:extLst>
              <a:ext uri="{FF2B5EF4-FFF2-40B4-BE49-F238E27FC236}">
                <a16:creationId xmlns:a16="http://schemas.microsoft.com/office/drawing/2014/main" id="{828B7ACC-72C6-4AD1-A7D8-01EE72B77810}"/>
              </a:ext>
            </a:extLst>
          </p:cNvPr>
          <p:cNvSpPr txBox="1"/>
          <p:nvPr/>
        </p:nvSpPr>
        <p:spPr>
          <a:xfrm>
            <a:off x="5828812" y="1560743"/>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ja-JP" sz="1600" b="1" dirty="0">
                <a:solidFill>
                  <a:schemeClr val="dk1"/>
                </a:solidFill>
                <a:latin typeface="メイリオ" panose="020B0604030504040204" pitchFamily="50" charset="-128"/>
                <a:ea typeface="メイリオ" panose="020B0604030504040204" pitchFamily="50" charset="-128"/>
                <a:cs typeface="Meiryo"/>
                <a:sym typeface="Meiryo"/>
              </a:rPr>
              <a:t>パスコードロックを解除する</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場合</a:t>
            </a:r>
            <a:endParaRPr lang="ja-JP" altLang="en-US" sz="1600" dirty="0">
              <a:latin typeface="メイリオ" panose="020B0604030504040204" pitchFamily="50" charset="-128"/>
              <a:ea typeface="メイリオ" panose="020B0604030504040204" pitchFamily="50"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7" name="Google Shape;437;p30"/>
          <p:cNvSpPr txBox="1"/>
          <p:nvPr/>
        </p:nvSpPr>
        <p:spPr>
          <a:xfrm>
            <a:off x="-947876" y="2691554"/>
            <a:ext cx="239150" cy="1345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7-4. プッシュ通知</a:t>
            </a:r>
            <a:endParaRPr sz="100" dirty="0">
              <a:solidFill>
                <a:schemeClr val="lt1"/>
              </a:solidFill>
              <a:latin typeface="メイリオ" panose="020B0604030504040204" pitchFamily="50" charset="-128"/>
              <a:ea typeface="メイリオ" panose="020B0604030504040204" pitchFamily="50" charset="-128"/>
              <a:sym typeface="Arial"/>
            </a:endParaRPr>
          </a:p>
        </p:txBody>
      </p:sp>
      <p:graphicFrame>
        <p:nvGraphicFramePr>
          <p:cNvPr id="439" name="Google Shape;439;p30"/>
          <p:cNvGraphicFramePr/>
          <p:nvPr>
            <p:extLst>
              <p:ext uri="{D42A27DB-BD31-4B8C-83A1-F6EECF244321}">
                <p14:modId xmlns:p14="http://schemas.microsoft.com/office/powerpoint/2010/main" val="2912952384"/>
              </p:ext>
            </p:extLst>
          </p:nvPr>
        </p:nvGraphicFramePr>
        <p:xfrm>
          <a:off x="771319" y="2691554"/>
          <a:ext cx="6663847" cy="3021089"/>
        </p:xfrm>
        <a:graphic>
          <a:graphicData uri="http://schemas.openxmlformats.org/drawingml/2006/table">
            <a:tbl>
              <a:tblPr>
                <a:noFill/>
                <a:tableStyleId>{88DF759A-5A2C-461F-9608-AB8EC303873A}</a:tableStyleId>
              </a:tblPr>
              <a:tblGrid>
                <a:gridCol w="6663847">
                  <a:extLst>
                    <a:ext uri="{9D8B030D-6E8A-4147-A177-3AD203B41FA5}">
                      <a16:colId xmlns:a16="http://schemas.microsoft.com/office/drawing/2014/main" val="20000"/>
                    </a:ext>
                  </a:extLst>
                </a:gridCol>
              </a:tblGrid>
              <a:tr h="323497">
                <a:tc>
                  <a:txBody>
                    <a:bodyPr/>
                    <a:lstStyle/>
                    <a:p>
                      <a:pPr marL="0" marR="0" lvl="0" indent="0" algn="l" rtl="0">
                        <a:spcBef>
                          <a:spcPts val="0"/>
                        </a:spcBef>
                        <a:spcAft>
                          <a:spcPts val="0"/>
                        </a:spcAft>
                        <a:buNone/>
                      </a:pPr>
                      <a:r>
                        <a:rPr lang="ja-JP"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スマートレビュー</a:t>
                      </a:r>
                      <a:endParaRPr sz="1400"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extLst>
                  <a:ext uri="{0D108BD9-81ED-4DB2-BD59-A6C34878D82A}">
                    <a16:rowId xmlns:a16="http://schemas.microsoft.com/office/drawing/2014/main" val="10000"/>
                  </a:ext>
                </a:extLst>
              </a:tr>
              <a:tr h="890879">
                <a:tc>
                  <a:txBody>
                    <a:bodyPr/>
                    <a:lstStyle/>
                    <a:p>
                      <a:pPr marL="0" marR="0" lvl="0" indent="0" algn="l" rtl="0">
                        <a:spcBef>
                          <a:spcPts val="0"/>
                        </a:spcBef>
                        <a:spcAft>
                          <a:spcPts val="0"/>
                        </a:spcAft>
                        <a:buNone/>
                      </a:pPr>
                      <a:r>
                        <a:rPr lang="ja-JP" sz="1200" dirty="0">
                          <a:latin typeface="メイリオ" panose="020B0604030504040204" pitchFamily="50" charset="-128"/>
                          <a:ea typeface="メイリオ" panose="020B0604030504040204" pitchFamily="50" charset="-128"/>
                          <a:cs typeface="Meiryo"/>
                          <a:sym typeface="Meiryo"/>
                        </a:rPr>
                        <a:t>・イベント一覧画面の「メール・通知一括送信設定」からメールを送信したとき</a:t>
                      </a:r>
                      <a:endParaRPr sz="1200" dirty="0">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ja-JP" sz="1200" dirty="0">
                          <a:latin typeface="メイリオ" panose="020B0604030504040204" pitchFamily="50" charset="-128"/>
                          <a:ea typeface="メイリオ" panose="020B0604030504040204" pitchFamily="50" charset="-128"/>
                          <a:cs typeface="Meiryo"/>
                          <a:sym typeface="Meiryo"/>
                        </a:rPr>
                        <a:t>・参加者一覧画面の「メール・通知一括送信設定」からメールを送信したとき</a:t>
                      </a:r>
                      <a:endParaRPr sz="1200" dirty="0"/>
                    </a:p>
                    <a:p>
                      <a:pPr marL="0" marR="0" lvl="0" indent="0" algn="l" rtl="0">
                        <a:spcBef>
                          <a:spcPts val="0"/>
                        </a:spcBef>
                        <a:spcAft>
                          <a:spcPts val="0"/>
                        </a:spcAft>
                        <a:buNone/>
                      </a:pPr>
                      <a:r>
                        <a:rPr lang="ja-JP" sz="1200" dirty="0">
                          <a:latin typeface="メイリオ" panose="020B0604030504040204" pitchFamily="50" charset="-128"/>
                          <a:ea typeface="メイリオ" panose="020B0604030504040204" pitchFamily="50" charset="-128"/>
                          <a:cs typeface="Meiryo"/>
                          <a:sym typeface="Meiryo"/>
                        </a:rPr>
                        <a:t>・確定／差し戻しを行った際に、次（前）の参加者に対し通知を行ったとき</a:t>
                      </a:r>
                      <a:endParaRPr sz="1200" dirty="0"/>
                    </a:p>
                  </a:txBody>
                  <a:tcPr marL="91450" marR="91450" marT="45725" marB="45725" anchor="ctr"/>
                </a:tc>
                <a:extLst>
                  <a:ext uri="{0D108BD9-81ED-4DB2-BD59-A6C34878D82A}">
                    <a16:rowId xmlns:a16="http://schemas.microsoft.com/office/drawing/2014/main" val="10001"/>
                  </a:ext>
                </a:extLst>
              </a:tr>
              <a:tr h="323497">
                <a:tc>
                  <a:txBody>
                    <a:bodyPr/>
                    <a:lstStyle/>
                    <a:p>
                      <a:pPr marL="0" marR="0" lvl="0" indent="0" algn="l" rtl="0">
                        <a:spcBef>
                          <a:spcPts val="0"/>
                        </a:spcBef>
                        <a:spcAft>
                          <a:spcPts val="0"/>
                        </a:spcAft>
                        <a:buNone/>
                      </a:pPr>
                      <a:r>
                        <a:rPr lang="ja-JP" sz="1400" b="1" dirty="0">
                          <a:latin typeface="メイリオ" panose="020B0604030504040204" pitchFamily="50" charset="-128"/>
                          <a:ea typeface="メイリオ" panose="020B0604030504040204" pitchFamily="50" charset="-128"/>
                          <a:cs typeface="Meiryo"/>
                          <a:sym typeface="Meiryo"/>
                        </a:rPr>
                        <a:t>ボイスノート</a:t>
                      </a:r>
                      <a:endParaRPr sz="1600" dirty="0">
                        <a:latin typeface="メイリオ" panose="020B0604030504040204" pitchFamily="50" charset="-128"/>
                        <a:ea typeface="メイリオ" panose="020B0604030504040204" pitchFamily="50" charset="-128"/>
                      </a:endParaRPr>
                    </a:p>
                  </a:txBody>
                  <a:tcPr marL="91450" marR="91450" marT="45725" marB="45725" anchor="ctr">
                    <a:solidFill>
                      <a:srgbClr val="B3CBF2"/>
                    </a:solidFill>
                  </a:tcPr>
                </a:tc>
                <a:extLst>
                  <a:ext uri="{0D108BD9-81ED-4DB2-BD59-A6C34878D82A}">
                    <a16:rowId xmlns:a16="http://schemas.microsoft.com/office/drawing/2014/main" val="10002"/>
                  </a:ext>
                </a:extLst>
              </a:tr>
              <a:tr h="615950">
                <a:tc>
                  <a:txBody>
                    <a:bodyPr/>
                    <a:lstStyle/>
                    <a:p>
                      <a:pPr marL="0" marR="0" lvl="0" indent="0" algn="l" rtl="0">
                        <a:spcBef>
                          <a:spcPts val="0"/>
                        </a:spcBef>
                        <a:spcAft>
                          <a:spcPts val="0"/>
                        </a:spcAft>
                        <a:buNone/>
                      </a:pPr>
                      <a:r>
                        <a:rPr lang="ja-JP" sz="1200" dirty="0">
                          <a:latin typeface="メイリオ" panose="020B0604030504040204" pitchFamily="50" charset="-128"/>
                          <a:ea typeface="メイリオ" panose="020B0604030504040204" pitchFamily="50" charset="-128"/>
                          <a:cs typeface="Meiryo"/>
                          <a:sym typeface="Meiryo"/>
                        </a:rPr>
                        <a:t>・イベント一覧画面の「メール・通知一括送信設定」からメールを送信したとき</a:t>
                      </a:r>
                      <a:endParaRPr sz="1200" dirty="0">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ja-JP" sz="1200" dirty="0">
                          <a:latin typeface="メイリオ" panose="020B0604030504040204" pitchFamily="50" charset="-128"/>
                          <a:ea typeface="メイリオ" panose="020B0604030504040204" pitchFamily="50" charset="-128"/>
                          <a:cs typeface="Meiryo"/>
                          <a:sym typeface="Meiryo"/>
                        </a:rPr>
                        <a:t>・参加者一覧画面で「メール・通知一括送信設定」からメールを送信したとき</a:t>
                      </a:r>
                      <a:endParaRPr sz="1200" dirty="0"/>
                    </a:p>
                  </a:txBody>
                  <a:tcPr marL="91450" marR="91450" marT="45725" marB="45725" anchor="ctr"/>
                </a:tc>
                <a:extLst>
                  <a:ext uri="{0D108BD9-81ED-4DB2-BD59-A6C34878D82A}">
                    <a16:rowId xmlns:a16="http://schemas.microsoft.com/office/drawing/2014/main" val="10003"/>
                  </a:ext>
                </a:extLst>
              </a:tr>
              <a:tr h="323497">
                <a:tc>
                  <a:txBody>
                    <a:bodyPr/>
                    <a:lstStyle/>
                    <a:p>
                      <a:pPr marL="0" marR="0" lvl="0" indent="0" algn="l" rtl="0">
                        <a:spcBef>
                          <a:spcPts val="0"/>
                        </a:spcBef>
                        <a:spcAft>
                          <a:spcPts val="0"/>
                        </a:spcAft>
                        <a:buNone/>
                      </a:pPr>
                      <a:r>
                        <a:rPr lang="ja-JP" sz="1400" b="1" dirty="0">
                          <a:latin typeface="メイリオ" panose="020B0604030504040204" pitchFamily="50" charset="-128"/>
                          <a:ea typeface="メイリオ" panose="020B0604030504040204" pitchFamily="50" charset="-128"/>
                          <a:cs typeface="Meiryo"/>
                          <a:sym typeface="Meiryo"/>
                        </a:rPr>
                        <a:t>パルスサーベイ</a:t>
                      </a:r>
                      <a:endParaRPr sz="1600" dirty="0">
                        <a:latin typeface="メイリオ" panose="020B0604030504040204" pitchFamily="50" charset="-128"/>
                        <a:ea typeface="メイリオ" panose="020B0604030504040204" pitchFamily="50" charset="-128"/>
                      </a:endParaRPr>
                    </a:p>
                  </a:txBody>
                  <a:tcPr marL="91450" marR="91450" marT="45725" marB="45725" anchor="ctr">
                    <a:solidFill>
                      <a:srgbClr val="B3CBF2"/>
                    </a:solidFill>
                  </a:tcPr>
                </a:tc>
                <a:extLst>
                  <a:ext uri="{0D108BD9-81ED-4DB2-BD59-A6C34878D82A}">
                    <a16:rowId xmlns:a16="http://schemas.microsoft.com/office/drawing/2014/main" val="10004"/>
                  </a:ext>
                </a:extLst>
              </a:tr>
              <a:tr h="543769">
                <a:tc>
                  <a:txBody>
                    <a:bodyPr/>
                    <a:lstStyle/>
                    <a:p>
                      <a:pPr marL="0" marR="0" lvl="0" indent="0" algn="l" rtl="0">
                        <a:spcBef>
                          <a:spcPts val="0"/>
                        </a:spcBef>
                        <a:spcAft>
                          <a:spcPts val="0"/>
                        </a:spcAft>
                        <a:buNone/>
                      </a:pPr>
                      <a:r>
                        <a:rPr lang="ja-JP" sz="1200" dirty="0">
                          <a:latin typeface="メイリオ" panose="020B0604030504040204" pitchFamily="50" charset="-128"/>
                          <a:ea typeface="メイリオ" panose="020B0604030504040204" pitchFamily="50" charset="-128"/>
                          <a:cs typeface="Meiryo"/>
                          <a:sym typeface="Meiryo"/>
                        </a:rPr>
                        <a:t>・「回答依頼メールの予約送信設定」で設定したメールが送信されたとき</a:t>
                      </a:r>
                      <a:endParaRPr sz="1200" dirty="0">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ja-JP" sz="1200" dirty="0">
                          <a:latin typeface="メイリオ" panose="020B0604030504040204" pitchFamily="50" charset="-128"/>
                          <a:ea typeface="メイリオ" panose="020B0604030504040204" pitchFamily="50" charset="-128"/>
                          <a:cs typeface="Meiryo"/>
                          <a:sym typeface="Meiryo"/>
                        </a:rPr>
                        <a:t>・個人結果一覧の「メール・通知一括送信設定」からメールを送信したとき</a:t>
                      </a:r>
                      <a:endParaRPr sz="1200" dirty="0"/>
                    </a:p>
                  </a:txBody>
                  <a:tcPr marL="91450" marR="91450" marT="45725" marB="45725" anchor="ctr"/>
                </a:tc>
                <a:extLst>
                  <a:ext uri="{0D108BD9-81ED-4DB2-BD59-A6C34878D82A}">
                    <a16:rowId xmlns:a16="http://schemas.microsoft.com/office/drawing/2014/main" val="10005"/>
                  </a:ext>
                </a:extLst>
              </a:tr>
            </a:tbl>
          </a:graphicData>
        </a:graphic>
      </p:graphicFrame>
      <p:pic>
        <p:nvPicPr>
          <p:cNvPr id="14338" name="Picture 2">
            <a:extLst>
              <a:ext uri="{FF2B5EF4-FFF2-40B4-BE49-F238E27FC236}">
                <a16:creationId xmlns:a16="http://schemas.microsoft.com/office/drawing/2014/main" id="{DA438A82-CB69-42EE-1442-4D1C01D4211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016" y="2488234"/>
            <a:ext cx="4108121" cy="323851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203;g125f8f40711_0_141">
            <a:extLst>
              <a:ext uri="{FF2B5EF4-FFF2-40B4-BE49-F238E27FC236}">
                <a16:creationId xmlns:a16="http://schemas.microsoft.com/office/drawing/2014/main" id="{3880B942-F646-4792-90F1-E933CCC254E8}"/>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4-1.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プッシュ通知とは</a:t>
            </a:r>
            <a:endParaRPr lang="ja-JP" altLang="en-US" sz="1600" dirty="0">
              <a:latin typeface="メイリオ" panose="020B0604030504040204" pitchFamily="50" charset="-128"/>
              <a:ea typeface="メイリオ" panose="020B0604030504040204" pitchFamily="50" charset="-128"/>
            </a:endParaRPr>
          </a:p>
        </p:txBody>
      </p:sp>
      <p:sp>
        <p:nvSpPr>
          <p:cNvPr id="10" name="Google Shape;76;p5">
            <a:extLst>
              <a:ext uri="{FF2B5EF4-FFF2-40B4-BE49-F238E27FC236}">
                <a16:creationId xmlns:a16="http://schemas.microsoft.com/office/drawing/2014/main" id="{F64011F7-6D28-4E29-9FA7-05A31579323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1" name="Google Shape;78;p5">
            <a:extLst>
              <a:ext uri="{FF2B5EF4-FFF2-40B4-BE49-F238E27FC236}">
                <a16:creationId xmlns:a16="http://schemas.microsoft.com/office/drawing/2014/main" id="{6B037FB4-AE67-4723-A0FF-E6DF915864A7}"/>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4.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プッシュ通知</a:t>
            </a:r>
            <a:endParaRPr lang="ja-JP" altLang="en-US" dirty="0">
              <a:latin typeface="メイリオ" panose="020B0604030504040204" pitchFamily="50" charset="-128"/>
              <a:ea typeface="メイリオ" panose="020B0604030504040204" pitchFamily="50" charset="-128"/>
            </a:endParaRPr>
          </a:p>
        </p:txBody>
      </p:sp>
      <p:sp>
        <p:nvSpPr>
          <p:cNvPr id="12" name="Google Shape;156;g125f8f40711_0_119">
            <a:extLst>
              <a:ext uri="{FF2B5EF4-FFF2-40B4-BE49-F238E27FC236}">
                <a16:creationId xmlns:a16="http://schemas.microsoft.com/office/drawing/2014/main" id="{7367543F-8D0F-43C4-82BE-6941F493B77D}"/>
              </a:ext>
            </a:extLst>
          </p:cNvPr>
          <p:cNvSpPr txBox="1"/>
          <p:nvPr/>
        </p:nvSpPr>
        <p:spPr>
          <a:xfrm>
            <a:off x="694171" y="1170351"/>
            <a:ext cx="10561433"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プッシュ通知とは、スマートフォンのロック画面に、更新情報など任意のメッセージを表示する機能のことです。</a:t>
            </a:r>
          </a:p>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カオナビのスマートフォンアプリを使用しているユーザーに対し、新しい</a:t>
            </a:r>
            <a:r>
              <a:rPr lang="en-US" altLang="ja-JP"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To</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 </a:t>
            </a:r>
            <a:r>
              <a:rPr lang="en-US" altLang="ja-JP"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Do</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があった時（管理者がスマートレビューやボイスノートの回答依頼を送信した時）にプッシュ通知を行うことができます。</a:t>
            </a:r>
            <a:endParaRPr lang="ja-JP" altLang="en-US" dirty="0">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2000"/>
              <a:buFont typeface="Arial"/>
              <a:buNone/>
            </a:pPr>
            <a:r>
              <a:rPr lang="en-US" altLang="ja-JP"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通知を受け取る／受け取らないの設定は、ユーザーの端末ごとに行うことができます。</a:t>
            </a:r>
            <a:endParaRPr lang="ja-JP" altLang="en-US" dirty="0">
              <a:latin typeface="メイリオ" panose="020B0604030504040204" pitchFamily="50" charset="-128"/>
              <a:ea typeface="メイリオ" panose="020B0604030504040204" pitchFamily="50" charset="-128"/>
            </a:endParaRPr>
          </a:p>
        </p:txBody>
      </p:sp>
      <p:sp>
        <p:nvSpPr>
          <p:cNvPr id="13" name="Google Shape;156;g125f8f40711_0_119">
            <a:extLst>
              <a:ext uri="{FF2B5EF4-FFF2-40B4-BE49-F238E27FC236}">
                <a16:creationId xmlns:a16="http://schemas.microsoft.com/office/drawing/2014/main" id="{14B14E4A-1551-433D-BCDD-F9D921664098}"/>
              </a:ext>
            </a:extLst>
          </p:cNvPr>
          <p:cNvSpPr txBox="1"/>
          <p:nvPr/>
        </p:nvSpPr>
        <p:spPr>
          <a:xfrm>
            <a:off x="694171" y="2292139"/>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Meiryo"/>
              <a:buNone/>
            </a:pPr>
            <a:r>
              <a:rPr lang="ja-JP" altLang="en-US"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●通知が送られるシーン</a:t>
            </a:r>
            <a:endParaRPr lang="ja-JP" altLang="en-US" sz="1400" dirty="0">
              <a:latin typeface="メイリオ" panose="020B0604030504040204" pitchFamily="50" charset="-128"/>
              <a:ea typeface="メイリオ" panose="020B0604030504040204" pitchFamily="50"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AD910370-CF5F-4D13-A08F-0405E42FF5DE}"/>
              </a:ext>
            </a:extLst>
          </p:cNvPr>
          <p:cNvGrpSpPr/>
          <p:nvPr/>
        </p:nvGrpSpPr>
        <p:grpSpPr>
          <a:xfrm>
            <a:off x="1556463" y="1212357"/>
            <a:ext cx="9248750" cy="2026792"/>
            <a:chOff x="1622450" y="1159468"/>
            <a:chExt cx="9248750" cy="2026792"/>
          </a:xfrm>
        </p:grpSpPr>
        <p:sp>
          <p:nvSpPr>
            <p:cNvPr id="452" name="Google Shape;452;p31"/>
            <p:cNvSpPr/>
            <p:nvPr/>
          </p:nvSpPr>
          <p:spPr>
            <a:xfrm>
              <a:off x="1622450" y="1159468"/>
              <a:ext cx="9248750" cy="2026792"/>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b="0" i="0" u="none" strike="noStrike" cap="none">
                <a:solidFill>
                  <a:schemeClr val="lt1"/>
                </a:solidFill>
                <a:latin typeface="Trebuchet MS"/>
                <a:ea typeface="Trebuchet MS"/>
                <a:cs typeface="Trebuchet MS"/>
                <a:sym typeface="Trebuchet MS"/>
              </a:endParaRPr>
            </a:p>
          </p:txBody>
        </p:sp>
        <p:sp>
          <p:nvSpPr>
            <p:cNvPr id="453" name="Google Shape;453;p31"/>
            <p:cNvSpPr txBox="1"/>
            <p:nvPr/>
          </p:nvSpPr>
          <p:spPr>
            <a:xfrm>
              <a:off x="2160605" y="1253317"/>
              <a:ext cx="84456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sp>
          <p:nvSpPr>
            <p:cNvPr id="454" name="Google Shape;454;p31"/>
            <p:cNvSpPr txBox="1"/>
            <p:nvPr/>
          </p:nvSpPr>
          <p:spPr>
            <a:xfrm>
              <a:off x="1694338" y="1599749"/>
              <a:ext cx="8826970" cy="523180"/>
            </a:xfrm>
            <a:prstGeom prst="rect">
              <a:avLst/>
            </a:prstGeom>
            <a:noFill/>
            <a:ln>
              <a:noFill/>
            </a:ln>
          </p:spPr>
          <p:txBody>
            <a:bodyPr spcFirstLastPara="1" wrap="square" lIns="91425" tIns="45700" rIns="91425" bIns="45700" anchor="t" anchorCtr="0">
              <a:spAutoFit/>
            </a:bodyPr>
            <a:lstStyle/>
            <a:p>
              <a:pPr marL="342900" indent="-342900">
                <a:buClr>
                  <a:schemeClr val="dk1"/>
                </a:buClr>
                <a:buSzPts val="2000"/>
                <a:buFont typeface="Noto Sans Symbols"/>
                <a:buChar char="⮚"/>
              </a:pPr>
              <a:r>
                <a:rPr lang="ja-JP"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プッシュ通知の確認方法</a:t>
              </a:r>
              <a:br>
                <a:rPr lang="en-US" altLang="ja-JP"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br>
              <a:r>
                <a:rPr lang="ja-JP" altLang="en-US" b="0" i="0" dirty="0">
                  <a:solidFill>
                    <a:srgbClr val="000000"/>
                  </a:solidFill>
                  <a:latin typeface="メイリオ" panose="020B0604030504040204" pitchFamily="50" charset="-128"/>
                  <a:ea typeface="メイリオ" panose="020B0604030504040204" pitchFamily="50" charset="-128"/>
                  <a:cs typeface="Meiryo"/>
                  <a:sym typeface="Meiryo"/>
                </a:rPr>
                <a:t>プッシュ通知の履歴は、</a:t>
              </a:r>
              <a:r>
                <a:rPr lang="ja-JP" altLang="en-US"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b="0" i="0" dirty="0">
                  <a:solidFill>
                    <a:srgbClr val="000000"/>
                  </a:solidFill>
                  <a:latin typeface="メイリオ" panose="020B0604030504040204" pitchFamily="50" charset="-128"/>
                  <a:ea typeface="メイリオ" panose="020B0604030504040204" pitchFamily="50" charset="-128"/>
                  <a:cs typeface="Meiryo"/>
                  <a:sym typeface="Meiryo"/>
                </a:rPr>
                <a:t>メール・通知送信履歴</a:t>
              </a:r>
              <a:r>
                <a:rPr lang="ja-JP" altLang="en-US"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b="0" i="0" dirty="0">
                  <a:solidFill>
                    <a:srgbClr val="000000"/>
                  </a:solidFill>
                  <a:latin typeface="メイリオ" panose="020B0604030504040204" pitchFamily="50" charset="-128"/>
                  <a:ea typeface="メイリオ" panose="020B0604030504040204" pitchFamily="50" charset="-128"/>
                  <a:cs typeface="Meiryo"/>
                  <a:sym typeface="Meiryo"/>
                </a:rPr>
                <a:t>から確認できます。</a:t>
              </a:r>
              <a:endPar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15" name="Google Shape;161;g125f8f40711_0_119">
              <a:extLst>
                <a:ext uri="{FF2B5EF4-FFF2-40B4-BE49-F238E27FC236}">
                  <a16:creationId xmlns:a16="http://schemas.microsoft.com/office/drawing/2014/main" id="{BFB62E47-6E8A-4904-AC9C-2D3F7C37A093}"/>
                </a:ext>
              </a:extLst>
            </p:cNvPr>
            <p:cNvPicPr preferRelativeResize="0"/>
            <p:nvPr/>
          </p:nvPicPr>
          <p:blipFill rotWithShape="1">
            <a:blip r:embed="rId3">
              <a:alphaModFix/>
            </a:blip>
            <a:srcRect/>
            <a:stretch/>
          </p:blipFill>
          <p:spPr>
            <a:xfrm>
              <a:off x="1825273" y="1244834"/>
              <a:ext cx="335332" cy="338514"/>
            </a:xfrm>
            <a:prstGeom prst="rect">
              <a:avLst/>
            </a:prstGeom>
            <a:noFill/>
            <a:ln>
              <a:noFill/>
            </a:ln>
          </p:spPr>
        </p:pic>
      </p:grpSp>
      <p:grpSp>
        <p:nvGrpSpPr>
          <p:cNvPr id="447" name="Google Shape;447;p31"/>
          <p:cNvGrpSpPr/>
          <p:nvPr/>
        </p:nvGrpSpPr>
        <p:grpSpPr>
          <a:xfrm>
            <a:off x="1556465" y="3395170"/>
            <a:ext cx="9248748" cy="1024769"/>
            <a:chOff x="898835" y="14442757"/>
            <a:chExt cx="9060716" cy="1024769"/>
          </a:xfrm>
        </p:grpSpPr>
        <p:sp>
          <p:nvSpPr>
            <p:cNvPr id="448" name="Google Shape;448;p31"/>
            <p:cNvSpPr/>
            <p:nvPr/>
          </p:nvSpPr>
          <p:spPr>
            <a:xfrm>
              <a:off x="898835" y="14442757"/>
              <a:ext cx="9060716" cy="1024769"/>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49" name="Google Shape;449;p31"/>
            <p:cNvSpPr txBox="1"/>
            <p:nvPr/>
          </p:nvSpPr>
          <p:spPr>
            <a:xfrm>
              <a:off x="969259" y="14549542"/>
              <a:ext cx="862459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2400"/>
                <a:buFont typeface="Meiryo"/>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　</a:t>
              </a:r>
              <a:endParaRPr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p:txBody>
        </p:sp>
        <p:sp>
          <p:nvSpPr>
            <p:cNvPr id="450" name="Google Shape;450;p31"/>
            <p:cNvSpPr txBox="1"/>
            <p:nvPr/>
          </p:nvSpPr>
          <p:spPr>
            <a:xfrm>
              <a:off x="1066032" y="14900582"/>
              <a:ext cx="888461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プッシュ通知をご利用いただけない場合、管理者側で制御している可能性があります。</a:t>
              </a:r>
              <a:endParaRPr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grpSp>
      <p:sp>
        <p:nvSpPr>
          <p:cNvPr id="18" name="Google Shape;454;p31">
            <a:extLst>
              <a:ext uri="{FF2B5EF4-FFF2-40B4-BE49-F238E27FC236}">
                <a16:creationId xmlns:a16="http://schemas.microsoft.com/office/drawing/2014/main" id="{971F9667-1A63-4865-80D2-A3BEEF0B620A}"/>
              </a:ext>
            </a:extLst>
          </p:cNvPr>
          <p:cNvSpPr txBox="1"/>
          <p:nvPr/>
        </p:nvSpPr>
        <p:spPr>
          <a:xfrm>
            <a:off x="1628351" y="2300806"/>
            <a:ext cx="8826970" cy="738623"/>
          </a:xfrm>
          <a:prstGeom prst="rect">
            <a:avLst/>
          </a:prstGeom>
          <a:noFill/>
          <a:ln>
            <a:noFill/>
          </a:ln>
        </p:spPr>
        <p:txBody>
          <a:bodyPr spcFirstLastPara="1" wrap="square" lIns="91425" tIns="45700" rIns="91425" bIns="45700" anchor="t" anchorCtr="0">
            <a:spAutoFit/>
          </a:bodyPr>
          <a:lstStyle/>
          <a:p>
            <a:pPr marL="342900" indent="-342900">
              <a:buClr>
                <a:schemeClr val="dk1"/>
              </a:buClr>
              <a:buSzPts val="2000"/>
              <a:buFont typeface="Noto Sans Symbols"/>
              <a:buChar char="⮚"/>
            </a:pPr>
            <a:r>
              <a:rPr lang="ja-JP" altLang="en-US"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ユーザがメールアドレスをもっていない時</a:t>
            </a:r>
            <a:br>
              <a:rPr lang="en-US" altLang="ja-JP"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br>
            <a:r>
              <a:rPr lang="ja-JP" altLang="en-US"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ユーザーがメールアドレスを持っていない場合や基本情報に登録されているメールがダミーアドレスの場合、メール送付することはできませんが、アプリにてプッシュ通知を表示することはできます。</a:t>
            </a:r>
            <a:endParaRPr lang="en-US" altLang="ja-JP" i="0" dirty="0">
              <a:solidFill>
                <a:srgbClr val="000000"/>
              </a:solidFill>
              <a:latin typeface="メイリオ" panose="020B0604030504040204" pitchFamily="50" charset="-128"/>
              <a:ea typeface="メイリオ" panose="020B0604030504040204" pitchFamily="50" charset="-128"/>
              <a:cs typeface="Meiryo"/>
              <a:sym typeface="Meiryo"/>
            </a:endParaRPr>
          </a:p>
        </p:txBody>
      </p:sp>
      <p:sp>
        <p:nvSpPr>
          <p:cNvPr id="19" name="Google Shape;203;g125f8f40711_0_141">
            <a:extLst>
              <a:ext uri="{FF2B5EF4-FFF2-40B4-BE49-F238E27FC236}">
                <a16:creationId xmlns:a16="http://schemas.microsoft.com/office/drawing/2014/main" id="{35777F19-3858-4A38-A587-96F3DE5FC292}"/>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4-1.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プッシュ通知とは</a:t>
            </a:r>
            <a:endParaRPr lang="ja-JP" altLang="en-US" sz="1600" dirty="0">
              <a:latin typeface="メイリオ" panose="020B0604030504040204" pitchFamily="50" charset="-128"/>
              <a:ea typeface="メイリオ" panose="020B0604030504040204" pitchFamily="50" charset="-128"/>
            </a:endParaRPr>
          </a:p>
        </p:txBody>
      </p:sp>
      <p:sp>
        <p:nvSpPr>
          <p:cNvPr id="20" name="Google Shape;76;p5">
            <a:extLst>
              <a:ext uri="{FF2B5EF4-FFF2-40B4-BE49-F238E27FC236}">
                <a16:creationId xmlns:a16="http://schemas.microsoft.com/office/drawing/2014/main" id="{099EA441-42B9-4B27-99AA-13A38F8BE910}"/>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1" name="Google Shape;78;p5">
            <a:extLst>
              <a:ext uri="{FF2B5EF4-FFF2-40B4-BE49-F238E27FC236}">
                <a16:creationId xmlns:a16="http://schemas.microsoft.com/office/drawing/2014/main" id="{442BC914-101E-4A63-B551-492571DD3A8F}"/>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4.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プッシュ通知</a:t>
            </a:r>
            <a:endParaRPr lang="ja-JP" altLang="en-US" dirty="0">
              <a:latin typeface="メイリオ" panose="020B0604030504040204" pitchFamily="50" charset="-128"/>
              <a:ea typeface="メイリオ" panose="020B0604030504040204" pitchFamily="50"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3"/>
          <p:cNvSpPr txBox="1"/>
          <p:nvPr/>
        </p:nvSpPr>
        <p:spPr>
          <a:xfrm>
            <a:off x="734728" y="1889289"/>
            <a:ext cx="4167000" cy="931200"/>
          </a:xfrm>
          <a:prstGeom prst="rect">
            <a:avLst/>
          </a:prstGeom>
          <a:noFill/>
          <a:ln>
            <a:noFill/>
          </a:ln>
        </p:spPr>
        <p:txBody>
          <a:bodyPr spcFirstLastPara="1" wrap="square" lIns="91425" tIns="45700" rIns="91425" bIns="45700" anchor="ctr" anchorCtr="0">
            <a:noAutofit/>
          </a:bodyPr>
          <a:lstStyle/>
          <a:p>
            <a:pPr marL="0" marR="0" lvl="0" indent="0" algn="l" rtl="0">
              <a:lnSpc>
                <a:spcPct val="47058"/>
              </a:lnSpc>
              <a:spcBef>
                <a:spcPts val="0"/>
              </a:spcBef>
              <a:spcAft>
                <a:spcPts val="0"/>
              </a:spcAft>
              <a:buClr>
                <a:schemeClr val="accent1"/>
              </a:buClr>
              <a:buSzPts val="5100"/>
              <a:buFont typeface="Arial"/>
              <a:buNone/>
            </a:pPr>
            <a:r>
              <a:rPr lang="en-US" sz="5100" b="1" i="0" u="none" strike="noStrike" cap="none" dirty="0">
                <a:solidFill>
                  <a:srgbClr val="447FE0"/>
                </a:solidFill>
                <a:latin typeface="メイリオ" panose="020B0604030504040204" pitchFamily="50" charset="-128"/>
                <a:ea typeface="メイリオ" panose="020B0604030504040204" pitchFamily="50" charset="-128"/>
                <a:sym typeface="Arial"/>
              </a:rPr>
              <a:t>INDEX</a:t>
            </a:r>
            <a:endParaRPr sz="5100" b="1" i="0" u="none" strike="noStrike" cap="none" dirty="0">
              <a:solidFill>
                <a:srgbClr val="447FE0"/>
              </a:solidFill>
              <a:latin typeface="メイリオ" panose="020B0604030504040204" pitchFamily="50" charset="-128"/>
              <a:ea typeface="メイリオ" panose="020B0604030504040204" pitchFamily="50" charset="-128"/>
              <a:sym typeface="Arial"/>
            </a:endParaRPr>
          </a:p>
        </p:txBody>
      </p:sp>
      <p:sp>
        <p:nvSpPr>
          <p:cNvPr id="70" name="Google Shape;70;p3"/>
          <p:cNvSpPr txBox="1"/>
          <p:nvPr/>
        </p:nvSpPr>
        <p:spPr>
          <a:xfrm>
            <a:off x="734725" y="2608199"/>
            <a:ext cx="5961043" cy="64627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CE8D3E"/>
              </a:buClr>
              <a:buSzPts val="3400"/>
              <a:buFont typeface="Meiryo"/>
              <a:buNone/>
            </a:pPr>
            <a:r>
              <a:rPr lang="ja-JP" altLang="en-US" sz="2800" b="1" dirty="0">
                <a:solidFill>
                  <a:schemeClr val="dk1"/>
                </a:solidFill>
                <a:latin typeface="メイリオ" panose="020B0604030504040204" pitchFamily="50" charset="-128"/>
                <a:ea typeface="メイリオ" panose="020B0604030504040204" pitchFamily="50" charset="-128"/>
                <a:cs typeface="Meiryo"/>
                <a:sym typeface="Meiryo"/>
              </a:rPr>
              <a:t>スマートフォンアプリ</a:t>
            </a:r>
            <a:endParaRPr lang="en-US" sz="1500" b="0" i="0" u="sng"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p:txBody>
      </p:sp>
      <p:sp>
        <p:nvSpPr>
          <p:cNvPr id="71" name="Google Shape;71;p3"/>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accent4"/>
                </a:solidFill>
                <a:latin typeface="メイリオ" panose="020B0604030504040204" pitchFamily="50" charset="-128"/>
                <a:ea typeface="メイリオ" panose="020B0604030504040204" pitchFamily="50" charset="-128"/>
                <a:sym typeface="Arial"/>
              </a:rPr>
              <a:t>© </a:t>
            </a:r>
            <a:r>
              <a:rPr lang="en-US" sz="900" b="0" i="0" u="none" strike="noStrike" cap="none" dirty="0" err="1">
                <a:solidFill>
                  <a:schemeClr val="accent4"/>
                </a:solidFill>
                <a:latin typeface="メイリオ" panose="020B0604030504040204" pitchFamily="50" charset="-128"/>
                <a:ea typeface="メイリオ" panose="020B0604030504040204" pitchFamily="50" charset="-128"/>
                <a:sym typeface="Arial"/>
              </a:rPr>
              <a:t>kaonavi</a:t>
            </a:r>
            <a:r>
              <a:rPr lang="en-US" sz="900" b="0" i="0" u="none" strike="noStrike" cap="none" dirty="0">
                <a:solidFill>
                  <a:schemeClr val="accent4"/>
                </a:solidFill>
                <a:latin typeface="メイリオ" panose="020B0604030504040204" pitchFamily="50" charset="-128"/>
                <a:ea typeface="メイリオ" panose="020B0604030504040204" pitchFamily="50" charset="-128"/>
                <a:sym typeface="Arial"/>
              </a:rPr>
              <a:t>, </a:t>
            </a:r>
            <a:r>
              <a:rPr lang="en-US" sz="900" b="0" i="0" u="none" strike="noStrike" cap="none" dirty="0" err="1">
                <a:solidFill>
                  <a:schemeClr val="accent4"/>
                </a:solidFill>
                <a:latin typeface="メイリオ" panose="020B0604030504040204" pitchFamily="50" charset="-128"/>
                <a:ea typeface="メイリオ" panose="020B0604030504040204" pitchFamily="50" charset="-128"/>
                <a:sym typeface="Arial"/>
              </a:rPr>
              <a:t>inc.</a:t>
            </a:r>
            <a:endParaRPr sz="900" b="0" i="0" u="none" strike="noStrike" cap="none" dirty="0">
              <a:solidFill>
                <a:schemeClr val="accent4"/>
              </a:solidFill>
              <a:latin typeface="メイリオ" panose="020B0604030504040204" pitchFamily="50" charset="-128"/>
              <a:ea typeface="メイリオ" panose="020B0604030504040204" pitchFamily="50" charset="-128"/>
              <a:sym typeface="Arial"/>
            </a:endParaRPr>
          </a:p>
        </p:txBody>
      </p:sp>
      <p:sp>
        <p:nvSpPr>
          <p:cNvPr id="3" name="テキスト ボックス 2">
            <a:extLst>
              <a:ext uri="{FF2B5EF4-FFF2-40B4-BE49-F238E27FC236}">
                <a16:creationId xmlns:a16="http://schemas.microsoft.com/office/drawing/2014/main" id="{BBF18A11-E8C5-4740-A1F9-61281D316434}"/>
              </a:ext>
            </a:extLst>
          </p:cNvPr>
          <p:cNvSpPr txBox="1"/>
          <p:nvPr/>
        </p:nvSpPr>
        <p:spPr>
          <a:xfrm>
            <a:off x="1078854" y="3254476"/>
            <a:ext cx="3993401" cy="2862322"/>
          </a:xfrm>
          <a:prstGeom prst="rect">
            <a:avLst/>
          </a:prstGeom>
          <a:noFill/>
        </p:spPr>
        <p:txBody>
          <a:bodyPr wrap="none" rtlCol="0">
            <a:spAutoFit/>
          </a:bodyPr>
          <a:lstStyle/>
          <a:p>
            <a:pPr marL="342900" indent="-342900">
              <a:buFont typeface="+mj-lt"/>
              <a:buAutoNum type="arabicPeriod"/>
            </a:pPr>
            <a:r>
              <a:rPr kumimoji="1" lang="ja-JP" altLang="en-US" sz="1800" u="sng" dirty="0">
                <a:latin typeface="メイリオ" panose="020B0604030504040204" pitchFamily="50" charset="-128"/>
                <a:ea typeface="メイリオ" panose="020B0604030504040204" pitchFamily="50" charset="-128"/>
                <a:sym typeface="Meiryo"/>
              </a:rPr>
              <a:t>スマートフォンアプリ</a:t>
            </a:r>
            <a:r>
              <a:rPr kumimoji="1" lang="ja-JP" altLang="en-US" sz="1800" u="sng" dirty="0">
                <a:latin typeface="メイリオ" panose="020B0604030504040204" pitchFamily="50" charset="-128"/>
                <a:ea typeface="メイリオ" panose="020B0604030504040204" pitchFamily="50" charset="-128"/>
              </a:rPr>
              <a:t>とは</a:t>
            </a:r>
            <a:endParaRPr kumimoji="1" lang="en-US" altLang="ja-JP" sz="1800" u="sng" dirty="0">
              <a:latin typeface="メイリオ" panose="020B0604030504040204" pitchFamily="50" charset="-128"/>
              <a:ea typeface="メイリオ" panose="020B0604030504040204" pitchFamily="50" charset="-128"/>
            </a:endParaRPr>
          </a:p>
          <a:p>
            <a:pPr marL="342900" indent="-342900">
              <a:buFont typeface="+mj-lt"/>
              <a:buAutoNum type="arabicPeriod"/>
            </a:pPr>
            <a:r>
              <a:rPr lang="ja-JP" altLang="en-US" sz="1800" b="0" u="sng" dirty="0">
                <a:latin typeface="メイリオ" panose="020B0604030504040204" pitchFamily="50" charset="-128"/>
                <a:ea typeface="メイリオ" panose="020B0604030504040204" pitchFamily="50" charset="-128"/>
                <a:cs typeface="Meiryo"/>
                <a:sym typeface="Meiryo"/>
              </a:rPr>
              <a:t>スマホからの利用範囲</a:t>
            </a:r>
            <a:endParaRPr lang="en-US" altLang="ja-JP" u="sng" dirty="0">
              <a:latin typeface="メイリオ" panose="020B0604030504040204" pitchFamily="50" charset="-128"/>
              <a:ea typeface="メイリオ" panose="020B0604030504040204" pitchFamily="50" charset="-128"/>
              <a:cs typeface="Meiryo"/>
              <a:sym typeface="Meiryo"/>
            </a:endParaRPr>
          </a:p>
          <a:p>
            <a:pPr marL="342900" indent="-342900">
              <a:buFont typeface="+mj-lt"/>
              <a:buAutoNum type="arabicPeriod"/>
            </a:pPr>
            <a:r>
              <a:rPr lang="ja-JP" altLang="en-US" sz="1800" b="0" u="sng" dirty="0">
                <a:latin typeface="メイリオ" panose="020B0604030504040204" pitchFamily="50" charset="-128"/>
                <a:ea typeface="メイリオ" panose="020B0604030504040204" pitchFamily="50" charset="-128"/>
                <a:cs typeface="Meiryo"/>
                <a:sym typeface="Meiryo"/>
              </a:rPr>
              <a:t>スマートフォンアプリのログイン</a:t>
            </a:r>
            <a:endParaRPr lang="en-US" altLang="ja-JP" sz="1800" b="0" u="sng" dirty="0">
              <a:latin typeface="メイリオ" panose="020B0604030504040204" pitchFamily="50" charset="-128"/>
              <a:ea typeface="メイリオ" panose="020B0604030504040204" pitchFamily="50" charset="-128"/>
              <a:cs typeface="Meiryo"/>
              <a:sym typeface="Meiryo"/>
            </a:endParaRPr>
          </a:p>
          <a:p>
            <a:pPr marL="342900" indent="-342900">
              <a:buFont typeface="+mj-lt"/>
              <a:buAutoNum type="arabicPeriod"/>
            </a:pPr>
            <a:r>
              <a:rPr lang="ja-JP" altLang="en-US" sz="1800" b="0" u="sng" dirty="0">
                <a:latin typeface="メイリオ" panose="020B0604030504040204" pitchFamily="50" charset="-128"/>
                <a:ea typeface="メイリオ" panose="020B0604030504040204" pitchFamily="50" charset="-128"/>
                <a:cs typeface="Meiryo"/>
                <a:sym typeface="Meiryo"/>
              </a:rPr>
              <a:t>プッシュ通知</a:t>
            </a:r>
            <a:endParaRPr lang="en-US" altLang="ja-JP" sz="1800" b="0" u="sng" dirty="0">
              <a:latin typeface="メイリオ" panose="020B0604030504040204" pitchFamily="50" charset="-128"/>
              <a:ea typeface="メイリオ" panose="020B0604030504040204" pitchFamily="50" charset="-128"/>
              <a:cs typeface="Meiryo"/>
              <a:sym typeface="Meiryo"/>
            </a:endParaRPr>
          </a:p>
          <a:p>
            <a:pPr marL="342900" indent="-342900">
              <a:buFont typeface="+mj-lt"/>
              <a:buAutoNum type="arabicPeriod"/>
            </a:pPr>
            <a:r>
              <a:rPr kumimoji="1" lang="ja-JP" altLang="en-US" sz="1800" u="sng" dirty="0">
                <a:latin typeface="メイリオ" panose="020B0604030504040204" pitchFamily="50" charset="-128"/>
                <a:ea typeface="メイリオ" panose="020B0604030504040204" pitchFamily="50" charset="-128"/>
                <a:sym typeface="Meiryo"/>
              </a:rPr>
              <a:t>プロファイルブック</a:t>
            </a:r>
            <a:endParaRPr kumimoji="1" lang="en-US" altLang="ja-JP" sz="1800" u="sng" dirty="0">
              <a:latin typeface="メイリオ" panose="020B0604030504040204" pitchFamily="50" charset="-128"/>
              <a:ea typeface="メイリオ" panose="020B0604030504040204" pitchFamily="50" charset="-128"/>
              <a:sym typeface="Meiryo"/>
            </a:endParaRPr>
          </a:p>
          <a:p>
            <a:pPr marL="342900" indent="-342900">
              <a:buFont typeface="+mj-lt"/>
              <a:buAutoNum type="arabicPeriod"/>
            </a:pPr>
            <a:r>
              <a:rPr kumimoji="1" lang="ja-JP" altLang="en-US" sz="1800" u="sng" dirty="0">
                <a:latin typeface="メイリオ" panose="020B0604030504040204" pitchFamily="50" charset="-128"/>
                <a:ea typeface="メイリオ" panose="020B0604030504040204" pitchFamily="50" charset="-128"/>
                <a:sym typeface="Meiryo"/>
              </a:rPr>
              <a:t>ピックアップリスト</a:t>
            </a:r>
            <a:endParaRPr kumimoji="1" lang="en-US" altLang="ja-JP" sz="1800" u="sng" dirty="0">
              <a:latin typeface="メイリオ" panose="020B0604030504040204" pitchFamily="50" charset="-128"/>
              <a:ea typeface="メイリオ" panose="020B0604030504040204" pitchFamily="50" charset="-128"/>
              <a:sym typeface="Meiryo"/>
            </a:endParaRPr>
          </a:p>
          <a:p>
            <a:pPr marL="342900" indent="-342900">
              <a:buFont typeface="+mj-lt"/>
              <a:buAutoNum type="arabicPeriod"/>
            </a:pPr>
            <a:r>
              <a:rPr kumimoji="1" lang="ja-JP" altLang="en-US" sz="1800" u="sng" dirty="0">
                <a:latin typeface="メイリオ" panose="020B0604030504040204" pitchFamily="50" charset="-128"/>
                <a:ea typeface="メイリオ" panose="020B0604030504040204" pitchFamily="50" charset="-128"/>
                <a:sym typeface="Meiryo"/>
              </a:rPr>
              <a:t>シナプスツリー</a:t>
            </a:r>
            <a:endParaRPr kumimoji="1" lang="en-US" altLang="ja-JP" sz="1800" u="sng" dirty="0">
              <a:latin typeface="メイリオ" panose="020B0604030504040204" pitchFamily="50" charset="-128"/>
              <a:ea typeface="メイリオ" panose="020B0604030504040204" pitchFamily="50" charset="-128"/>
              <a:sym typeface="Meiryo"/>
            </a:endParaRPr>
          </a:p>
          <a:p>
            <a:pPr marL="342900" indent="-342900">
              <a:buFont typeface="+mj-lt"/>
              <a:buAutoNum type="arabicPeriod"/>
            </a:pPr>
            <a:r>
              <a:rPr kumimoji="1" lang="ja-JP" altLang="en-US" sz="1800" u="sng" dirty="0">
                <a:latin typeface="メイリオ" panose="020B0604030504040204" pitchFamily="50" charset="-128"/>
                <a:ea typeface="メイリオ" panose="020B0604030504040204" pitchFamily="50" charset="-128"/>
                <a:sym typeface="Meiryo"/>
              </a:rPr>
              <a:t>ワークフロー</a:t>
            </a:r>
            <a:endParaRPr kumimoji="1" lang="en-US" altLang="ja-JP" sz="1800" u="sng" dirty="0">
              <a:latin typeface="メイリオ" panose="020B0604030504040204" pitchFamily="50" charset="-128"/>
              <a:ea typeface="メイリオ" panose="020B0604030504040204" pitchFamily="50" charset="-128"/>
              <a:sym typeface="Meiryo"/>
            </a:endParaRPr>
          </a:p>
          <a:p>
            <a:pPr marL="342900" indent="-342900">
              <a:buFont typeface="+mj-lt"/>
              <a:buAutoNum type="arabicPeriod"/>
            </a:pPr>
            <a:r>
              <a:rPr kumimoji="1" lang="ja-JP" altLang="en-US" sz="1800" u="sng" dirty="0">
                <a:latin typeface="メイリオ" panose="020B0604030504040204" pitchFamily="50" charset="-128"/>
                <a:ea typeface="メイリオ" panose="020B0604030504040204" pitchFamily="50" charset="-128"/>
                <a:sym typeface="Meiryo"/>
              </a:rPr>
              <a:t>アビリティマネージャー</a:t>
            </a:r>
            <a:endParaRPr kumimoji="1" lang="en-US" altLang="ja-JP" sz="1800" u="sng" dirty="0">
              <a:latin typeface="メイリオ" panose="020B0604030504040204" pitchFamily="50" charset="-128"/>
              <a:ea typeface="メイリオ" panose="020B0604030504040204" pitchFamily="50" charset="-128"/>
              <a:sym typeface="Meiryo"/>
            </a:endParaRPr>
          </a:p>
          <a:p>
            <a:pPr marL="342900" indent="-342900">
              <a:buFont typeface="+mj-lt"/>
              <a:buAutoNum type="arabicPeriod"/>
            </a:pPr>
            <a:r>
              <a:rPr kumimoji="1" lang="ja-JP" altLang="en-US" sz="1800" u="sng" dirty="0">
                <a:latin typeface="メイリオ" panose="020B0604030504040204" pitchFamily="50" charset="-128"/>
                <a:ea typeface="メイリオ" panose="020B0604030504040204" pitchFamily="50" charset="-128"/>
                <a:sym typeface="Meiryo"/>
              </a:rPr>
              <a:t>ラーニングライブラリ</a:t>
            </a:r>
            <a:endParaRPr kumimoji="1" lang="ja-JP" altLang="en-US" sz="1800" u="sng" dirty="0">
              <a:latin typeface="メイリオ" panose="020B0604030504040204" pitchFamily="50" charset="-128"/>
              <a:ea typeface="メイリオ" panose="020B0604030504040204" pitchFamily="50"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2" name="Picture 2">
            <a:extLst>
              <a:ext uri="{FF2B5EF4-FFF2-40B4-BE49-F238E27FC236}">
                <a16:creationId xmlns:a16="http://schemas.microsoft.com/office/drawing/2014/main" id="{6D109D37-95FF-8125-BBF0-6E01652FA37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3574"/>
          <a:stretch/>
        </p:blipFill>
        <p:spPr bwMode="auto">
          <a:xfrm>
            <a:off x="1960528" y="2672062"/>
            <a:ext cx="2347522" cy="3613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Google Shape;203;g125f8f40711_0_141">
            <a:extLst>
              <a:ext uri="{FF2B5EF4-FFF2-40B4-BE49-F238E27FC236}">
                <a16:creationId xmlns:a16="http://schemas.microsoft.com/office/drawing/2014/main" id="{743F6F25-A09B-4949-8610-ACA3B4DF63E6}"/>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4-2.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プッシュ通知を設定（</a:t>
            </a: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ON</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a:t>
            </a: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OFF</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）する</a:t>
            </a:r>
            <a:endParaRPr lang="ja-JP" altLang="en-US" sz="1600" dirty="0">
              <a:latin typeface="メイリオ" panose="020B0604030504040204" pitchFamily="50" charset="-128"/>
              <a:ea typeface="メイリオ" panose="020B0604030504040204" pitchFamily="50" charset="-128"/>
            </a:endParaRPr>
          </a:p>
        </p:txBody>
      </p:sp>
      <p:sp>
        <p:nvSpPr>
          <p:cNvPr id="12" name="Google Shape;76;p5">
            <a:extLst>
              <a:ext uri="{FF2B5EF4-FFF2-40B4-BE49-F238E27FC236}">
                <a16:creationId xmlns:a16="http://schemas.microsoft.com/office/drawing/2014/main" id="{BB57218C-9855-4147-9430-6936FF81E49E}"/>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1C41840D-FF0C-461E-BFD1-52C3EEF1C9B7}"/>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4.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プッシュ通知</a:t>
            </a:r>
            <a:endParaRPr lang="ja-JP" altLang="en-US" dirty="0">
              <a:latin typeface="メイリオ" panose="020B0604030504040204" pitchFamily="50" charset="-128"/>
              <a:ea typeface="メイリオ" panose="020B0604030504040204" pitchFamily="50" charset="-128"/>
            </a:endParaRPr>
          </a:p>
        </p:txBody>
      </p:sp>
      <p:grpSp>
        <p:nvGrpSpPr>
          <p:cNvPr id="14" name="Google Shape;447;p31">
            <a:extLst>
              <a:ext uri="{FF2B5EF4-FFF2-40B4-BE49-F238E27FC236}">
                <a16:creationId xmlns:a16="http://schemas.microsoft.com/office/drawing/2014/main" id="{2D2344CB-6F03-42A5-BB26-4B18B2D2840E}"/>
              </a:ext>
            </a:extLst>
          </p:cNvPr>
          <p:cNvGrpSpPr/>
          <p:nvPr/>
        </p:nvGrpSpPr>
        <p:grpSpPr>
          <a:xfrm>
            <a:off x="873593" y="1202291"/>
            <a:ext cx="10444813" cy="1055250"/>
            <a:chOff x="898834" y="14442757"/>
            <a:chExt cx="10232464" cy="1055250"/>
          </a:xfrm>
        </p:grpSpPr>
        <p:sp>
          <p:nvSpPr>
            <p:cNvPr id="15" name="Google Shape;448;p31">
              <a:extLst>
                <a:ext uri="{FF2B5EF4-FFF2-40B4-BE49-F238E27FC236}">
                  <a16:creationId xmlns:a16="http://schemas.microsoft.com/office/drawing/2014/main" id="{E3DAD43E-694F-42C4-AB45-1DBD64974F5C}"/>
                </a:ext>
              </a:extLst>
            </p:cNvPr>
            <p:cNvSpPr/>
            <p:nvPr/>
          </p:nvSpPr>
          <p:spPr>
            <a:xfrm>
              <a:off x="898834" y="14442757"/>
              <a:ext cx="10232464" cy="1055250"/>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6" name="Google Shape;449;p31">
              <a:extLst>
                <a:ext uri="{FF2B5EF4-FFF2-40B4-BE49-F238E27FC236}">
                  <a16:creationId xmlns:a16="http://schemas.microsoft.com/office/drawing/2014/main" id="{297115FB-1C39-43CE-B048-9E3056D4F956}"/>
                </a:ext>
              </a:extLst>
            </p:cNvPr>
            <p:cNvSpPr txBox="1"/>
            <p:nvPr/>
          </p:nvSpPr>
          <p:spPr>
            <a:xfrm>
              <a:off x="969259" y="14549542"/>
              <a:ext cx="862459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2400"/>
                <a:buFont typeface="Meiryo"/>
                <a:buNone/>
              </a:pPr>
              <a:r>
                <a:rPr lang="ja-JP" altLang="en-US"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a:t>
              </a:r>
              <a:r>
                <a:rPr lang="en-US" alt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CHECK!</a:t>
              </a:r>
              <a:r>
                <a:rPr lang="ja-JP" altLang="en-US" sz="1600" b="1" i="1" dirty="0">
                  <a:solidFill>
                    <a:srgbClr val="00B0F0"/>
                  </a:solidFill>
                  <a:latin typeface="メイリオ" panose="020B0604030504040204" pitchFamily="50" charset="-128"/>
                  <a:ea typeface="メイリオ" panose="020B0604030504040204" pitchFamily="50" charset="-128"/>
                  <a:cs typeface="Meiryo"/>
                  <a:sym typeface="Meiryo"/>
                </a:rPr>
                <a:t>　プッシュ通知の初期設定</a:t>
              </a:r>
              <a:r>
                <a:rPr lang="ja-JP" altLang="en-US"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a:t>
              </a:r>
              <a:endParaRPr lang="ja-JP" altLang="en-US" sz="14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p:txBody>
        </p:sp>
        <p:sp>
          <p:nvSpPr>
            <p:cNvPr id="17" name="Google Shape;450;p31">
              <a:extLst>
                <a:ext uri="{FF2B5EF4-FFF2-40B4-BE49-F238E27FC236}">
                  <a16:creationId xmlns:a16="http://schemas.microsoft.com/office/drawing/2014/main" id="{446CAD35-CD0C-427A-9D96-91CA68B71E6E}"/>
                </a:ext>
              </a:extLst>
            </p:cNvPr>
            <p:cNvSpPr txBox="1"/>
            <p:nvPr/>
          </p:nvSpPr>
          <p:spPr>
            <a:xfrm>
              <a:off x="1066032" y="14900582"/>
              <a:ext cx="888461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dirty="0">
                  <a:solidFill>
                    <a:schemeClr val="dk1"/>
                  </a:solidFill>
                  <a:latin typeface="メイリオ" panose="020B0604030504040204" pitchFamily="50" charset="-128"/>
                  <a:ea typeface="メイリオ" panose="020B0604030504040204" pitchFamily="50" charset="-128"/>
                  <a:cs typeface="Meiryo"/>
                  <a:sym typeface="Meiryo"/>
                </a:rPr>
                <a:t>Android</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端末の場合、初期状態は「</a:t>
              </a:r>
              <a:r>
                <a:rPr lang="en-US" altLang="ja-JP" sz="1400" dirty="0">
                  <a:solidFill>
                    <a:schemeClr val="dk1"/>
                  </a:solidFill>
                  <a:latin typeface="メイリオ" panose="020B0604030504040204" pitchFamily="50" charset="-128"/>
                  <a:ea typeface="メイリオ" panose="020B0604030504040204" pitchFamily="50" charset="-128"/>
                  <a:cs typeface="Meiryo"/>
                  <a:sym typeface="Meiryo"/>
                </a:rPr>
                <a:t>ON</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」（受け取る）です。</a:t>
              </a:r>
              <a:endParaRPr lang="ja-JP" altLang="en-US" dirty="0">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en-US" altLang="ja-JP" sz="1400" dirty="0">
                  <a:solidFill>
                    <a:schemeClr val="dk1"/>
                  </a:solidFill>
                  <a:latin typeface="メイリオ" panose="020B0604030504040204" pitchFamily="50" charset="-128"/>
                  <a:ea typeface="メイリオ" panose="020B0604030504040204" pitchFamily="50" charset="-128"/>
                  <a:cs typeface="Meiryo"/>
                  <a:sym typeface="Meiryo"/>
                </a:rPr>
                <a:t>iPhone</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端末の場合、初期状態は「</a:t>
              </a:r>
              <a:r>
                <a:rPr lang="en-US" altLang="ja-JP" sz="1400" dirty="0">
                  <a:solidFill>
                    <a:schemeClr val="dk1"/>
                  </a:solidFill>
                  <a:latin typeface="メイリオ" panose="020B0604030504040204" pitchFamily="50" charset="-128"/>
                  <a:ea typeface="メイリオ" panose="020B0604030504040204" pitchFamily="50" charset="-128"/>
                  <a:cs typeface="Meiryo"/>
                  <a:sym typeface="Meiryo"/>
                </a:rPr>
                <a:t>OFF</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」（受け取らない）です。</a:t>
              </a:r>
              <a:endPar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grpSp>
      <p:sp>
        <p:nvSpPr>
          <p:cNvPr id="18" name="Google Shape;156;g125f8f40711_0_119">
            <a:extLst>
              <a:ext uri="{FF2B5EF4-FFF2-40B4-BE49-F238E27FC236}">
                <a16:creationId xmlns:a16="http://schemas.microsoft.com/office/drawing/2014/main" id="{3F0D9AD6-5A9F-4440-B614-1FF96406379A}"/>
              </a:ext>
            </a:extLst>
          </p:cNvPr>
          <p:cNvSpPr txBox="1"/>
          <p:nvPr/>
        </p:nvSpPr>
        <p:spPr>
          <a:xfrm>
            <a:off x="694171" y="2367556"/>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①メニューから「アプリ設定」をタップします。</a:t>
            </a:r>
            <a:endPar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9" name="Google Shape;157;g125f8f40711_0_119">
            <a:extLst>
              <a:ext uri="{FF2B5EF4-FFF2-40B4-BE49-F238E27FC236}">
                <a16:creationId xmlns:a16="http://schemas.microsoft.com/office/drawing/2014/main" id="{66C12A78-44EB-404F-BCA2-F2EDDDBBE0A3}"/>
              </a:ext>
            </a:extLst>
          </p:cNvPr>
          <p:cNvSpPr txBox="1"/>
          <p:nvPr/>
        </p:nvSpPr>
        <p:spPr>
          <a:xfrm>
            <a:off x="6095999" y="2364326"/>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②プッシュ通知の「</a:t>
            </a:r>
            <a:r>
              <a:rPr lang="en-US" altLang="ja-JP" sz="1400" dirty="0">
                <a:solidFill>
                  <a:schemeClr val="dk1"/>
                </a:solidFill>
                <a:latin typeface="メイリオ" panose="020B0604030504040204" pitchFamily="50" charset="-128"/>
                <a:ea typeface="メイリオ" panose="020B0604030504040204" pitchFamily="50" charset="-128"/>
                <a:cs typeface="Meiryo"/>
                <a:sym typeface="Meiryo"/>
              </a:rPr>
              <a:t>ON</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en-US" altLang="ja-JP" sz="1400" dirty="0">
                <a:solidFill>
                  <a:schemeClr val="dk1"/>
                </a:solidFill>
                <a:latin typeface="メイリオ" panose="020B0604030504040204" pitchFamily="50" charset="-128"/>
                <a:ea typeface="メイリオ" panose="020B0604030504040204" pitchFamily="50" charset="-128"/>
                <a:cs typeface="Meiryo"/>
                <a:sym typeface="Meiryo"/>
              </a:rPr>
              <a:t>OFF</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」を切り替えます。</a:t>
            </a:r>
            <a:endPar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20" name="Picture 2">
            <a:extLst>
              <a:ext uri="{FF2B5EF4-FFF2-40B4-BE49-F238E27FC236}">
                <a16:creationId xmlns:a16="http://schemas.microsoft.com/office/drawing/2014/main" id="{25ECD1DC-07FE-4E08-9C45-857D4818EE8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76010" y="2653297"/>
            <a:ext cx="2717474" cy="3613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8" name="Google Shape;203;g125f8f40711_0_141">
            <a:extLst>
              <a:ext uri="{FF2B5EF4-FFF2-40B4-BE49-F238E27FC236}">
                <a16:creationId xmlns:a16="http://schemas.microsoft.com/office/drawing/2014/main" id="{A5B70B39-E51D-4AEC-8FC6-E8C285A68BD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●プロファイルブックを開く</a:t>
            </a:r>
            <a:endParaRPr lang="ja-JP" altLang="en-US" sz="1600" dirty="0">
              <a:latin typeface="メイリオ" panose="020B0604030504040204" pitchFamily="50" charset="-128"/>
              <a:ea typeface="メイリオ" panose="020B0604030504040204" pitchFamily="50" charset="-128"/>
            </a:endParaRPr>
          </a:p>
        </p:txBody>
      </p:sp>
      <p:sp>
        <p:nvSpPr>
          <p:cNvPr id="9" name="Google Shape;76;p5">
            <a:extLst>
              <a:ext uri="{FF2B5EF4-FFF2-40B4-BE49-F238E27FC236}">
                <a16:creationId xmlns:a16="http://schemas.microsoft.com/office/drawing/2014/main" id="{520B034F-B5B8-497C-9D4F-BC1D280405B6}"/>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0" name="Google Shape;78;p5">
            <a:extLst>
              <a:ext uri="{FF2B5EF4-FFF2-40B4-BE49-F238E27FC236}">
                <a16:creationId xmlns:a16="http://schemas.microsoft.com/office/drawing/2014/main" id="{11101D54-75C9-4E77-8FA6-69662D2C7354}"/>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1" name="Google Shape;156;g125f8f40711_0_119">
            <a:extLst>
              <a:ext uri="{FF2B5EF4-FFF2-40B4-BE49-F238E27FC236}">
                <a16:creationId xmlns:a16="http://schemas.microsoft.com/office/drawing/2014/main" id="{A106CCAC-FDEC-42E6-B72A-411683ABE30E}"/>
              </a:ext>
            </a:extLst>
          </p:cNvPr>
          <p:cNvSpPr txBox="1"/>
          <p:nvPr/>
        </p:nvSpPr>
        <p:spPr>
          <a:xfrm>
            <a:off x="694171" y="1119242"/>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➀メニューから</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ja-JP" altLang="en-US" dirty="0">
              <a:latin typeface="メイリオ" panose="020B0604030504040204" pitchFamily="50" charset="-128"/>
              <a:ea typeface="メイリオ" panose="020B0604030504040204" pitchFamily="50" charset="-128"/>
            </a:endParaRPr>
          </a:p>
        </p:txBody>
      </p:sp>
      <p:sp>
        <p:nvSpPr>
          <p:cNvPr id="12" name="Google Shape;157;g125f8f40711_0_119">
            <a:extLst>
              <a:ext uri="{FF2B5EF4-FFF2-40B4-BE49-F238E27FC236}">
                <a16:creationId xmlns:a16="http://schemas.microsoft.com/office/drawing/2014/main" id="{C2A2D190-180A-4153-BCB7-A910FC40D6B8}"/>
              </a:ext>
            </a:extLst>
          </p:cNvPr>
          <p:cNvSpPr txBox="1"/>
          <p:nvPr/>
        </p:nvSpPr>
        <p:spPr>
          <a:xfrm>
            <a:off x="6167550" y="1165779"/>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プロファイルブック画面が表示されます。</a:t>
            </a:r>
            <a:endParaRPr lang="ja-JP" altLang="en-US"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D471012A-791D-9414-6B6B-DBF75ACF8003}"/>
              </a:ext>
            </a:extLst>
          </p:cNvPr>
          <p:cNvPicPr>
            <a:picLocks noChangeAspect="1"/>
          </p:cNvPicPr>
          <p:nvPr/>
        </p:nvPicPr>
        <p:blipFill>
          <a:blip r:embed="rId3"/>
          <a:stretch>
            <a:fillRect/>
          </a:stretch>
        </p:blipFill>
        <p:spPr>
          <a:xfrm>
            <a:off x="1462655" y="1383256"/>
            <a:ext cx="3071303" cy="5206751"/>
          </a:xfrm>
          <a:prstGeom prst="rect">
            <a:avLst/>
          </a:prstGeom>
        </p:spPr>
      </p:pic>
      <p:pic>
        <p:nvPicPr>
          <p:cNvPr id="6" name="図 5">
            <a:extLst>
              <a:ext uri="{FF2B5EF4-FFF2-40B4-BE49-F238E27FC236}">
                <a16:creationId xmlns:a16="http://schemas.microsoft.com/office/drawing/2014/main" id="{109EFBB1-6B45-85FB-74E7-F901A2658EB2}"/>
              </a:ext>
            </a:extLst>
          </p:cNvPr>
          <p:cNvPicPr>
            <a:picLocks noChangeAspect="1"/>
          </p:cNvPicPr>
          <p:nvPr/>
        </p:nvPicPr>
        <p:blipFill>
          <a:blip r:embed="rId4"/>
          <a:stretch>
            <a:fillRect/>
          </a:stretch>
        </p:blipFill>
        <p:spPr>
          <a:xfrm>
            <a:off x="6502607" y="1426978"/>
            <a:ext cx="2999201" cy="521452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5" name="Google Shape;505;p36"/>
          <p:cNvSpPr txBox="1"/>
          <p:nvPr/>
        </p:nvSpPr>
        <p:spPr>
          <a:xfrm rot="10800000" flipH="1">
            <a:off x="-263058" y="1570754"/>
            <a:ext cx="579902" cy="19265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graphicFrame>
        <p:nvGraphicFramePr>
          <p:cNvPr id="506" name="Google Shape;506;p36"/>
          <p:cNvGraphicFramePr/>
          <p:nvPr>
            <p:extLst>
              <p:ext uri="{D42A27DB-BD31-4B8C-83A1-F6EECF244321}">
                <p14:modId xmlns:p14="http://schemas.microsoft.com/office/powerpoint/2010/main" val="3678815562"/>
              </p:ext>
            </p:extLst>
          </p:nvPr>
        </p:nvGraphicFramePr>
        <p:xfrm>
          <a:off x="4535392" y="2382154"/>
          <a:ext cx="6937029" cy="3551390"/>
        </p:xfrm>
        <a:graphic>
          <a:graphicData uri="http://schemas.openxmlformats.org/drawingml/2006/table">
            <a:tbl>
              <a:tblPr>
                <a:noFill/>
                <a:tableStyleId>{88DF759A-5A2C-461F-9608-AB8EC303873A}</a:tableStyleId>
              </a:tblPr>
              <a:tblGrid>
                <a:gridCol w="2388158">
                  <a:extLst>
                    <a:ext uri="{9D8B030D-6E8A-4147-A177-3AD203B41FA5}">
                      <a16:colId xmlns:a16="http://schemas.microsoft.com/office/drawing/2014/main" val="20000"/>
                    </a:ext>
                  </a:extLst>
                </a:gridCol>
                <a:gridCol w="4548871">
                  <a:extLst>
                    <a:ext uri="{9D8B030D-6E8A-4147-A177-3AD203B41FA5}">
                      <a16:colId xmlns:a16="http://schemas.microsoft.com/office/drawing/2014/main" val="20001"/>
                    </a:ext>
                  </a:extLst>
                </a:gridCol>
              </a:tblGrid>
              <a:tr h="690850">
                <a:tc>
                  <a:txBody>
                    <a:bodyPr/>
                    <a:lstStyle/>
                    <a:p>
                      <a:pPr marL="0" marR="0" lvl="0" indent="0" algn="l" rtl="0">
                        <a:spcBef>
                          <a:spcPts val="0"/>
                        </a:spcBef>
                        <a:spcAft>
                          <a:spcPts val="0"/>
                        </a:spcAft>
                        <a:buNone/>
                      </a:pPr>
                      <a:r>
                        <a:rPr lang="ja-JP" sz="1400" b="1" dirty="0">
                          <a:solidFill>
                            <a:schemeClr val="accent2"/>
                          </a:solidFill>
                          <a:latin typeface="メイリオ" panose="020B0604030504040204" pitchFamily="50" charset="-128"/>
                          <a:ea typeface="メイリオ" panose="020B0604030504040204" pitchFamily="50" charset="-128"/>
                          <a:cs typeface="Meiryo"/>
                          <a:sym typeface="Meiryo"/>
                        </a:rPr>
                        <a:t>①</a:t>
                      </a:r>
                      <a:r>
                        <a:rPr lang="ja-JP" altLang="en-US" sz="1400" b="1" dirty="0">
                          <a:solidFill>
                            <a:schemeClr val="tx1"/>
                          </a:solidFill>
                          <a:latin typeface="メイリオ" panose="020B0604030504040204" pitchFamily="50" charset="-128"/>
                          <a:ea typeface="メイリオ" panose="020B0604030504040204" pitchFamily="50" charset="-128"/>
                          <a:cs typeface="Meiryo"/>
                          <a:sym typeface="Meiryo"/>
                        </a:rPr>
                        <a:t>戻る</a:t>
                      </a:r>
                      <a:endParaRPr sz="1400" b="1" dirty="0">
                        <a:latin typeface="メイリオ" panose="020B0604030504040204" pitchFamily="50" charset="-128"/>
                        <a:ea typeface="メイリオ" panose="020B0604030504040204" pitchFamily="50" charset="-128"/>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ja-JP" altLang="en-US" sz="1200" b="0" i="0" dirty="0">
                          <a:solidFill>
                            <a:srgbClr val="333333"/>
                          </a:solidFill>
                          <a:latin typeface="メイリオ" panose="020B0604030504040204" pitchFamily="50" charset="-128"/>
                          <a:ea typeface="メイリオ" panose="020B0604030504040204" pitchFamily="50" charset="-128"/>
                          <a:cs typeface="Meiryo"/>
                          <a:sym typeface="Meiryo"/>
                        </a:rPr>
                        <a:t>アプリトップに戻ります</a:t>
                      </a:r>
                      <a:r>
                        <a:rPr lang="ja-JP" sz="1200" b="0" i="0" dirty="0">
                          <a:solidFill>
                            <a:srgbClr val="333333"/>
                          </a:solidFill>
                          <a:latin typeface="メイリオ" panose="020B0604030504040204" pitchFamily="50" charset="-128"/>
                          <a:ea typeface="メイリオ" panose="020B0604030504040204" pitchFamily="50" charset="-128"/>
                          <a:cs typeface="Meiryo"/>
                          <a:sym typeface="Meiryo"/>
                        </a:rPr>
                        <a:t>。</a:t>
                      </a:r>
                      <a:endParaRPr sz="1200" dirty="0">
                        <a:latin typeface="メイリオ" panose="020B0604030504040204" pitchFamily="50" charset="-128"/>
                        <a:ea typeface="メイリオ" panose="020B0604030504040204" pitchFamily="50" charset="-128"/>
                      </a:endParaRPr>
                    </a:p>
                  </a:txBody>
                  <a:tcPr marL="91450" marR="91450" marT="45725" marB="45725" anchor="ctr"/>
                </a:tc>
                <a:extLst>
                  <a:ext uri="{0D108BD9-81ED-4DB2-BD59-A6C34878D82A}">
                    <a16:rowId xmlns:a16="http://schemas.microsoft.com/office/drawing/2014/main" val="10000"/>
                  </a:ext>
                </a:extLst>
              </a:tr>
              <a:tr h="726363">
                <a:tc>
                  <a:txBody>
                    <a:bodyPr/>
                    <a:lstStyle/>
                    <a:p>
                      <a:pPr marL="0" marR="0" lvl="0" indent="0" algn="l" rtl="0">
                        <a:spcBef>
                          <a:spcPts val="0"/>
                        </a:spcBef>
                        <a:spcAft>
                          <a:spcPts val="0"/>
                        </a:spcAft>
                        <a:buNone/>
                      </a:pPr>
                      <a:r>
                        <a:rPr lang="ja-JP" sz="1400" b="1" i="0" dirty="0">
                          <a:solidFill>
                            <a:schemeClr val="accent2"/>
                          </a:solidFill>
                          <a:latin typeface="メイリオ" panose="020B0604030504040204" pitchFamily="50" charset="-128"/>
                          <a:ea typeface="メイリオ" panose="020B0604030504040204" pitchFamily="50" charset="-128"/>
                          <a:cs typeface="Meiryo"/>
                          <a:sym typeface="Meiryo"/>
                        </a:rPr>
                        <a:t>②</a:t>
                      </a:r>
                      <a:r>
                        <a:rPr lang="ja-JP" sz="1400" b="1" i="0" dirty="0">
                          <a:solidFill>
                            <a:srgbClr val="333333"/>
                          </a:solidFill>
                          <a:latin typeface="メイリオ" panose="020B0604030504040204" pitchFamily="50" charset="-128"/>
                          <a:ea typeface="メイリオ" panose="020B0604030504040204" pitchFamily="50" charset="-128"/>
                          <a:cs typeface="Meiryo"/>
                          <a:sym typeface="Meiryo"/>
                        </a:rPr>
                        <a:t>ソート（並び替え）</a:t>
                      </a:r>
                      <a:endParaRPr sz="1400" dirty="0">
                        <a:latin typeface="メイリオ" panose="020B0604030504040204" pitchFamily="50" charset="-128"/>
                        <a:ea typeface="メイリオ" panose="020B0604030504040204" pitchFamily="50" charset="-128"/>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ja-JP" sz="1200" b="0" i="0" dirty="0">
                          <a:solidFill>
                            <a:srgbClr val="333333"/>
                          </a:solidFill>
                          <a:latin typeface="メイリオ" panose="020B0604030504040204" pitchFamily="50" charset="-128"/>
                          <a:ea typeface="メイリオ" panose="020B0604030504040204" pitchFamily="50" charset="-128"/>
                          <a:cs typeface="Meiryo"/>
                          <a:sym typeface="Meiryo"/>
                        </a:rPr>
                        <a:t>各種ソートキーで</a:t>
                      </a:r>
                      <a:r>
                        <a:rPr lang="ja-JP" altLang="en-US" sz="1200" b="0" i="0" dirty="0">
                          <a:solidFill>
                            <a:srgbClr val="333333"/>
                          </a:solidFill>
                          <a:latin typeface="メイリオ" panose="020B0604030504040204" pitchFamily="50" charset="-128"/>
                          <a:ea typeface="メイリオ" panose="020B0604030504040204" pitchFamily="50" charset="-128"/>
                          <a:cs typeface="Meiryo"/>
                          <a:sym typeface="Meiryo"/>
                        </a:rPr>
                        <a:t>プロファイルブック</a:t>
                      </a:r>
                      <a:r>
                        <a:rPr lang="ja-JP" sz="1200" b="0" i="0" dirty="0">
                          <a:solidFill>
                            <a:srgbClr val="333333"/>
                          </a:solidFill>
                          <a:latin typeface="メイリオ" panose="020B0604030504040204" pitchFamily="50" charset="-128"/>
                          <a:ea typeface="メイリオ" panose="020B0604030504040204" pitchFamily="50" charset="-128"/>
                          <a:cs typeface="Meiryo"/>
                          <a:sym typeface="Meiryo"/>
                        </a:rPr>
                        <a:t>のメンバーを並び替えて表示します。</a:t>
                      </a:r>
                      <a:endParaRPr sz="1200" dirty="0">
                        <a:latin typeface="メイリオ" panose="020B0604030504040204" pitchFamily="50" charset="-128"/>
                        <a:ea typeface="メイリオ" panose="020B0604030504040204" pitchFamily="50" charset="-128"/>
                      </a:endParaRPr>
                    </a:p>
                  </a:txBody>
                  <a:tcPr marL="91450" marR="91450" marT="45725" marB="45725" anchor="ctr"/>
                </a:tc>
                <a:extLst>
                  <a:ext uri="{0D108BD9-81ED-4DB2-BD59-A6C34878D82A}">
                    <a16:rowId xmlns:a16="http://schemas.microsoft.com/office/drawing/2014/main" val="10001"/>
                  </a:ext>
                </a:extLst>
              </a:tr>
              <a:tr h="765650">
                <a:tc>
                  <a:txBody>
                    <a:bodyPr/>
                    <a:lstStyle/>
                    <a:p>
                      <a:pPr marL="0" marR="0" lvl="0" indent="0" algn="l" rtl="0">
                        <a:spcBef>
                          <a:spcPts val="0"/>
                        </a:spcBef>
                        <a:spcAft>
                          <a:spcPts val="0"/>
                        </a:spcAft>
                        <a:buNone/>
                      </a:pPr>
                      <a:r>
                        <a:rPr lang="ja-JP" sz="1400" b="1" i="0" dirty="0">
                          <a:solidFill>
                            <a:schemeClr val="accent2"/>
                          </a:solidFill>
                          <a:latin typeface="メイリオ" panose="020B0604030504040204" pitchFamily="50" charset="-128"/>
                          <a:ea typeface="メイリオ" panose="020B0604030504040204" pitchFamily="50" charset="-128"/>
                          <a:cs typeface="Meiryo"/>
                          <a:sym typeface="Meiryo"/>
                        </a:rPr>
                        <a:t>③</a:t>
                      </a:r>
                      <a:r>
                        <a:rPr lang="ja-JP" altLang="ja-JP" sz="1400" b="1" i="0" dirty="0">
                          <a:solidFill>
                            <a:srgbClr val="333333"/>
                          </a:solidFill>
                          <a:latin typeface="メイリオ" panose="020B0604030504040204" pitchFamily="50" charset="-128"/>
                          <a:ea typeface="メイリオ" panose="020B0604030504040204" pitchFamily="50" charset="-128"/>
                          <a:cs typeface="Meiryo"/>
                          <a:sym typeface="Meiryo"/>
                        </a:rPr>
                        <a:t>メンバー</a:t>
                      </a:r>
                      <a:endParaRPr sz="1400" dirty="0">
                        <a:latin typeface="メイリオ" panose="020B0604030504040204" pitchFamily="50" charset="-128"/>
                        <a:ea typeface="メイリオ" panose="020B0604030504040204" pitchFamily="50" charset="-128"/>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dirty="0">
                          <a:solidFill>
                            <a:srgbClr val="333333"/>
                          </a:solidFill>
                          <a:latin typeface="メイリオ" panose="020B0604030504040204" pitchFamily="50" charset="-128"/>
                          <a:ea typeface="メイリオ" panose="020B0604030504040204" pitchFamily="50" charset="-128"/>
                          <a:cs typeface="Meiryo"/>
                          <a:sym typeface="Meiryo"/>
                        </a:rPr>
                        <a:t>顔写真をクリックすると、そのメンバーの詳細画面が開きます。</a:t>
                      </a:r>
                      <a:endParaRPr lang="ja-JP" altLang="en-US" sz="1200" dirty="0">
                        <a:latin typeface="メイリオ" panose="020B0604030504040204" pitchFamily="50" charset="-128"/>
                        <a:ea typeface="メイリオ" panose="020B0604030504040204" pitchFamily="50" charset="-128"/>
                      </a:endParaRPr>
                    </a:p>
                  </a:txBody>
                  <a:tcPr marL="91450" marR="91450" marT="45725" marB="45725" anchor="ctr"/>
                </a:tc>
                <a:extLst>
                  <a:ext uri="{0D108BD9-81ED-4DB2-BD59-A6C34878D82A}">
                    <a16:rowId xmlns:a16="http://schemas.microsoft.com/office/drawing/2014/main" val="10002"/>
                  </a:ext>
                </a:extLst>
              </a:tr>
              <a:tr h="670750">
                <a:tc>
                  <a:txBody>
                    <a:bodyPr/>
                    <a:lstStyle/>
                    <a:p>
                      <a:pPr marL="0" marR="0" lvl="0" indent="0" algn="l" rtl="0">
                        <a:spcBef>
                          <a:spcPts val="0"/>
                        </a:spcBef>
                        <a:spcAft>
                          <a:spcPts val="0"/>
                        </a:spcAft>
                        <a:buNone/>
                      </a:pPr>
                      <a:r>
                        <a:rPr lang="ja-JP" sz="1400" b="1" i="0" dirty="0">
                          <a:solidFill>
                            <a:schemeClr val="accent2"/>
                          </a:solidFill>
                          <a:latin typeface="メイリオ" panose="020B0604030504040204" pitchFamily="50" charset="-128"/>
                          <a:ea typeface="メイリオ" panose="020B0604030504040204" pitchFamily="50" charset="-128"/>
                          <a:cs typeface="Meiryo"/>
                          <a:sym typeface="Meiryo"/>
                        </a:rPr>
                        <a:t>④</a:t>
                      </a:r>
                      <a:r>
                        <a:rPr lang="ja-JP" altLang="ja-JP" sz="1400" b="1" i="0" dirty="0">
                          <a:solidFill>
                            <a:srgbClr val="333333"/>
                          </a:solidFill>
                          <a:latin typeface="メイリオ" panose="020B0604030504040204" pitchFamily="50" charset="-128"/>
                          <a:ea typeface="メイリオ" panose="020B0604030504040204" pitchFamily="50" charset="-128"/>
                          <a:cs typeface="Meiryo"/>
                          <a:sym typeface="Meiryo"/>
                        </a:rPr>
                        <a:t>絞り込み</a:t>
                      </a:r>
                      <a:endParaRPr sz="1400" dirty="0">
                        <a:latin typeface="メイリオ" panose="020B0604030504040204" pitchFamily="50" charset="-128"/>
                        <a:ea typeface="メイリオ" panose="020B0604030504040204" pitchFamily="50" charset="-128"/>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ja-JP" altLang="en-US" sz="1200" b="0" i="0" dirty="0">
                          <a:solidFill>
                            <a:srgbClr val="333333"/>
                          </a:solidFill>
                          <a:latin typeface="メイリオ" panose="020B0604030504040204" pitchFamily="50" charset="-128"/>
                          <a:ea typeface="メイリオ" panose="020B0604030504040204" pitchFamily="50" charset="-128"/>
                          <a:cs typeface="Meiryo"/>
                          <a:sym typeface="Meiryo"/>
                        </a:rPr>
                        <a:t>各種絞り込み条件を使って、プロファイルブックのメンバーを絞り込み表示します。</a:t>
                      </a:r>
                      <a:endParaRPr lang="ja-JP" altLang="en-US" sz="1200" dirty="0">
                        <a:latin typeface="メイリオ" panose="020B0604030504040204" pitchFamily="50" charset="-128"/>
                        <a:ea typeface="メイリオ" panose="020B0604030504040204" pitchFamily="50" charset="-128"/>
                      </a:endParaRPr>
                    </a:p>
                  </a:txBody>
                  <a:tcPr marL="91450" marR="91450" marT="45725" marB="45725" anchor="ctr"/>
                </a:tc>
                <a:extLst>
                  <a:ext uri="{0D108BD9-81ED-4DB2-BD59-A6C34878D82A}">
                    <a16:rowId xmlns:a16="http://schemas.microsoft.com/office/drawing/2014/main" val="10003"/>
                  </a:ext>
                </a:extLst>
              </a:tr>
              <a:tr h="697777">
                <a:tc>
                  <a:txBody>
                    <a:bodyPr/>
                    <a:lstStyle/>
                    <a:p>
                      <a:pPr marL="0" marR="0" lvl="0" indent="0" algn="l" rtl="0">
                        <a:spcBef>
                          <a:spcPts val="0"/>
                        </a:spcBef>
                        <a:spcAft>
                          <a:spcPts val="0"/>
                        </a:spcAft>
                        <a:buNone/>
                      </a:pPr>
                      <a:r>
                        <a:rPr lang="ja-JP" sz="1400" b="1" i="0" dirty="0">
                          <a:solidFill>
                            <a:schemeClr val="accent2"/>
                          </a:solidFill>
                          <a:latin typeface="メイリオ" panose="020B0604030504040204" pitchFamily="50" charset="-128"/>
                          <a:ea typeface="メイリオ" panose="020B0604030504040204" pitchFamily="50" charset="-128"/>
                          <a:cs typeface="Meiryo"/>
                          <a:sym typeface="Meiryo"/>
                        </a:rPr>
                        <a:t>⑤</a:t>
                      </a:r>
                      <a:r>
                        <a:rPr lang="ja-JP" altLang="ja-JP" sz="1400" b="1" i="0" dirty="0">
                          <a:solidFill>
                            <a:srgbClr val="333333"/>
                          </a:solidFill>
                          <a:latin typeface="メイリオ" panose="020B0604030504040204" pitchFamily="50" charset="-128"/>
                          <a:ea typeface="メイリオ" panose="020B0604030504040204" pitchFamily="50" charset="-128"/>
                          <a:cs typeface="Meiryo"/>
                          <a:sym typeface="Meiryo"/>
                        </a:rPr>
                        <a:t>ビュー切り替え</a:t>
                      </a:r>
                      <a:endParaRPr sz="1400" dirty="0">
                        <a:latin typeface="メイリオ" panose="020B0604030504040204" pitchFamily="50" charset="-128"/>
                        <a:ea typeface="メイリオ" panose="020B0604030504040204" pitchFamily="50" charset="-128"/>
                      </a:endParaRPr>
                    </a:p>
                  </a:txBody>
                  <a:tcPr marL="91450" marR="91450" marT="45725" marB="45725" anchor="ctr"/>
                </a:tc>
                <a:tc>
                  <a:txBody>
                    <a:bodyPr/>
                    <a:lstStyle/>
                    <a:p>
                      <a:pPr marL="0" marR="0" lvl="0" indent="0" algn="l" rtl="0">
                        <a:spcBef>
                          <a:spcPts val="0"/>
                        </a:spcBef>
                        <a:spcAft>
                          <a:spcPts val="0"/>
                        </a:spcAft>
                        <a:buNone/>
                      </a:pPr>
                      <a:r>
                        <a:rPr lang="ja-JP" altLang="en-US" sz="1200" b="0" i="0" dirty="0">
                          <a:solidFill>
                            <a:srgbClr val="333333"/>
                          </a:solidFill>
                          <a:latin typeface="メイリオ" panose="020B0604030504040204" pitchFamily="50" charset="-128"/>
                          <a:ea typeface="メイリオ" panose="020B0604030504040204" pitchFamily="50" charset="-128"/>
                          <a:cs typeface="Meiryo"/>
                          <a:sym typeface="Meiryo"/>
                        </a:rPr>
                        <a:t>プロファイルブックの見た目を切り替えて表示し</a:t>
                      </a:r>
                      <a:r>
                        <a:rPr lang="ja-JP" sz="1200" b="0" i="0" dirty="0">
                          <a:solidFill>
                            <a:srgbClr val="333333"/>
                          </a:solidFill>
                          <a:latin typeface="メイリオ" panose="020B0604030504040204" pitchFamily="50" charset="-128"/>
                          <a:ea typeface="メイリオ" panose="020B0604030504040204" pitchFamily="50" charset="-128"/>
                          <a:cs typeface="Meiryo"/>
                          <a:sym typeface="Meiryo"/>
                        </a:rPr>
                        <a:t>ます。</a:t>
                      </a:r>
                      <a:endParaRPr sz="1200" dirty="0">
                        <a:latin typeface="メイリオ" panose="020B0604030504040204" pitchFamily="50" charset="-128"/>
                        <a:ea typeface="メイリオ" panose="020B0604030504040204" pitchFamily="50" charset="-128"/>
                      </a:endParaRPr>
                    </a:p>
                  </a:txBody>
                  <a:tcPr marL="91450" marR="91450" marT="45725" marB="45725" anchor="ctr"/>
                </a:tc>
                <a:extLst>
                  <a:ext uri="{0D108BD9-81ED-4DB2-BD59-A6C34878D82A}">
                    <a16:rowId xmlns:a16="http://schemas.microsoft.com/office/drawing/2014/main" val="10004"/>
                  </a:ext>
                </a:extLst>
              </a:tr>
            </a:tbl>
          </a:graphicData>
        </a:graphic>
      </p:graphicFrame>
      <p:sp>
        <p:nvSpPr>
          <p:cNvPr id="8" name="Google Shape;203;g125f8f40711_0_141">
            <a:extLst>
              <a:ext uri="{FF2B5EF4-FFF2-40B4-BE49-F238E27FC236}">
                <a16:creationId xmlns:a16="http://schemas.microsoft.com/office/drawing/2014/main" id="{DB172650-BABC-444B-8008-D3A39BEEF15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5-1.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画面の見方</a:t>
            </a:r>
            <a:endParaRPr lang="ja-JP" altLang="en-US" sz="1600" dirty="0">
              <a:latin typeface="メイリオ" panose="020B0604030504040204" pitchFamily="50" charset="-128"/>
              <a:ea typeface="メイリオ" panose="020B0604030504040204" pitchFamily="50" charset="-128"/>
            </a:endParaRPr>
          </a:p>
        </p:txBody>
      </p:sp>
      <p:sp>
        <p:nvSpPr>
          <p:cNvPr id="9" name="Google Shape;76;p5">
            <a:extLst>
              <a:ext uri="{FF2B5EF4-FFF2-40B4-BE49-F238E27FC236}">
                <a16:creationId xmlns:a16="http://schemas.microsoft.com/office/drawing/2014/main" id="{108A3D7F-835A-4FE0-A3AA-543951C748B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0" name="Google Shape;78;p5">
            <a:extLst>
              <a:ext uri="{FF2B5EF4-FFF2-40B4-BE49-F238E27FC236}">
                <a16:creationId xmlns:a16="http://schemas.microsoft.com/office/drawing/2014/main" id="{19C9CA6F-A699-4F25-8D4F-D6D418B67E6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2" name="Google Shape;156;g125f8f40711_0_119">
            <a:extLst>
              <a:ext uri="{FF2B5EF4-FFF2-40B4-BE49-F238E27FC236}">
                <a16:creationId xmlns:a16="http://schemas.microsoft.com/office/drawing/2014/main" id="{EE977C32-4718-46D9-B463-D8CFFABAE4E8}"/>
              </a:ext>
            </a:extLst>
          </p:cNvPr>
          <p:cNvSpPr txBox="1"/>
          <p:nvPr/>
        </p:nvSpPr>
        <p:spPr>
          <a:xfrm>
            <a:off x="694171" y="1170351"/>
            <a:ext cx="585396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●メンバー一覧画面</a:t>
            </a:r>
            <a:endParaRPr lang="ja-JP" altLang="en-US"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5572563E-DDFB-A03A-9DD2-B908B09DCC76}"/>
              </a:ext>
            </a:extLst>
          </p:cNvPr>
          <p:cNvPicPr>
            <a:picLocks noChangeAspect="1"/>
          </p:cNvPicPr>
          <p:nvPr/>
        </p:nvPicPr>
        <p:blipFill>
          <a:blip r:embed="rId3"/>
          <a:stretch>
            <a:fillRect/>
          </a:stretch>
        </p:blipFill>
        <p:spPr>
          <a:xfrm>
            <a:off x="234402" y="1570754"/>
            <a:ext cx="4105848" cy="455358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5" name="Google Shape;515;p37"/>
          <p:cNvSpPr txBox="1"/>
          <p:nvPr/>
        </p:nvSpPr>
        <p:spPr>
          <a:xfrm>
            <a:off x="126185" y="1142003"/>
            <a:ext cx="101600" cy="127777"/>
          </a:xfrm>
          <a:prstGeom prst="rect">
            <a:avLst/>
          </a:prstGeom>
          <a:noFill/>
          <a:ln>
            <a:noFill/>
          </a:ln>
        </p:spPr>
        <p:txBody>
          <a:bodyPr spcFirstLastPara="1" wrap="square" lIns="91425" tIns="45700" rIns="91425" bIns="45700" anchor="ctr" anchorCtr="0">
            <a:normAutofit fontScale="25000" lnSpcReduction="20000"/>
          </a:bodyPr>
          <a:lstStyle/>
          <a:p>
            <a:pPr marL="0" marR="0" lvl="0" indent="0" algn="l" rtl="0">
              <a:lnSpc>
                <a:spcPct val="90000"/>
              </a:lnSpc>
              <a:spcBef>
                <a:spcPts val="0"/>
              </a:spcBef>
              <a:spcAft>
                <a:spcPts val="0"/>
              </a:spcAft>
              <a:buClr>
                <a:schemeClr val="lt1"/>
              </a:buClr>
              <a:buSzPct val="1000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graphicFrame>
        <p:nvGraphicFramePr>
          <p:cNvPr id="2" name="Google Shape;521;p38">
            <a:extLst>
              <a:ext uri="{FF2B5EF4-FFF2-40B4-BE49-F238E27FC236}">
                <a16:creationId xmlns:a16="http://schemas.microsoft.com/office/drawing/2014/main" id="{D045B2A6-2247-7992-CBEA-7A8E1E6E911E}"/>
              </a:ext>
            </a:extLst>
          </p:cNvPr>
          <p:cNvGraphicFramePr/>
          <p:nvPr>
            <p:extLst>
              <p:ext uri="{D42A27DB-BD31-4B8C-83A1-F6EECF244321}">
                <p14:modId xmlns:p14="http://schemas.microsoft.com/office/powerpoint/2010/main" val="2327125220"/>
              </p:ext>
            </p:extLst>
          </p:nvPr>
        </p:nvGraphicFramePr>
        <p:xfrm>
          <a:off x="4308399" y="2030955"/>
          <a:ext cx="7602533" cy="3876257"/>
        </p:xfrm>
        <a:graphic>
          <a:graphicData uri="http://schemas.openxmlformats.org/drawingml/2006/table">
            <a:tbl>
              <a:tblPr>
                <a:noFill/>
                <a:tableStyleId>{88DF759A-5A2C-461F-9608-AB8EC303873A}</a:tableStyleId>
              </a:tblPr>
              <a:tblGrid>
                <a:gridCol w="2969094">
                  <a:extLst>
                    <a:ext uri="{9D8B030D-6E8A-4147-A177-3AD203B41FA5}">
                      <a16:colId xmlns:a16="http://schemas.microsoft.com/office/drawing/2014/main" val="20000"/>
                    </a:ext>
                  </a:extLst>
                </a:gridCol>
                <a:gridCol w="4633439">
                  <a:extLst>
                    <a:ext uri="{9D8B030D-6E8A-4147-A177-3AD203B41FA5}">
                      <a16:colId xmlns:a16="http://schemas.microsoft.com/office/drawing/2014/main" val="20001"/>
                    </a:ext>
                  </a:extLst>
                </a:gridCol>
              </a:tblGrid>
              <a:tr h="539440">
                <a:tc>
                  <a:txBody>
                    <a:bodyPr/>
                    <a:lstStyle/>
                    <a:p>
                      <a:pPr marL="0" marR="0" lvl="0" indent="0" algn="l" rtl="0">
                        <a:spcBef>
                          <a:spcPts val="0"/>
                        </a:spcBef>
                        <a:spcAft>
                          <a:spcPts val="0"/>
                        </a:spcAft>
                        <a:buNone/>
                      </a:pPr>
                      <a:r>
                        <a:rPr lang="ja-JP" sz="1400" b="1" dirty="0">
                          <a:solidFill>
                            <a:schemeClr val="accent2"/>
                          </a:solidFill>
                          <a:latin typeface="メイリオ" panose="020B0604030504040204" pitchFamily="50" charset="-128"/>
                          <a:ea typeface="メイリオ" panose="020B0604030504040204" pitchFamily="50" charset="-128"/>
                          <a:cs typeface="Meiryo"/>
                          <a:sym typeface="Meiryo"/>
                        </a:rPr>
                        <a:t>①</a:t>
                      </a:r>
                      <a:r>
                        <a:rPr lang="ja-JP" altLang="en-US" sz="1400" b="1" dirty="0">
                          <a:solidFill>
                            <a:schemeClr val="tx1"/>
                          </a:solidFill>
                          <a:latin typeface="メイリオ" panose="020B0604030504040204" pitchFamily="50" charset="-128"/>
                          <a:ea typeface="メイリオ" panose="020B0604030504040204" pitchFamily="50" charset="-128"/>
                          <a:cs typeface="Meiryo"/>
                          <a:sym typeface="Meiryo"/>
                        </a:rPr>
                        <a:t>戻る</a:t>
                      </a:r>
                      <a:endParaRPr sz="1400" dirty="0">
                        <a:latin typeface="メイリオ" panose="020B0604030504040204" pitchFamily="50" charset="-128"/>
                        <a:ea typeface="メイリオ" panose="020B0604030504040204" pitchFamily="50" charset="-128"/>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ja-JP" altLang="ja-JP" sz="1200" b="0" i="0" dirty="0">
                          <a:solidFill>
                            <a:srgbClr val="333333"/>
                          </a:solidFill>
                          <a:latin typeface="メイリオ" panose="020B0604030504040204" pitchFamily="50" charset="-128"/>
                          <a:ea typeface="メイリオ" panose="020B0604030504040204" pitchFamily="50" charset="-128"/>
                          <a:cs typeface="Meiryo"/>
                          <a:sym typeface="Meiryo"/>
                        </a:rPr>
                        <a:t>メンバー一覧画面に戻ります</a:t>
                      </a:r>
                      <a:r>
                        <a:rPr lang="ja-JP" sz="1200" b="0" i="0" dirty="0">
                          <a:solidFill>
                            <a:srgbClr val="333333"/>
                          </a:solidFill>
                          <a:latin typeface="メイリオ" panose="020B0604030504040204" pitchFamily="50" charset="-128"/>
                          <a:ea typeface="メイリオ" panose="020B0604030504040204" pitchFamily="50" charset="-128"/>
                          <a:cs typeface="Meiryo"/>
                          <a:sym typeface="Meiryo"/>
                        </a:rPr>
                        <a:t>。</a:t>
                      </a:r>
                      <a:endParaRPr sz="1100" dirty="0">
                        <a:latin typeface="メイリオ" panose="020B0604030504040204" pitchFamily="50" charset="-128"/>
                        <a:ea typeface="メイリオ" panose="020B0604030504040204" pitchFamily="50" charset="-128"/>
                      </a:endParaRPr>
                    </a:p>
                  </a:txBody>
                  <a:tcPr marL="91450" marR="91450" marT="45725" marB="45725" anchor="ctr"/>
                </a:tc>
                <a:extLst>
                  <a:ext uri="{0D108BD9-81ED-4DB2-BD59-A6C34878D82A}">
                    <a16:rowId xmlns:a16="http://schemas.microsoft.com/office/drawing/2014/main" val="10000"/>
                  </a:ext>
                </a:extLst>
              </a:tr>
              <a:tr h="539440">
                <a:tc>
                  <a:txBody>
                    <a:bodyPr/>
                    <a:lstStyle/>
                    <a:p>
                      <a:pPr marL="0" marR="0" lvl="0" indent="0" algn="l" rtl="0">
                        <a:spcBef>
                          <a:spcPts val="0"/>
                        </a:spcBef>
                        <a:spcAft>
                          <a:spcPts val="0"/>
                        </a:spcAft>
                        <a:buNone/>
                      </a:pPr>
                      <a:r>
                        <a:rPr lang="ja-JP" sz="1400" b="1" i="0" dirty="0">
                          <a:solidFill>
                            <a:schemeClr val="accent2"/>
                          </a:solidFill>
                          <a:latin typeface="メイリオ" panose="020B0604030504040204" pitchFamily="50" charset="-128"/>
                          <a:ea typeface="メイリオ" panose="020B0604030504040204" pitchFamily="50" charset="-128"/>
                          <a:cs typeface="Meiryo"/>
                          <a:sym typeface="Meiryo"/>
                        </a:rPr>
                        <a:t>②</a:t>
                      </a:r>
                      <a:r>
                        <a:rPr lang="ja-JP" altLang="ja-JP" sz="1400" b="1" i="0" dirty="0">
                          <a:solidFill>
                            <a:srgbClr val="333333"/>
                          </a:solidFill>
                          <a:latin typeface="メイリオ" panose="020B0604030504040204" pitchFamily="50" charset="-128"/>
                          <a:ea typeface="メイリオ" panose="020B0604030504040204" pitchFamily="50" charset="-128"/>
                          <a:cs typeface="Meiryo"/>
                          <a:sym typeface="Meiryo"/>
                        </a:rPr>
                        <a:t>顔写真</a:t>
                      </a:r>
                      <a:endParaRPr sz="1400" dirty="0">
                        <a:latin typeface="メイリオ" panose="020B0604030504040204" pitchFamily="50" charset="-128"/>
                        <a:ea typeface="メイリオ" panose="020B0604030504040204" pitchFamily="50" charset="-128"/>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ja-JP" altLang="en-US" sz="1100" b="0" i="0" dirty="0">
                          <a:solidFill>
                            <a:srgbClr val="333333"/>
                          </a:solidFill>
                          <a:latin typeface="メイリオ" panose="020B0604030504040204" pitchFamily="50" charset="-128"/>
                          <a:ea typeface="メイリオ" panose="020B0604030504040204" pitchFamily="50" charset="-128"/>
                          <a:cs typeface="Meiryo"/>
                          <a:sym typeface="Meiryo"/>
                        </a:rPr>
                        <a:t>開いているメンバーの顔写真が表示されます。</a:t>
                      </a:r>
                      <a:endParaRPr lang="ja-JP" altLang="en-US" sz="1050" dirty="0">
                        <a:latin typeface="メイリオ" panose="020B0604030504040204" pitchFamily="50" charset="-128"/>
                        <a:ea typeface="メイリオ" panose="020B0604030504040204" pitchFamily="50" charset="-128"/>
                      </a:endParaRPr>
                    </a:p>
                  </a:txBody>
                  <a:tcPr marL="91450" marR="91450" marT="45725" marB="45725" anchor="ctr"/>
                </a:tc>
                <a:extLst>
                  <a:ext uri="{0D108BD9-81ED-4DB2-BD59-A6C34878D82A}">
                    <a16:rowId xmlns:a16="http://schemas.microsoft.com/office/drawing/2014/main" val="10001"/>
                  </a:ext>
                </a:extLst>
              </a:tr>
              <a:tr h="539440">
                <a:tc>
                  <a:txBody>
                    <a:bodyPr/>
                    <a:lstStyle/>
                    <a:p>
                      <a:pPr marL="0" marR="0" lvl="0" indent="0" algn="l" rtl="0">
                        <a:spcBef>
                          <a:spcPts val="0"/>
                        </a:spcBef>
                        <a:spcAft>
                          <a:spcPts val="0"/>
                        </a:spcAft>
                        <a:buNone/>
                      </a:pPr>
                      <a:r>
                        <a:rPr lang="ja-JP" sz="1400" b="1" i="0" dirty="0">
                          <a:solidFill>
                            <a:schemeClr val="accent2"/>
                          </a:solidFill>
                          <a:latin typeface="メイリオ" panose="020B0604030504040204" pitchFamily="50" charset="-128"/>
                          <a:ea typeface="メイリオ" panose="020B0604030504040204" pitchFamily="50" charset="-128"/>
                          <a:cs typeface="Meiryo"/>
                          <a:sym typeface="Meiryo"/>
                        </a:rPr>
                        <a:t>③</a:t>
                      </a:r>
                      <a:r>
                        <a:rPr lang="ja-JP" altLang="ja-JP" sz="1400" b="1" i="0" dirty="0">
                          <a:solidFill>
                            <a:srgbClr val="333333"/>
                          </a:solidFill>
                          <a:latin typeface="メイリオ" panose="020B0604030504040204" pitchFamily="50" charset="-128"/>
                          <a:ea typeface="メイリオ" panose="020B0604030504040204" pitchFamily="50" charset="-128"/>
                          <a:cs typeface="Meiryo"/>
                          <a:sym typeface="Meiryo"/>
                        </a:rPr>
                        <a:t>氏名、フリガナ、所属、スター</a:t>
                      </a:r>
                      <a:endParaRPr sz="1400" dirty="0">
                        <a:latin typeface="メイリオ" panose="020B0604030504040204" pitchFamily="50" charset="-128"/>
                        <a:ea typeface="メイリオ" panose="020B0604030504040204" pitchFamily="50" charset="-128"/>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ja-JP" altLang="en-US" sz="1100" b="0" i="0" dirty="0">
                          <a:solidFill>
                            <a:srgbClr val="333333"/>
                          </a:solidFill>
                          <a:latin typeface="メイリオ" panose="020B0604030504040204" pitchFamily="50" charset="-128"/>
                          <a:ea typeface="メイリオ" panose="020B0604030504040204" pitchFamily="50" charset="-128"/>
                          <a:cs typeface="Meiryo"/>
                          <a:sym typeface="Meiryo"/>
                        </a:rPr>
                        <a:t>開いているメンバーの氏名、フリガナ、所属、スターの有無が表示されます。</a:t>
                      </a:r>
                      <a:endParaRPr lang="ja-JP" altLang="en-US" sz="1050" dirty="0">
                        <a:latin typeface="メイリオ" panose="020B0604030504040204" pitchFamily="50" charset="-128"/>
                        <a:ea typeface="メイリオ" panose="020B0604030504040204" pitchFamily="50" charset="-128"/>
                      </a:endParaRPr>
                    </a:p>
                  </a:txBody>
                  <a:tcPr marL="91450" marR="91450" marT="45725" marB="45725" anchor="ctr"/>
                </a:tc>
                <a:extLst>
                  <a:ext uri="{0D108BD9-81ED-4DB2-BD59-A6C34878D82A}">
                    <a16:rowId xmlns:a16="http://schemas.microsoft.com/office/drawing/2014/main" val="10002"/>
                  </a:ext>
                </a:extLst>
              </a:tr>
              <a:tr h="639617">
                <a:tc>
                  <a:txBody>
                    <a:bodyPr/>
                    <a:lstStyle/>
                    <a:p>
                      <a:pPr marL="0" marR="0" lvl="0" indent="0" algn="l" rtl="0">
                        <a:spcBef>
                          <a:spcPts val="0"/>
                        </a:spcBef>
                        <a:spcAft>
                          <a:spcPts val="0"/>
                        </a:spcAft>
                        <a:buNone/>
                      </a:pPr>
                      <a:r>
                        <a:rPr lang="ja-JP" sz="1400" b="1" i="0" dirty="0">
                          <a:solidFill>
                            <a:schemeClr val="accent2"/>
                          </a:solidFill>
                          <a:latin typeface="メイリオ" panose="020B0604030504040204" pitchFamily="50" charset="-128"/>
                          <a:ea typeface="メイリオ" panose="020B0604030504040204" pitchFamily="50" charset="-128"/>
                          <a:cs typeface="Meiryo"/>
                          <a:sym typeface="Meiryo"/>
                        </a:rPr>
                        <a:t>④</a:t>
                      </a:r>
                      <a:r>
                        <a:rPr lang="ja-JP" altLang="ja-JP" sz="1400" b="1" i="0" dirty="0">
                          <a:solidFill>
                            <a:srgbClr val="333333"/>
                          </a:solidFill>
                          <a:latin typeface="メイリオ" panose="020B0604030504040204" pitchFamily="50" charset="-128"/>
                          <a:ea typeface="メイリオ" panose="020B0604030504040204" pitchFamily="50" charset="-128"/>
                          <a:cs typeface="Meiryo"/>
                          <a:sym typeface="Meiryo"/>
                        </a:rPr>
                        <a:t>基本情報／シート情報</a:t>
                      </a:r>
                      <a:endParaRPr sz="1400" dirty="0">
                        <a:latin typeface="メイリオ" panose="020B0604030504040204" pitchFamily="50" charset="-128"/>
                        <a:ea typeface="メイリオ" panose="020B0604030504040204" pitchFamily="50" charset="-128"/>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ja-JP" altLang="en-US" sz="1100" b="0" i="0" dirty="0">
                          <a:solidFill>
                            <a:srgbClr val="333333"/>
                          </a:solidFill>
                          <a:latin typeface="メイリオ" panose="020B0604030504040204" pitchFamily="50" charset="-128"/>
                          <a:ea typeface="メイリオ" panose="020B0604030504040204" pitchFamily="50" charset="-128"/>
                          <a:cs typeface="Meiryo"/>
                          <a:sym typeface="Meiryo"/>
                        </a:rPr>
                        <a:t>タブを切り替えることで、基本情報とシート情報の切り替えを行います。</a:t>
                      </a:r>
                      <a:endParaRPr lang="ja-JP" altLang="en-US" sz="1050" dirty="0">
                        <a:latin typeface="メイリオ" panose="020B0604030504040204" pitchFamily="50" charset="-128"/>
                        <a:ea typeface="メイリオ" panose="020B0604030504040204" pitchFamily="50" charset="-128"/>
                      </a:endParaRPr>
                    </a:p>
                  </a:txBody>
                  <a:tcPr marL="91450" marR="91450" marT="45725" marB="45725" anchor="ctr"/>
                </a:tc>
                <a:extLst>
                  <a:ext uri="{0D108BD9-81ED-4DB2-BD59-A6C34878D82A}">
                    <a16:rowId xmlns:a16="http://schemas.microsoft.com/office/drawing/2014/main" val="10003"/>
                  </a:ext>
                </a:extLst>
              </a:tr>
              <a:tr h="539440">
                <a:tc>
                  <a:txBody>
                    <a:bodyPr/>
                    <a:lstStyle/>
                    <a:p>
                      <a:pPr marL="0" marR="0" lvl="0" indent="0" algn="l" rtl="0">
                        <a:spcBef>
                          <a:spcPts val="0"/>
                        </a:spcBef>
                        <a:spcAft>
                          <a:spcPts val="0"/>
                        </a:spcAft>
                        <a:buNone/>
                      </a:pPr>
                      <a:r>
                        <a:rPr lang="ja-JP" sz="1400" b="1" i="0" dirty="0">
                          <a:solidFill>
                            <a:schemeClr val="accent2"/>
                          </a:solidFill>
                          <a:latin typeface="メイリオ" panose="020B0604030504040204" pitchFamily="50" charset="-128"/>
                          <a:ea typeface="メイリオ" panose="020B0604030504040204" pitchFamily="50" charset="-128"/>
                          <a:cs typeface="Meiryo"/>
                          <a:sym typeface="Meiryo"/>
                        </a:rPr>
                        <a:t>⑤</a:t>
                      </a:r>
                      <a:r>
                        <a:rPr lang="ja-JP" altLang="ja-JP" sz="1400" b="1" i="0" dirty="0">
                          <a:solidFill>
                            <a:srgbClr val="333333"/>
                          </a:solidFill>
                          <a:latin typeface="メイリオ" panose="020B0604030504040204" pitchFamily="50" charset="-128"/>
                          <a:ea typeface="メイリオ" panose="020B0604030504040204" pitchFamily="50" charset="-128"/>
                          <a:cs typeface="Meiryo"/>
                          <a:sym typeface="Meiryo"/>
                        </a:rPr>
                        <a:t>情報表示エリア</a:t>
                      </a:r>
                      <a:endParaRPr sz="1400" dirty="0">
                        <a:latin typeface="メイリオ" panose="020B0604030504040204" pitchFamily="50" charset="-128"/>
                        <a:ea typeface="メイリオ" panose="020B0604030504040204" pitchFamily="50" charset="-128"/>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ja-JP" altLang="en-US" sz="1100" b="0" i="0" dirty="0">
                          <a:solidFill>
                            <a:srgbClr val="333333"/>
                          </a:solidFill>
                          <a:latin typeface="メイリオ" panose="020B0604030504040204" pitchFamily="50" charset="-128"/>
                          <a:ea typeface="メイリオ" panose="020B0604030504040204" pitchFamily="50" charset="-128"/>
                          <a:cs typeface="Meiryo"/>
                          <a:sym typeface="Meiryo"/>
                        </a:rPr>
                        <a:t>基本情報またはシートカテゴリとシートの一覧が表示されます。</a:t>
                      </a:r>
                      <a:endParaRPr lang="ja-JP" altLang="en-US" sz="1050" dirty="0">
                        <a:latin typeface="メイリオ" panose="020B0604030504040204" pitchFamily="50" charset="-128"/>
                        <a:ea typeface="メイリオ" panose="020B0604030504040204" pitchFamily="50" charset="-128"/>
                      </a:endParaRPr>
                    </a:p>
                  </a:txBody>
                  <a:tcPr marL="91450" marR="91450" marT="45725" marB="45725" anchor="ctr"/>
                </a:tc>
                <a:extLst>
                  <a:ext uri="{0D108BD9-81ED-4DB2-BD59-A6C34878D82A}">
                    <a16:rowId xmlns:a16="http://schemas.microsoft.com/office/drawing/2014/main" val="10004"/>
                  </a:ext>
                </a:extLst>
              </a:tr>
              <a:tr h="539440">
                <a:tc>
                  <a:txBody>
                    <a:bodyPr/>
                    <a:lstStyle/>
                    <a:p>
                      <a:pPr marL="0" marR="0" lvl="0" indent="0" algn="l" rtl="0">
                        <a:spcBef>
                          <a:spcPts val="0"/>
                        </a:spcBef>
                        <a:spcAft>
                          <a:spcPts val="0"/>
                        </a:spcAft>
                        <a:buNone/>
                      </a:pPr>
                      <a:r>
                        <a:rPr lang="ja-JP" sz="1400" b="1" i="0" dirty="0">
                          <a:solidFill>
                            <a:schemeClr val="accent2"/>
                          </a:solidFill>
                          <a:latin typeface="メイリオ" panose="020B0604030504040204" pitchFamily="50" charset="-128"/>
                          <a:ea typeface="メイリオ" panose="020B0604030504040204" pitchFamily="50" charset="-128"/>
                          <a:cs typeface="Meiryo"/>
                          <a:sym typeface="Meiryo"/>
                        </a:rPr>
                        <a:t>⑥</a:t>
                      </a:r>
                      <a:r>
                        <a:rPr lang="ja-JP" altLang="en-US" sz="1400" b="1" i="0" dirty="0">
                          <a:solidFill>
                            <a:schemeClr val="tx1"/>
                          </a:solidFill>
                          <a:latin typeface="メイリオ" panose="020B0604030504040204" pitchFamily="50" charset="-128"/>
                          <a:ea typeface="メイリオ" panose="020B0604030504040204" pitchFamily="50" charset="-128"/>
                          <a:cs typeface="Meiryo"/>
                          <a:sym typeface="Meiryo"/>
                        </a:rPr>
                        <a:t>他メンバー</a:t>
                      </a:r>
                      <a:endParaRPr sz="1400" dirty="0">
                        <a:solidFill>
                          <a:schemeClr val="tx1"/>
                        </a:solidFill>
                        <a:latin typeface="メイリオ" panose="020B0604030504040204" pitchFamily="50" charset="-128"/>
                        <a:ea typeface="メイリオ" panose="020B0604030504040204" pitchFamily="50" charset="-128"/>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ja-JP" altLang="en-US" sz="1100" dirty="0">
                          <a:latin typeface="メイリオ" panose="020B0604030504040204" pitchFamily="50" charset="-128"/>
                          <a:ea typeface="メイリオ" panose="020B0604030504040204" pitchFamily="50" charset="-128"/>
                        </a:rPr>
                        <a:t>タップして他メンバーの情報に遷移できます。</a:t>
                      </a:r>
                      <a:endParaRPr sz="1100" dirty="0">
                        <a:latin typeface="メイリオ" panose="020B0604030504040204" pitchFamily="50" charset="-128"/>
                        <a:ea typeface="メイリオ" panose="020B0604030504040204" pitchFamily="50" charset="-128"/>
                      </a:endParaRPr>
                    </a:p>
                  </a:txBody>
                  <a:tcPr marL="91450" marR="91450" marT="45725" marB="45725" anchor="ctr"/>
                </a:tc>
                <a:extLst>
                  <a:ext uri="{0D108BD9-81ED-4DB2-BD59-A6C34878D82A}">
                    <a16:rowId xmlns:a16="http://schemas.microsoft.com/office/drawing/2014/main" val="10005"/>
                  </a:ext>
                </a:extLst>
              </a:tr>
              <a:tr h="539440">
                <a:tc>
                  <a:txBody>
                    <a:bodyPr/>
                    <a:lstStyle/>
                    <a:p>
                      <a:pPr marL="0" marR="0" lvl="0" indent="0" algn="l" rtl="0">
                        <a:spcBef>
                          <a:spcPts val="0"/>
                        </a:spcBef>
                        <a:spcAft>
                          <a:spcPts val="0"/>
                        </a:spcAft>
                        <a:buNone/>
                      </a:pPr>
                      <a:r>
                        <a:rPr lang="ja-JP" sz="1400" b="1" i="0" dirty="0">
                          <a:solidFill>
                            <a:schemeClr val="accent2"/>
                          </a:solidFill>
                          <a:latin typeface="メイリオ" panose="020B0604030504040204" pitchFamily="50" charset="-128"/>
                          <a:ea typeface="メイリオ" panose="020B0604030504040204" pitchFamily="50" charset="-128"/>
                          <a:cs typeface="Meiryo"/>
                          <a:sym typeface="Meiryo"/>
                        </a:rPr>
                        <a:t>⑦</a:t>
                      </a:r>
                      <a:r>
                        <a:rPr lang="ja-JP" sz="1400" b="1" i="0" dirty="0">
                          <a:solidFill>
                            <a:srgbClr val="333333"/>
                          </a:solidFill>
                          <a:latin typeface="メイリオ" panose="020B0604030504040204" pitchFamily="50" charset="-128"/>
                          <a:ea typeface="メイリオ" panose="020B0604030504040204" pitchFamily="50" charset="-128"/>
                          <a:cs typeface="Meiryo"/>
                          <a:sym typeface="Meiryo"/>
                        </a:rPr>
                        <a:t>編集</a:t>
                      </a:r>
                      <a:endParaRPr sz="1400" dirty="0">
                        <a:latin typeface="メイリオ" panose="020B0604030504040204" pitchFamily="50" charset="-128"/>
                        <a:ea typeface="メイリオ" panose="020B0604030504040204" pitchFamily="50" charset="-128"/>
                      </a:endParaRPr>
                    </a:p>
                  </a:txBody>
                  <a:tcPr marL="91450" marR="91450" marT="45725" marB="45725" anchor="ctr"/>
                </a:tc>
                <a:tc>
                  <a:txBody>
                    <a:bodyPr/>
                    <a:lstStyle/>
                    <a:p>
                      <a:pPr marL="0" marR="0" lvl="0" indent="0" algn="l" rtl="0">
                        <a:spcBef>
                          <a:spcPts val="0"/>
                        </a:spcBef>
                        <a:spcAft>
                          <a:spcPts val="0"/>
                        </a:spcAft>
                        <a:buNone/>
                      </a:pPr>
                      <a:r>
                        <a:rPr lang="ja-JP" sz="1200" b="0" i="0" dirty="0">
                          <a:solidFill>
                            <a:srgbClr val="333333"/>
                          </a:solidFill>
                          <a:latin typeface="メイリオ" panose="020B0604030504040204" pitchFamily="50" charset="-128"/>
                          <a:ea typeface="メイリオ" panose="020B0604030504040204" pitchFamily="50" charset="-128"/>
                          <a:cs typeface="Meiryo"/>
                          <a:sym typeface="Meiryo"/>
                        </a:rPr>
                        <a:t>クリックすると基本情報またはシート情報の編集を開始します。</a:t>
                      </a:r>
                      <a:endParaRPr sz="1200" dirty="0">
                        <a:latin typeface="メイリオ" panose="020B0604030504040204" pitchFamily="50" charset="-128"/>
                        <a:ea typeface="メイリオ" panose="020B0604030504040204" pitchFamily="50" charset="-128"/>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8" name="Google Shape;203;g125f8f40711_0_141">
            <a:extLst>
              <a:ext uri="{FF2B5EF4-FFF2-40B4-BE49-F238E27FC236}">
                <a16:creationId xmlns:a16="http://schemas.microsoft.com/office/drawing/2014/main" id="{B0197F91-8D97-45D6-B17D-E06B0653165E}"/>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5-1.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画面の見方</a:t>
            </a:r>
            <a:endParaRPr lang="ja-JP" altLang="en-US" sz="1600" dirty="0">
              <a:latin typeface="メイリオ" panose="020B0604030504040204" pitchFamily="50" charset="-128"/>
              <a:ea typeface="メイリオ" panose="020B0604030504040204" pitchFamily="50" charset="-128"/>
            </a:endParaRPr>
          </a:p>
        </p:txBody>
      </p:sp>
      <p:sp>
        <p:nvSpPr>
          <p:cNvPr id="9" name="Google Shape;76;p5">
            <a:extLst>
              <a:ext uri="{FF2B5EF4-FFF2-40B4-BE49-F238E27FC236}">
                <a16:creationId xmlns:a16="http://schemas.microsoft.com/office/drawing/2014/main" id="{251E5E0C-5372-4697-9E85-C7C9F90692A3}"/>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0" name="Google Shape;78;p5">
            <a:extLst>
              <a:ext uri="{FF2B5EF4-FFF2-40B4-BE49-F238E27FC236}">
                <a16:creationId xmlns:a16="http://schemas.microsoft.com/office/drawing/2014/main" id="{C5C597DE-FEBD-4156-AAF7-6F1100B0165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1" name="Google Shape;156;g125f8f40711_0_119">
            <a:extLst>
              <a:ext uri="{FF2B5EF4-FFF2-40B4-BE49-F238E27FC236}">
                <a16:creationId xmlns:a16="http://schemas.microsoft.com/office/drawing/2014/main" id="{80E8E875-07CC-41FB-8929-8644F2D8709C}"/>
              </a:ext>
            </a:extLst>
          </p:cNvPr>
          <p:cNvSpPr txBox="1"/>
          <p:nvPr/>
        </p:nvSpPr>
        <p:spPr>
          <a:xfrm>
            <a:off x="694171" y="1170351"/>
            <a:ext cx="585396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●メンバー詳細画面</a:t>
            </a:r>
            <a:endParaRPr lang="ja-JP" altLang="en-US"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DC6C828A-ED80-451A-2586-00E9945A8B87}"/>
              </a:ext>
            </a:extLst>
          </p:cNvPr>
          <p:cNvPicPr>
            <a:picLocks noChangeAspect="1"/>
          </p:cNvPicPr>
          <p:nvPr/>
        </p:nvPicPr>
        <p:blipFill>
          <a:blip r:embed="rId3"/>
          <a:stretch>
            <a:fillRect/>
          </a:stretch>
        </p:blipFill>
        <p:spPr>
          <a:xfrm>
            <a:off x="202551" y="1542519"/>
            <a:ext cx="4105848" cy="462979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31" name="Google Shape;531;p39"/>
          <p:cNvSpPr txBox="1"/>
          <p:nvPr/>
        </p:nvSpPr>
        <p:spPr>
          <a:xfrm>
            <a:off x="1379" y="872555"/>
            <a:ext cx="346301" cy="20546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8" name="Google Shape;203;g125f8f40711_0_141">
            <a:extLst>
              <a:ext uri="{FF2B5EF4-FFF2-40B4-BE49-F238E27FC236}">
                <a16:creationId xmlns:a16="http://schemas.microsoft.com/office/drawing/2014/main" id="{CEDB62CF-C67D-4D7E-8B38-6D2F88E88D1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5-2.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基本情報の閲覧と編集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19" name="Google Shape;156;g125f8f40711_0_119">
            <a:extLst>
              <a:ext uri="{FF2B5EF4-FFF2-40B4-BE49-F238E27FC236}">
                <a16:creationId xmlns:a16="http://schemas.microsoft.com/office/drawing/2014/main" id="{EFC813F0-D66D-41C3-BDC9-088B23D87852}"/>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➀基本情報を見たいメンバーの顔写真を</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タップします。</a:t>
            </a:r>
            <a:endParaRPr lang="ja-JP" altLang="en-US" dirty="0">
              <a:latin typeface="メイリオ" panose="020B0604030504040204" pitchFamily="50" charset="-128"/>
              <a:ea typeface="メイリオ" panose="020B0604030504040204" pitchFamily="50" charset="-128"/>
            </a:endParaRPr>
          </a:p>
        </p:txBody>
      </p:sp>
      <p:sp>
        <p:nvSpPr>
          <p:cNvPr id="20" name="Google Shape;157;g125f8f40711_0_119">
            <a:extLst>
              <a:ext uri="{FF2B5EF4-FFF2-40B4-BE49-F238E27FC236}">
                <a16:creationId xmlns:a16="http://schemas.microsoft.com/office/drawing/2014/main" id="{6885EE76-3894-4F3D-8A92-0F5C30ABBA9B}"/>
              </a:ext>
            </a:extLst>
          </p:cNvPr>
          <p:cNvSpPr txBox="1"/>
          <p:nvPr/>
        </p:nvSpPr>
        <p:spPr>
          <a:xfrm>
            <a:off x="6167550" y="1465981"/>
            <a:ext cx="539070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②メンバーの基本情報が表示されます。上下にスクロールして閲覧してください。</a:t>
            </a:r>
            <a:endParaRPr lang="ja-JP" altLang="en-US" dirty="0">
              <a:latin typeface="メイリオ" panose="020B0604030504040204" pitchFamily="50" charset="-128"/>
              <a:ea typeface="メイリオ" panose="020B0604030504040204" pitchFamily="50" charset="-128"/>
            </a:endParaRPr>
          </a:p>
        </p:txBody>
      </p:sp>
      <p:sp>
        <p:nvSpPr>
          <p:cNvPr id="21" name="Google Shape;618;g126584d4e9d_0_223">
            <a:extLst>
              <a:ext uri="{FF2B5EF4-FFF2-40B4-BE49-F238E27FC236}">
                <a16:creationId xmlns:a16="http://schemas.microsoft.com/office/drawing/2014/main" id="{FDB7E0EC-DD4F-4949-AF4A-308B9FEC027C}"/>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●メンバーの基本情報を閲覧する</a:t>
            </a:r>
            <a:endParaRPr lang="ja-JP" altLang="en-US" sz="1600" dirty="0">
              <a:latin typeface="メイリオ" panose="020B0604030504040204" pitchFamily="50" charset="-128"/>
              <a:ea typeface="メイリオ" panose="020B0604030504040204" pitchFamily="50" charset="-128"/>
            </a:endParaRPr>
          </a:p>
        </p:txBody>
      </p:sp>
      <p:sp>
        <p:nvSpPr>
          <p:cNvPr id="22" name="Google Shape;76;p5">
            <a:extLst>
              <a:ext uri="{FF2B5EF4-FFF2-40B4-BE49-F238E27FC236}">
                <a16:creationId xmlns:a16="http://schemas.microsoft.com/office/drawing/2014/main" id="{33BA00A7-879B-487E-95A6-1AE30C8AF395}"/>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3" name="Google Shape;78;p5">
            <a:extLst>
              <a:ext uri="{FF2B5EF4-FFF2-40B4-BE49-F238E27FC236}">
                <a16:creationId xmlns:a16="http://schemas.microsoft.com/office/drawing/2014/main" id="{4E48B3FF-1A01-4E15-82C1-9923B9EA26F8}"/>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C4A09F08-3D0B-4247-9ACF-72D2C4C98F70}"/>
              </a:ext>
            </a:extLst>
          </p:cNvPr>
          <p:cNvGrpSpPr/>
          <p:nvPr/>
        </p:nvGrpSpPr>
        <p:grpSpPr>
          <a:xfrm>
            <a:off x="1144290" y="5555277"/>
            <a:ext cx="9903419" cy="858958"/>
            <a:chOff x="1293121" y="5572337"/>
            <a:chExt cx="9903419" cy="858958"/>
          </a:xfrm>
        </p:grpSpPr>
        <p:grpSp>
          <p:nvGrpSpPr>
            <p:cNvPr id="26" name="グループ化 25">
              <a:extLst>
                <a:ext uri="{FF2B5EF4-FFF2-40B4-BE49-F238E27FC236}">
                  <a16:creationId xmlns:a16="http://schemas.microsoft.com/office/drawing/2014/main" id="{808F5C2C-9C87-4933-A1C1-C8861314CE58}"/>
                </a:ext>
              </a:extLst>
            </p:cNvPr>
            <p:cNvGrpSpPr/>
            <p:nvPr/>
          </p:nvGrpSpPr>
          <p:grpSpPr>
            <a:xfrm>
              <a:off x="1293121" y="5572337"/>
              <a:ext cx="9903419" cy="858958"/>
              <a:chOff x="1019958" y="5655479"/>
              <a:chExt cx="9903419" cy="858958"/>
            </a:xfrm>
          </p:grpSpPr>
          <p:grpSp>
            <p:nvGrpSpPr>
              <p:cNvPr id="27" name="グループ化 26">
                <a:extLst>
                  <a:ext uri="{FF2B5EF4-FFF2-40B4-BE49-F238E27FC236}">
                    <a16:creationId xmlns:a16="http://schemas.microsoft.com/office/drawing/2014/main" id="{585712C9-2967-43F5-8DCC-DB24B0ACD573}"/>
                  </a:ext>
                </a:extLst>
              </p:cNvPr>
              <p:cNvGrpSpPr/>
              <p:nvPr/>
            </p:nvGrpSpPr>
            <p:grpSpPr>
              <a:xfrm>
                <a:off x="1019958" y="5655479"/>
                <a:ext cx="9903419" cy="858958"/>
                <a:chOff x="883577" y="4851325"/>
                <a:chExt cx="9903419" cy="858958"/>
              </a:xfrm>
            </p:grpSpPr>
            <p:grpSp>
              <p:nvGrpSpPr>
                <p:cNvPr id="30" name="グループ化 29">
                  <a:extLst>
                    <a:ext uri="{FF2B5EF4-FFF2-40B4-BE49-F238E27FC236}">
                      <a16:creationId xmlns:a16="http://schemas.microsoft.com/office/drawing/2014/main" id="{EAE65FC4-D35E-40C4-A967-CFD78DCB9A16}"/>
                    </a:ext>
                  </a:extLst>
                </p:cNvPr>
                <p:cNvGrpSpPr/>
                <p:nvPr/>
              </p:nvGrpSpPr>
              <p:grpSpPr>
                <a:xfrm>
                  <a:off x="883577" y="4851325"/>
                  <a:ext cx="9903419" cy="858958"/>
                  <a:chOff x="1019958" y="5075769"/>
                  <a:chExt cx="9903419" cy="858958"/>
                </a:xfrm>
              </p:grpSpPr>
              <p:sp>
                <p:nvSpPr>
                  <p:cNvPr id="32" name="Google Shape;277;p25">
                    <a:extLst>
                      <a:ext uri="{FF2B5EF4-FFF2-40B4-BE49-F238E27FC236}">
                        <a16:creationId xmlns:a16="http://schemas.microsoft.com/office/drawing/2014/main" id="{71039E9A-25AC-4A92-9B38-7350E780C318}"/>
                      </a:ext>
                    </a:extLst>
                  </p:cNvPr>
                  <p:cNvSpPr/>
                  <p:nvPr/>
                </p:nvSpPr>
                <p:spPr>
                  <a:xfrm>
                    <a:off x="1019958" y="5075769"/>
                    <a:ext cx="9903419" cy="858958"/>
                  </a:xfrm>
                  <a:prstGeom prst="rect">
                    <a:avLst/>
                  </a:prstGeom>
                  <a:solidFill>
                    <a:schemeClr val="lt1"/>
                  </a:solidFill>
                  <a:ln w="19050" cap="flat"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3" name="Google Shape;160;g125f8f40711_0_119">
                    <a:extLst>
                      <a:ext uri="{FF2B5EF4-FFF2-40B4-BE49-F238E27FC236}">
                        <a16:creationId xmlns:a16="http://schemas.microsoft.com/office/drawing/2014/main" id="{9B2D8503-FA46-4408-85BD-65155F82C027}"/>
                      </a:ext>
                    </a:extLst>
                  </p:cNvPr>
                  <p:cNvSpPr txBox="1"/>
                  <p:nvPr/>
                </p:nvSpPr>
                <p:spPr>
                  <a:xfrm>
                    <a:off x="1348203" y="5444703"/>
                    <a:ext cx="943300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メンバー一覧画面の顔写真左上の★</a:t>
                    </a:r>
                    <a:r>
                      <a:rPr lang="ja-JP" altLang="en-US" sz="12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またはメンバー詳細画面内氏名右の★をクリックするとスターの編集を行えます</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endParaRPr lang="ja-JP" altLang="en-US" sz="1200" dirty="0">
                      <a:latin typeface="メイリオ" panose="020B0604030504040204" pitchFamily="50" charset="-128"/>
                      <a:ea typeface="メイリオ" panose="020B0604030504040204" pitchFamily="50" charset="-128"/>
                    </a:endParaRPr>
                  </a:p>
                </p:txBody>
              </p:sp>
            </p:grpSp>
            <p:sp>
              <p:nvSpPr>
                <p:cNvPr id="31" name="テキスト ボックス 30">
                  <a:extLst>
                    <a:ext uri="{FF2B5EF4-FFF2-40B4-BE49-F238E27FC236}">
                      <a16:creationId xmlns:a16="http://schemas.microsoft.com/office/drawing/2014/main" id="{40FF7CD1-0B98-49C7-ADB5-FE12765F9430}"/>
                    </a:ext>
                  </a:extLst>
                </p:cNvPr>
                <p:cNvSpPr txBox="1"/>
                <p:nvPr/>
              </p:nvSpPr>
              <p:spPr>
                <a:xfrm>
                  <a:off x="2369822" y="4935738"/>
                  <a:ext cx="6096000" cy="338554"/>
                </a:xfrm>
                <a:prstGeom prst="rect">
                  <a:avLst/>
                </a:prstGeom>
                <a:noFill/>
              </p:spPr>
              <p:txBody>
                <a:bodyPr wrap="square">
                  <a:spAutoFit/>
                </a:bodyPr>
                <a:lstStyle/>
                <a:p>
                  <a:endParaRPr lang="ja-JP" altLang="en-US" sz="1600" dirty="0">
                    <a:latin typeface="メイリオ" panose="020B0604030504040204" pitchFamily="50" charset="-128"/>
                    <a:ea typeface="メイリオ" panose="020B0604030504040204" pitchFamily="50" charset="-128"/>
                  </a:endParaRPr>
                </a:p>
              </p:txBody>
            </p:sp>
          </p:grpSp>
          <p:sp>
            <p:nvSpPr>
              <p:cNvPr id="28" name="Google Shape;159;g125f8f40711_0_119">
                <a:extLst>
                  <a:ext uri="{FF2B5EF4-FFF2-40B4-BE49-F238E27FC236}">
                    <a16:creationId xmlns:a16="http://schemas.microsoft.com/office/drawing/2014/main" id="{B7A39BD2-DF2D-4A63-A03B-28B39D15F0A2}"/>
                  </a:ext>
                </a:extLst>
              </p:cNvPr>
              <p:cNvSpPr txBox="1"/>
              <p:nvPr/>
            </p:nvSpPr>
            <p:spPr>
              <a:xfrm>
                <a:off x="1550446" y="5726452"/>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2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sp>
            <p:nvSpPr>
              <p:cNvPr id="29" name="Google Shape;159;g125f8f40711_0_119">
                <a:extLst>
                  <a:ext uri="{FF2B5EF4-FFF2-40B4-BE49-F238E27FC236}">
                    <a16:creationId xmlns:a16="http://schemas.microsoft.com/office/drawing/2014/main" id="{C0F09E5B-008D-4566-AE26-2212B44D5404}"/>
                  </a:ext>
                </a:extLst>
              </p:cNvPr>
              <p:cNvSpPr txBox="1"/>
              <p:nvPr/>
            </p:nvSpPr>
            <p:spPr>
              <a:xfrm>
                <a:off x="2285442" y="5722824"/>
                <a:ext cx="841525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スターを付ける</a:t>
                </a:r>
              </a:p>
            </p:txBody>
          </p:sp>
        </p:grpSp>
        <p:pic>
          <p:nvPicPr>
            <p:cNvPr id="34" name="Google Shape;161;g125f8f40711_0_119">
              <a:extLst>
                <a:ext uri="{FF2B5EF4-FFF2-40B4-BE49-F238E27FC236}">
                  <a16:creationId xmlns:a16="http://schemas.microsoft.com/office/drawing/2014/main" id="{BF568529-A799-4E82-B920-FBD96D994FE1}"/>
                </a:ext>
              </a:extLst>
            </p:cNvPr>
            <p:cNvPicPr preferRelativeResize="0"/>
            <p:nvPr/>
          </p:nvPicPr>
          <p:blipFill rotWithShape="1">
            <a:blip r:embed="rId3">
              <a:alphaModFix/>
            </a:blip>
            <a:srcRect/>
            <a:stretch/>
          </p:blipFill>
          <p:spPr>
            <a:xfrm>
              <a:off x="1476607" y="5602757"/>
              <a:ext cx="335332" cy="338514"/>
            </a:xfrm>
            <a:prstGeom prst="rect">
              <a:avLst/>
            </a:prstGeom>
            <a:noFill/>
            <a:ln>
              <a:noFill/>
            </a:ln>
          </p:spPr>
        </p:pic>
      </p:grpSp>
      <p:pic>
        <p:nvPicPr>
          <p:cNvPr id="7" name="図 6">
            <a:extLst>
              <a:ext uri="{FF2B5EF4-FFF2-40B4-BE49-F238E27FC236}">
                <a16:creationId xmlns:a16="http://schemas.microsoft.com/office/drawing/2014/main" id="{A052FF6C-AC9B-80AB-504D-5ECC800FCF2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542553" y="1792228"/>
            <a:ext cx="2067339" cy="3678699"/>
          </a:xfrm>
          <a:prstGeom prst="rect">
            <a:avLst/>
          </a:prstGeom>
          <a:ln>
            <a:solidFill>
              <a:schemeClr val="tx1"/>
            </a:solidFill>
          </a:ln>
        </p:spPr>
      </p:pic>
      <p:sp>
        <p:nvSpPr>
          <p:cNvPr id="8" name="正方形/長方形 7">
            <a:extLst>
              <a:ext uri="{FF2B5EF4-FFF2-40B4-BE49-F238E27FC236}">
                <a16:creationId xmlns:a16="http://schemas.microsoft.com/office/drawing/2014/main" id="{A4996047-B387-F1E6-14AB-88437F4EEBBF}"/>
              </a:ext>
            </a:extLst>
          </p:cNvPr>
          <p:cNvSpPr/>
          <p:nvPr/>
        </p:nvSpPr>
        <p:spPr>
          <a:xfrm>
            <a:off x="1502679" y="2451799"/>
            <a:ext cx="748151" cy="85895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a:extLst>
              <a:ext uri="{FF2B5EF4-FFF2-40B4-BE49-F238E27FC236}">
                <a16:creationId xmlns:a16="http://schemas.microsoft.com/office/drawing/2014/main" id="{126FCA25-E7B7-3E33-64EF-A6B255FC1A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28267" y="1834403"/>
            <a:ext cx="2069268" cy="36786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51" name="Google Shape;551;p41"/>
          <p:cNvSpPr txBox="1"/>
          <p:nvPr/>
        </p:nvSpPr>
        <p:spPr>
          <a:xfrm rot="10800000" flipH="1">
            <a:off x="105398" y="1407444"/>
            <a:ext cx="312615" cy="33763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9" name="Google Shape;203;g125f8f40711_0_141">
            <a:extLst>
              <a:ext uri="{FF2B5EF4-FFF2-40B4-BE49-F238E27FC236}">
                <a16:creationId xmlns:a16="http://schemas.microsoft.com/office/drawing/2014/main" id="{E6795D09-7FD5-4FB5-AFE1-61072A763541}"/>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5-2.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基本情報の閲覧と編集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10" name="Google Shape;156;g125f8f40711_0_119">
            <a:extLst>
              <a:ext uri="{FF2B5EF4-FFF2-40B4-BE49-F238E27FC236}">
                <a16:creationId xmlns:a16="http://schemas.microsoft.com/office/drawing/2014/main" id="{1618D09D-1D66-40C8-97A8-641A5917743C}"/>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①編集する時は</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鉛筆</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アイコンをタップし、編集メニューを開きます。</a:t>
            </a:r>
            <a:endParaRPr lang="ja-JP" altLang="en-US" dirty="0">
              <a:latin typeface="メイリオ" panose="020B0604030504040204" pitchFamily="50" charset="-128"/>
              <a:ea typeface="メイリオ" panose="020B0604030504040204" pitchFamily="50" charset="-128"/>
            </a:endParaRPr>
          </a:p>
        </p:txBody>
      </p:sp>
      <p:sp>
        <p:nvSpPr>
          <p:cNvPr id="11" name="Google Shape;157;g125f8f40711_0_119">
            <a:extLst>
              <a:ext uri="{FF2B5EF4-FFF2-40B4-BE49-F238E27FC236}">
                <a16:creationId xmlns:a16="http://schemas.microsoft.com/office/drawing/2014/main" id="{A65BB104-AD6C-4206-8388-BB2B651B0EF0}"/>
              </a:ext>
            </a:extLst>
          </p:cNvPr>
          <p:cNvSpPr txBox="1"/>
          <p:nvPr/>
        </p:nvSpPr>
        <p:spPr>
          <a:xfrm>
            <a:off x="6167550" y="1465981"/>
            <a:ext cx="539070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②基本情報を編集する時は</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基本情報の編集</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ja-JP" altLang="en-US" dirty="0">
              <a:latin typeface="メイリオ" panose="020B0604030504040204" pitchFamily="50" charset="-128"/>
              <a:ea typeface="メイリオ" panose="020B0604030504040204" pitchFamily="50" charset="-128"/>
            </a:endParaRPr>
          </a:p>
        </p:txBody>
      </p:sp>
      <p:sp>
        <p:nvSpPr>
          <p:cNvPr id="12" name="Google Shape;618;g126584d4e9d_0_223">
            <a:extLst>
              <a:ext uri="{FF2B5EF4-FFF2-40B4-BE49-F238E27FC236}">
                <a16:creationId xmlns:a16="http://schemas.microsoft.com/office/drawing/2014/main" id="{99117851-8A2A-4820-A18E-AFC9590F1724}"/>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●メンバーの基本情報を編集する</a:t>
            </a:r>
            <a:endParaRPr lang="ja-JP" altLang="en-US" sz="1600" dirty="0">
              <a:latin typeface="メイリオ" panose="020B0604030504040204" pitchFamily="50" charset="-128"/>
              <a:ea typeface="メイリオ" panose="020B0604030504040204" pitchFamily="50" charset="-128"/>
            </a:endParaRPr>
          </a:p>
        </p:txBody>
      </p:sp>
      <p:sp>
        <p:nvSpPr>
          <p:cNvPr id="13" name="Google Shape;76;p5">
            <a:extLst>
              <a:ext uri="{FF2B5EF4-FFF2-40B4-BE49-F238E27FC236}">
                <a16:creationId xmlns:a16="http://schemas.microsoft.com/office/drawing/2014/main" id="{4C6A777C-7B4B-4E15-9DB5-5AD222580F85}"/>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4" name="Google Shape;78;p5">
            <a:extLst>
              <a:ext uri="{FF2B5EF4-FFF2-40B4-BE49-F238E27FC236}">
                <a16:creationId xmlns:a16="http://schemas.microsoft.com/office/drawing/2014/main" id="{25B79D94-E022-4469-915F-4A7AF63FD8B0}"/>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pic>
        <p:nvPicPr>
          <p:cNvPr id="2050" name="Picture 2">
            <a:extLst>
              <a:ext uri="{FF2B5EF4-FFF2-40B4-BE49-F238E27FC236}">
                <a16:creationId xmlns:a16="http://schemas.microsoft.com/office/drawing/2014/main" id="{EC32AFE7-8F50-929B-1575-964311C3CA1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2119" y="1773717"/>
            <a:ext cx="2738722" cy="48688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B4847FE-6DDE-C4C7-E6B6-7A441C8D41D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1162" y="1773717"/>
            <a:ext cx="2738722" cy="48688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72" name="Google Shape;572;p43"/>
          <p:cNvSpPr txBox="1"/>
          <p:nvPr/>
        </p:nvSpPr>
        <p:spPr>
          <a:xfrm rot="10800000" flipH="1">
            <a:off x="316844" y="2247409"/>
            <a:ext cx="185573" cy="4571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pic>
        <p:nvPicPr>
          <p:cNvPr id="25602" name="Picture 2">
            <a:extLst>
              <a:ext uri="{FF2B5EF4-FFF2-40B4-BE49-F238E27FC236}">
                <a16:creationId xmlns:a16="http://schemas.microsoft.com/office/drawing/2014/main" id="{F52E0D4C-D68D-753E-531F-0765201C4C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1638" y="2417976"/>
            <a:ext cx="2133289" cy="37992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Google Shape;551;p41">
            <a:extLst>
              <a:ext uri="{FF2B5EF4-FFF2-40B4-BE49-F238E27FC236}">
                <a16:creationId xmlns:a16="http://schemas.microsoft.com/office/drawing/2014/main" id="{E5A5B1AB-8926-4490-95DB-A9583CA02AA6}"/>
              </a:ext>
            </a:extLst>
          </p:cNvPr>
          <p:cNvSpPr txBox="1"/>
          <p:nvPr/>
        </p:nvSpPr>
        <p:spPr>
          <a:xfrm rot="10800000" flipH="1">
            <a:off x="105398" y="1407444"/>
            <a:ext cx="312615" cy="33763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0" name="Google Shape;203;g125f8f40711_0_141">
            <a:extLst>
              <a:ext uri="{FF2B5EF4-FFF2-40B4-BE49-F238E27FC236}">
                <a16:creationId xmlns:a16="http://schemas.microsoft.com/office/drawing/2014/main" id="{B9863D76-B288-48EE-93D9-15FA27C4BDFA}"/>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5-2.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基本情報の閲覧と編集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11" name="Google Shape;156;g125f8f40711_0_119">
            <a:extLst>
              <a:ext uri="{FF2B5EF4-FFF2-40B4-BE49-F238E27FC236}">
                <a16:creationId xmlns:a16="http://schemas.microsoft.com/office/drawing/2014/main" id="{2EB19466-921A-4F60-B411-1CCF056D70D0}"/>
              </a:ext>
            </a:extLst>
          </p:cNvPr>
          <p:cNvSpPr txBox="1"/>
          <p:nvPr/>
        </p:nvSpPr>
        <p:spPr>
          <a:xfrm>
            <a:off x="694171" y="1470553"/>
            <a:ext cx="5277497"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③</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編集画面が表示されるので、編集箇所をタップして入力を開始します。テキスト入力欄では右上の</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決定</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をタップしたとき、選択肢式の入力欄では選択肢をタップしたときに入力欄が閉じられます。</a:t>
            </a:r>
            <a:endParaRPr lang="ja-JP" altLang="en-US" dirty="0">
              <a:latin typeface="メイリオ" panose="020B0604030504040204" pitchFamily="50" charset="-128"/>
              <a:ea typeface="メイリオ" panose="020B0604030504040204" pitchFamily="50" charset="-128"/>
            </a:endParaRPr>
          </a:p>
        </p:txBody>
      </p:sp>
      <p:sp>
        <p:nvSpPr>
          <p:cNvPr id="12" name="Google Shape;157;g125f8f40711_0_119">
            <a:extLst>
              <a:ext uri="{FF2B5EF4-FFF2-40B4-BE49-F238E27FC236}">
                <a16:creationId xmlns:a16="http://schemas.microsoft.com/office/drawing/2014/main" id="{A6651807-6F74-46AF-8721-8219EBC9B531}"/>
              </a:ext>
            </a:extLst>
          </p:cNvPr>
          <p:cNvSpPr txBox="1"/>
          <p:nvPr/>
        </p:nvSpPr>
        <p:spPr>
          <a:xfrm>
            <a:off x="6167550" y="1465981"/>
            <a:ext cx="539070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④編集が完了したら「保存」をタップします。</a:t>
            </a:r>
            <a:endParaRPr lang="ja-JP" altLang="en-US" dirty="0">
              <a:latin typeface="メイリオ" panose="020B0604030504040204" pitchFamily="50" charset="-128"/>
              <a:ea typeface="メイリオ" panose="020B0604030504040204" pitchFamily="50" charset="-128"/>
            </a:endParaRPr>
          </a:p>
        </p:txBody>
      </p:sp>
      <p:sp>
        <p:nvSpPr>
          <p:cNvPr id="13" name="Google Shape;618;g126584d4e9d_0_223">
            <a:extLst>
              <a:ext uri="{FF2B5EF4-FFF2-40B4-BE49-F238E27FC236}">
                <a16:creationId xmlns:a16="http://schemas.microsoft.com/office/drawing/2014/main" id="{E54975B5-F8C7-4F4F-BA32-E817ECCB1014}"/>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●メンバーの基本情報を編集する</a:t>
            </a:r>
            <a:endParaRPr lang="ja-JP" altLang="en-US" sz="1600" dirty="0">
              <a:latin typeface="メイリオ" panose="020B0604030504040204" pitchFamily="50" charset="-128"/>
              <a:ea typeface="メイリオ" panose="020B0604030504040204" pitchFamily="50" charset="-128"/>
            </a:endParaRPr>
          </a:p>
        </p:txBody>
      </p:sp>
      <p:sp>
        <p:nvSpPr>
          <p:cNvPr id="14" name="Google Shape;76;p5">
            <a:extLst>
              <a:ext uri="{FF2B5EF4-FFF2-40B4-BE49-F238E27FC236}">
                <a16:creationId xmlns:a16="http://schemas.microsoft.com/office/drawing/2014/main" id="{943D404C-F0A9-49DF-8A71-1F0B65A84068}"/>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5" name="Google Shape;78;p5">
            <a:extLst>
              <a:ext uri="{FF2B5EF4-FFF2-40B4-BE49-F238E27FC236}">
                <a16:creationId xmlns:a16="http://schemas.microsoft.com/office/drawing/2014/main" id="{A1934ADA-8743-448D-B680-24063EE41E8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pic>
        <p:nvPicPr>
          <p:cNvPr id="16" name="Picture 2">
            <a:extLst>
              <a:ext uri="{FF2B5EF4-FFF2-40B4-BE49-F238E27FC236}">
                <a16:creationId xmlns:a16="http://schemas.microsoft.com/office/drawing/2014/main" id="{CCF6D024-CF6A-40C5-A402-71A68A60606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60153" y="2424620"/>
            <a:ext cx="2133950" cy="38079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3" name="グループ化 22">
            <a:extLst>
              <a:ext uri="{FF2B5EF4-FFF2-40B4-BE49-F238E27FC236}">
                <a16:creationId xmlns:a16="http://schemas.microsoft.com/office/drawing/2014/main" id="{7B3C74CE-E9DC-4854-BAE4-12236F0FAE15}"/>
              </a:ext>
            </a:extLst>
          </p:cNvPr>
          <p:cNvGrpSpPr/>
          <p:nvPr/>
        </p:nvGrpSpPr>
        <p:grpSpPr>
          <a:xfrm>
            <a:off x="8688372" y="4508863"/>
            <a:ext cx="3198828" cy="1703534"/>
            <a:chOff x="524760" y="1152396"/>
            <a:chExt cx="3198828" cy="1703534"/>
          </a:xfrm>
        </p:grpSpPr>
        <p:grpSp>
          <p:nvGrpSpPr>
            <p:cNvPr id="24" name="Google Shape;586;p44">
              <a:extLst>
                <a:ext uri="{FF2B5EF4-FFF2-40B4-BE49-F238E27FC236}">
                  <a16:creationId xmlns:a16="http://schemas.microsoft.com/office/drawing/2014/main" id="{8D0E3BEB-A9D1-4E4A-9C62-BCF1C6816007}"/>
                </a:ext>
              </a:extLst>
            </p:cNvPr>
            <p:cNvGrpSpPr/>
            <p:nvPr/>
          </p:nvGrpSpPr>
          <p:grpSpPr>
            <a:xfrm>
              <a:off x="524760" y="1152396"/>
              <a:ext cx="3198828" cy="1703534"/>
              <a:chOff x="986399" y="14485032"/>
              <a:chExt cx="2798816" cy="2216369"/>
            </a:xfrm>
          </p:grpSpPr>
          <p:sp>
            <p:nvSpPr>
              <p:cNvPr id="26" name="Google Shape;587;p44">
                <a:extLst>
                  <a:ext uri="{FF2B5EF4-FFF2-40B4-BE49-F238E27FC236}">
                    <a16:creationId xmlns:a16="http://schemas.microsoft.com/office/drawing/2014/main" id="{3F7B59D8-5038-4A09-A645-2DE2A7F662B3}"/>
                  </a:ext>
                </a:extLst>
              </p:cNvPr>
              <p:cNvSpPr/>
              <p:nvPr/>
            </p:nvSpPr>
            <p:spPr>
              <a:xfrm>
                <a:off x="986399" y="14485032"/>
                <a:ext cx="2798816" cy="2216369"/>
              </a:xfrm>
              <a:prstGeom prst="rect">
                <a:avLst/>
              </a:prstGeom>
              <a:solidFill>
                <a:schemeClr val="lt1"/>
              </a:solidFill>
              <a:ln w="19050" cap="rnd"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7" name="Google Shape;588;p44">
                <a:extLst>
                  <a:ext uri="{FF2B5EF4-FFF2-40B4-BE49-F238E27FC236}">
                    <a16:creationId xmlns:a16="http://schemas.microsoft.com/office/drawing/2014/main" id="{C5925E00-4973-43F8-B4D3-AA96D632D464}"/>
                  </a:ext>
                </a:extLst>
              </p:cNvPr>
              <p:cNvSpPr txBox="1"/>
              <p:nvPr/>
            </p:nvSpPr>
            <p:spPr>
              <a:xfrm>
                <a:off x="1058287" y="15529561"/>
                <a:ext cx="2644448" cy="960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dirty="0">
                    <a:solidFill>
                      <a:schemeClr val="dk1"/>
                    </a:solidFill>
                    <a:latin typeface="メイリオ" panose="020B0604030504040204" pitchFamily="50" charset="-128"/>
                    <a:ea typeface="メイリオ" panose="020B0604030504040204" pitchFamily="50" charset="-128"/>
                    <a:cs typeface="Meiryo"/>
                    <a:sym typeface="Meiryo"/>
                  </a:rPr>
                  <a:t>管理者制限により基本情報の編集ができない（一部制限されている）場合があります。</a:t>
                </a:r>
                <a:endParaRPr sz="1050" dirty="0">
                  <a:latin typeface="メイリオ" panose="020B0604030504040204" pitchFamily="50" charset="-128"/>
                  <a:ea typeface="メイリオ" panose="020B0604030504040204" pitchFamily="50" charset="-128"/>
                </a:endParaRPr>
              </a:p>
            </p:txBody>
          </p:sp>
        </p:grpSp>
        <p:sp>
          <p:nvSpPr>
            <p:cNvPr id="25" name="Google Shape;589;p44">
              <a:extLst>
                <a:ext uri="{FF2B5EF4-FFF2-40B4-BE49-F238E27FC236}">
                  <a16:creationId xmlns:a16="http://schemas.microsoft.com/office/drawing/2014/main" id="{18D15466-B4A4-4C5A-BCA1-87321F0654E8}"/>
                </a:ext>
              </a:extLst>
            </p:cNvPr>
            <p:cNvSpPr txBox="1"/>
            <p:nvPr/>
          </p:nvSpPr>
          <p:spPr>
            <a:xfrm>
              <a:off x="606922" y="1261451"/>
              <a:ext cx="302239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2400"/>
                <a:buFont typeface="Meiryo"/>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a:t>
              </a:r>
              <a:endParaRPr lang="en-US" alt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B0F0"/>
                </a:buClr>
                <a:buSzPts val="2400"/>
                <a:buFont typeface="Meiryo"/>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基本情報を編集できない場合</a:t>
              </a:r>
              <a:endParaRPr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7" name="Google Shape;597;p45"/>
          <p:cNvSpPr txBox="1"/>
          <p:nvPr/>
        </p:nvSpPr>
        <p:spPr>
          <a:xfrm rot="10800000" flipH="1">
            <a:off x="161201" y="1627632"/>
            <a:ext cx="256810" cy="4571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9" name="Google Shape;203;g125f8f40711_0_141">
            <a:extLst>
              <a:ext uri="{FF2B5EF4-FFF2-40B4-BE49-F238E27FC236}">
                <a16:creationId xmlns:a16="http://schemas.microsoft.com/office/drawing/2014/main" id="{A5450668-66CC-46FF-ABE9-E3D450B9CA4C}"/>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5-2.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基本情報の閲覧と編集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10" name="Google Shape;618;g126584d4e9d_0_223">
            <a:extLst>
              <a:ext uri="{FF2B5EF4-FFF2-40B4-BE49-F238E27FC236}">
                <a16:creationId xmlns:a16="http://schemas.microsoft.com/office/drawing/2014/main" id="{CFEE3017-9272-4469-BB47-5DBF6A2461D5}"/>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●メンバーの顔写真を編集する</a:t>
            </a:r>
            <a:endParaRPr lang="ja-JP" altLang="en-US" sz="1600" dirty="0">
              <a:latin typeface="メイリオ" panose="020B0604030504040204" pitchFamily="50" charset="-128"/>
              <a:ea typeface="メイリオ" panose="020B0604030504040204" pitchFamily="50" charset="-128"/>
            </a:endParaRPr>
          </a:p>
        </p:txBody>
      </p:sp>
      <p:sp>
        <p:nvSpPr>
          <p:cNvPr id="11" name="Google Shape;76;p5">
            <a:extLst>
              <a:ext uri="{FF2B5EF4-FFF2-40B4-BE49-F238E27FC236}">
                <a16:creationId xmlns:a16="http://schemas.microsoft.com/office/drawing/2014/main" id="{2FDECC4F-1174-432B-888A-BD811822E6E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78;p5">
            <a:extLst>
              <a:ext uri="{FF2B5EF4-FFF2-40B4-BE49-F238E27FC236}">
                <a16:creationId xmlns:a16="http://schemas.microsoft.com/office/drawing/2014/main" id="{BE2E9788-DDF0-4429-A281-4745A0294E1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3" name="Google Shape;156;g125f8f40711_0_119">
            <a:extLst>
              <a:ext uri="{FF2B5EF4-FFF2-40B4-BE49-F238E27FC236}">
                <a16:creationId xmlns:a16="http://schemas.microsoft.com/office/drawing/2014/main" id="{E927147B-26AE-43AD-B7A0-191C6C4739F0}"/>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①</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鉛筆</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アイコンをタップし編集メニューを開きます</a:t>
            </a:r>
            <a:r>
              <a:rPr lang="ja-JP" altLang="en-US" sz="1400" b="0" i="0" dirty="0">
                <a:solidFill>
                  <a:srgbClr val="333333"/>
                </a:solidFill>
                <a:latin typeface="メイリオ" panose="020B0604030504040204" pitchFamily="50" charset="-128"/>
                <a:ea typeface="メイリオ" panose="020B0604030504040204" pitchFamily="50" charset="-128"/>
                <a:sym typeface="Arial"/>
              </a:rPr>
              <a:t>。</a:t>
            </a:r>
            <a:endParaRPr lang="ja-JP" altLang="en-US" sz="1400" dirty="0">
              <a:solidFill>
                <a:schemeClr val="dk1"/>
              </a:solidFill>
              <a:latin typeface="メイリオ" panose="020B0604030504040204" pitchFamily="50" charset="-128"/>
              <a:ea typeface="メイリオ" panose="020B0604030504040204" pitchFamily="50" charset="-128"/>
              <a:sym typeface="Arial"/>
            </a:endParaRPr>
          </a:p>
        </p:txBody>
      </p:sp>
      <p:sp>
        <p:nvSpPr>
          <p:cNvPr id="14" name="Google Shape;157;g125f8f40711_0_119">
            <a:extLst>
              <a:ext uri="{FF2B5EF4-FFF2-40B4-BE49-F238E27FC236}">
                <a16:creationId xmlns:a16="http://schemas.microsoft.com/office/drawing/2014/main" id="{5E08D8BD-0C27-4005-A095-56EB4AC04634}"/>
              </a:ext>
            </a:extLst>
          </p:cNvPr>
          <p:cNvSpPr txBox="1"/>
          <p:nvPr/>
        </p:nvSpPr>
        <p:spPr>
          <a:xfrm>
            <a:off x="6167550" y="1465981"/>
            <a:ext cx="539070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②</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顔写真を編集する時は</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顔写真の変更</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をタップします。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2" name="Picture 2">
            <a:extLst>
              <a:ext uri="{FF2B5EF4-FFF2-40B4-BE49-F238E27FC236}">
                <a16:creationId xmlns:a16="http://schemas.microsoft.com/office/drawing/2014/main" id="{E42D77EE-7CCF-894E-190D-1426F15221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2119" y="1773717"/>
            <a:ext cx="2738722" cy="48688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2A7F4DC-3DD3-1F24-68AE-D72F0C60295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26215" y="1773718"/>
            <a:ext cx="2747030" cy="48836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21" name="Google Shape;621;p47"/>
          <p:cNvSpPr txBox="1"/>
          <p:nvPr/>
        </p:nvSpPr>
        <p:spPr>
          <a:xfrm>
            <a:off x="316845" y="1698654"/>
            <a:ext cx="157438" cy="71742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pic>
        <p:nvPicPr>
          <p:cNvPr id="29698" name="Picture 2">
            <a:extLst>
              <a:ext uri="{FF2B5EF4-FFF2-40B4-BE49-F238E27FC236}">
                <a16:creationId xmlns:a16="http://schemas.microsoft.com/office/drawing/2014/main" id="{37FE38AA-817D-89D7-CB55-62FC5022F7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0206" y="2057364"/>
            <a:ext cx="2203572" cy="392438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597;p45">
            <a:extLst>
              <a:ext uri="{FF2B5EF4-FFF2-40B4-BE49-F238E27FC236}">
                <a16:creationId xmlns:a16="http://schemas.microsoft.com/office/drawing/2014/main" id="{2698E16B-96B5-4812-A0FB-13D922D50595}"/>
              </a:ext>
            </a:extLst>
          </p:cNvPr>
          <p:cNvSpPr txBox="1"/>
          <p:nvPr/>
        </p:nvSpPr>
        <p:spPr>
          <a:xfrm rot="10800000" flipH="1">
            <a:off x="161201" y="1627632"/>
            <a:ext cx="256810" cy="4571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4" name="Google Shape;203;g125f8f40711_0_141">
            <a:extLst>
              <a:ext uri="{FF2B5EF4-FFF2-40B4-BE49-F238E27FC236}">
                <a16:creationId xmlns:a16="http://schemas.microsoft.com/office/drawing/2014/main" id="{41E6F281-2719-41C2-A36B-9D3F53B5AEC2}"/>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5-2.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基本情報の閲覧と編集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15" name="Google Shape;618;g126584d4e9d_0_223">
            <a:extLst>
              <a:ext uri="{FF2B5EF4-FFF2-40B4-BE49-F238E27FC236}">
                <a16:creationId xmlns:a16="http://schemas.microsoft.com/office/drawing/2014/main" id="{0423358D-A542-4C53-B465-472815FF7A6E}"/>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●メンバーの顔写真を編集する</a:t>
            </a:r>
            <a:endParaRPr lang="ja-JP" altLang="en-US" sz="1600" dirty="0">
              <a:latin typeface="メイリオ" panose="020B0604030504040204" pitchFamily="50" charset="-128"/>
              <a:ea typeface="メイリオ" panose="020B0604030504040204" pitchFamily="50" charset="-128"/>
            </a:endParaRPr>
          </a:p>
        </p:txBody>
      </p:sp>
      <p:sp>
        <p:nvSpPr>
          <p:cNvPr id="16" name="Google Shape;76;p5">
            <a:extLst>
              <a:ext uri="{FF2B5EF4-FFF2-40B4-BE49-F238E27FC236}">
                <a16:creationId xmlns:a16="http://schemas.microsoft.com/office/drawing/2014/main" id="{18EDA053-22E2-4F87-AC55-92DBE5BB12B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7" name="Google Shape;78;p5">
            <a:extLst>
              <a:ext uri="{FF2B5EF4-FFF2-40B4-BE49-F238E27FC236}">
                <a16:creationId xmlns:a16="http://schemas.microsoft.com/office/drawing/2014/main" id="{646A363E-FCEA-42AA-BDEC-E79BE181ACA8}"/>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8" name="Google Shape;156;g125f8f40711_0_119">
            <a:extLst>
              <a:ext uri="{FF2B5EF4-FFF2-40B4-BE49-F238E27FC236}">
                <a16:creationId xmlns:a16="http://schemas.microsoft.com/office/drawing/2014/main" id="{6AD512E4-F173-464C-A31F-B7637AEB776F}"/>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③写真を撮影するかアルバムの写真から設定するかを選択できます。</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9" name="Google Shape;157;g125f8f40711_0_119">
            <a:extLst>
              <a:ext uri="{FF2B5EF4-FFF2-40B4-BE49-F238E27FC236}">
                <a16:creationId xmlns:a16="http://schemas.microsoft.com/office/drawing/2014/main" id="{626B6712-11E6-42A8-A0F9-268B742204DB}"/>
              </a:ext>
            </a:extLst>
          </p:cNvPr>
          <p:cNvSpPr txBox="1"/>
          <p:nvPr/>
        </p:nvSpPr>
        <p:spPr>
          <a:xfrm>
            <a:off x="6167550" y="1465981"/>
            <a:ext cx="5390703"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④</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編集する顔写真を撮影またはアルバムから選択します。</a:t>
            </a:r>
            <a:b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b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カメラで撮影した場合は「写真を使用」をタップ、アルバムから選択した場合　は設定する写真をタップした時点で保存が完了します。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grpSp>
        <p:nvGrpSpPr>
          <p:cNvPr id="20" name="グループ化 19">
            <a:extLst>
              <a:ext uri="{FF2B5EF4-FFF2-40B4-BE49-F238E27FC236}">
                <a16:creationId xmlns:a16="http://schemas.microsoft.com/office/drawing/2014/main" id="{4B897F14-D111-4D8B-8D43-6D16FCE08EA9}"/>
              </a:ext>
            </a:extLst>
          </p:cNvPr>
          <p:cNvGrpSpPr/>
          <p:nvPr/>
        </p:nvGrpSpPr>
        <p:grpSpPr>
          <a:xfrm>
            <a:off x="6167550" y="4873719"/>
            <a:ext cx="5390702" cy="1108027"/>
            <a:chOff x="524759" y="1152400"/>
            <a:chExt cx="5390702" cy="1108027"/>
          </a:xfrm>
        </p:grpSpPr>
        <p:grpSp>
          <p:nvGrpSpPr>
            <p:cNvPr id="21" name="Google Shape;586;p44">
              <a:extLst>
                <a:ext uri="{FF2B5EF4-FFF2-40B4-BE49-F238E27FC236}">
                  <a16:creationId xmlns:a16="http://schemas.microsoft.com/office/drawing/2014/main" id="{E2CE2E09-0231-433F-BD92-D05EC6E31377}"/>
                </a:ext>
              </a:extLst>
            </p:cNvPr>
            <p:cNvGrpSpPr/>
            <p:nvPr/>
          </p:nvGrpSpPr>
          <p:grpSpPr>
            <a:xfrm>
              <a:off x="524759" y="1152400"/>
              <a:ext cx="5390702" cy="1108027"/>
              <a:chOff x="986398" y="14485032"/>
              <a:chExt cx="4716598" cy="1441589"/>
            </a:xfrm>
          </p:grpSpPr>
          <p:sp>
            <p:nvSpPr>
              <p:cNvPr id="23" name="Google Shape;587;p44">
                <a:extLst>
                  <a:ext uri="{FF2B5EF4-FFF2-40B4-BE49-F238E27FC236}">
                    <a16:creationId xmlns:a16="http://schemas.microsoft.com/office/drawing/2014/main" id="{3C57CDE8-8F83-4A19-B49F-894408A8A690}"/>
                  </a:ext>
                </a:extLst>
              </p:cNvPr>
              <p:cNvSpPr/>
              <p:nvPr/>
            </p:nvSpPr>
            <p:spPr>
              <a:xfrm>
                <a:off x="986398" y="14485032"/>
                <a:ext cx="4716598" cy="1441589"/>
              </a:xfrm>
              <a:prstGeom prst="rect">
                <a:avLst/>
              </a:prstGeom>
              <a:solidFill>
                <a:schemeClr val="lt1"/>
              </a:solidFill>
              <a:ln w="19050" cap="rnd"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4" name="Google Shape;588;p44">
                <a:extLst>
                  <a:ext uri="{FF2B5EF4-FFF2-40B4-BE49-F238E27FC236}">
                    <a16:creationId xmlns:a16="http://schemas.microsoft.com/office/drawing/2014/main" id="{F63F617D-B2D8-40F3-ABEE-F183463552DA}"/>
                  </a:ext>
                </a:extLst>
              </p:cNvPr>
              <p:cNvSpPr txBox="1"/>
              <p:nvPr/>
            </p:nvSpPr>
            <p:spPr>
              <a:xfrm>
                <a:off x="1058288" y="15068647"/>
                <a:ext cx="4520122" cy="6806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1D1D1D"/>
                    </a:solidFill>
                    <a:latin typeface="メイリオ" panose="020B0604030504040204" pitchFamily="50" charset="-128"/>
                    <a:ea typeface="メイリオ" panose="020B0604030504040204" pitchFamily="50" charset="-128"/>
                    <a:cs typeface="Meiryo"/>
                    <a:sym typeface="Meiryo"/>
                  </a:rPr>
                  <a:t>カメラやアルバムにアプリのアクセス許可設定を求められる場合があります。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grpSp>
        <p:sp>
          <p:nvSpPr>
            <p:cNvPr id="22" name="Google Shape;589;p44">
              <a:extLst>
                <a:ext uri="{FF2B5EF4-FFF2-40B4-BE49-F238E27FC236}">
                  <a16:creationId xmlns:a16="http://schemas.microsoft.com/office/drawing/2014/main" id="{ED94BB5A-BA7E-4428-8507-C622EBE2B521}"/>
                </a:ext>
              </a:extLst>
            </p:cNvPr>
            <p:cNvSpPr txBox="1"/>
            <p:nvPr/>
          </p:nvSpPr>
          <p:spPr>
            <a:xfrm>
              <a:off x="606922" y="1261451"/>
              <a:ext cx="3022398"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2400"/>
                <a:buFont typeface="Meiryo"/>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a:t>
              </a:r>
              <a:endParaRPr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41" name="Google Shape;641;p49"/>
          <p:cNvSpPr txBox="1"/>
          <p:nvPr/>
        </p:nvSpPr>
        <p:spPr>
          <a:xfrm>
            <a:off x="-484435" y="3127062"/>
            <a:ext cx="338209" cy="19429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2" name="Google Shape;203;g125f8f40711_0_141">
            <a:extLst>
              <a:ext uri="{FF2B5EF4-FFF2-40B4-BE49-F238E27FC236}">
                <a16:creationId xmlns:a16="http://schemas.microsoft.com/office/drawing/2014/main" id="{B8B2EDC1-E75F-464C-8325-7B184E7A1F06}"/>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5-2.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基本情報の閲覧と編集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13" name="Google Shape;618;g126584d4e9d_0_223">
            <a:extLst>
              <a:ext uri="{FF2B5EF4-FFF2-40B4-BE49-F238E27FC236}">
                <a16:creationId xmlns:a16="http://schemas.microsoft.com/office/drawing/2014/main" id="{96591A05-00C3-4D26-BDBB-E5E5213D0B11}"/>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●シークレットボックスを利用する</a:t>
            </a:r>
            <a:endParaRPr lang="ja-JP" altLang="en-US" sz="1600" dirty="0">
              <a:latin typeface="メイリオ" panose="020B0604030504040204" pitchFamily="50" charset="-128"/>
              <a:ea typeface="メイリオ" panose="020B0604030504040204" pitchFamily="50" charset="-128"/>
            </a:endParaRPr>
          </a:p>
        </p:txBody>
      </p:sp>
      <p:sp>
        <p:nvSpPr>
          <p:cNvPr id="14" name="Google Shape;76;p5">
            <a:extLst>
              <a:ext uri="{FF2B5EF4-FFF2-40B4-BE49-F238E27FC236}">
                <a16:creationId xmlns:a16="http://schemas.microsoft.com/office/drawing/2014/main" id="{4C340E86-8059-4E8D-8152-8DA2BE4E372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5" name="Google Shape;78;p5">
            <a:extLst>
              <a:ext uri="{FF2B5EF4-FFF2-40B4-BE49-F238E27FC236}">
                <a16:creationId xmlns:a16="http://schemas.microsoft.com/office/drawing/2014/main" id="{538B6743-014D-4788-9C5A-A9760F32A29D}"/>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6" name="Google Shape;156;g125f8f40711_0_119">
            <a:extLst>
              <a:ext uri="{FF2B5EF4-FFF2-40B4-BE49-F238E27FC236}">
                <a16:creationId xmlns:a16="http://schemas.microsoft.com/office/drawing/2014/main" id="{2D249BFD-430E-4426-9727-DB09E02940C7}"/>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①</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鉛筆</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アイコンをタップし編集メニューを開きます。</a:t>
            </a:r>
            <a:endParaRPr lang="ja-JP" altLang="en-US" dirty="0">
              <a:latin typeface="メイリオ" panose="020B0604030504040204" pitchFamily="50" charset="-128"/>
              <a:ea typeface="メイリオ" panose="020B0604030504040204" pitchFamily="50" charset="-128"/>
            </a:endParaRPr>
          </a:p>
        </p:txBody>
      </p:sp>
      <p:sp>
        <p:nvSpPr>
          <p:cNvPr id="17" name="Google Shape;157;g125f8f40711_0_119">
            <a:extLst>
              <a:ext uri="{FF2B5EF4-FFF2-40B4-BE49-F238E27FC236}">
                <a16:creationId xmlns:a16="http://schemas.microsoft.com/office/drawing/2014/main" id="{23F24A22-B1EE-49B9-A68D-5067F5EEE212}"/>
              </a:ext>
            </a:extLst>
          </p:cNvPr>
          <p:cNvSpPr txBox="1"/>
          <p:nvPr/>
        </p:nvSpPr>
        <p:spPr>
          <a:xfrm>
            <a:off x="6167550" y="1465981"/>
            <a:ext cx="539070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②シークレットボックスをタップします。</a:t>
            </a:r>
            <a:endParaRPr lang="ja-JP" altLang="en-US" dirty="0">
              <a:latin typeface="メイリオ" panose="020B0604030504040204" pitchFamily="50" charset="-128"/>
              <a:ea typeface="メイリオ" panose="020B0604030504040204" pitchFamily="50" charset="-128"/>
            </a:endParaRPr>
          </a:p>
        </p:txBody>
      </p:sp>
      <p:pic>
        <p:nvPicPr>
          <p:cNvPr id="2" name="Picture 2">
            <a:extLst>
              <a:ext uri="{FF2B5EF4-FFF2-40B4-BE49-F238E27FC236}">
                <a16:creationId xmlns:a16="http://schemas.microsoft.com/office/drawing/2014/main" id="{CACC7F99-2194-E978-E888-6BC382EBDB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2119" y="1773717"/>
            <a:ext cx="2738722" cy="48688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55283AA0-2B32-90C2-349F-0CA29737817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1018" y="1773717"/>
            <a:ext cx="2695744" cy="47924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aphicFrame>
        <p:nvGraphicFramePr>
          <p:cNvPr id="14" name="Google Shape;101;p4">
            <a:extLst>
              <a:ext uri="{FF2B5EF4-FFF2-40B4-BE49-F238E27FC236}">
                <a16:creationId xmlns:a16="http://schemas.microsoft.com/office/drawing/2014/main" id="{BC9483AD-C299-4E83-8A58-192693EF8090}"/>
              </a:ext>
            </a:extLst>
          </p:cNvPr>
          <p:cNvGraphicFramePr/>
          <p:nvPr>
            <p:extLst>
              <p:ext uri="{D42A27DB-BD31-4B8C-83A1-F6EECF244321}">
                <p14:modId xmlns:p14="http://schemas.microsoft.com/office/powerpoint/2010/main" val="1458222284"/>
              </p:ext>
            </p:extLst>
          </p:nvPr>
        </p:nvGraphicFramePr>
        <p:xfrm>
          <a:off x="6303375" y="2459673"/>
          <a:ext cx="5132439" cy="3152535"/>
        </p:xfrm>
        <a:graphic>
          <a:graphicData uri="http://schemas.openxmlformats.org/drawingml/2006/table">
            <a:tbl>
              <a:tblPr>
                <a:noFill/>
                <a:tableStyleId>{88DF759A-5A2C-461F-9608-AB8EC303873A}</a:tableStyleId>
              </a:tblPr>
              <a:tblGrid>
                <a:gridCol w="1493606">
                  <a:extLst>
                    <a:ext uri="{9D8B030D-6E8A-4147-A177-3AD203B41FA5}">
                      <a16:colId xmlns:a16="http://schemas.microsoft.com/office/drawing/2014/main" val="20000"/>
                    </a:ext>
                  </a:extLst>
                </a:gridCol>
                <a:gridCol w="1750142">
                  <a:extLst>
                    <a:ext uri="{9D8B030D-6E8A-4147-A177-3AD203B41FA5}">
                      <a16:colId xmlns:a16="http://schemas.microsoft.com/office/drawing/2014/main" val="20001"/>
                    </a:ext>
                  </a:extLst>
                </a:gridCol>
                <a:gridCol w="1888691">
                  <a:extLst>
                    <a:ext uri="{9D8B030D-6E8A-4147-A177-3AD203B41FA5}">
                      <a16:colId xmlns:a16="http://schemas.microsoft.com/office/drawing/2014/main" val="20002"/>
                    </a:ext>
                  </a:extLst>
                </a:gridCol>
              </a:tblGrid>
              <a:tr h="3152535">
                <a:tc>
                  <a:txBody>
                    <a:bodyPr/>
                    <a:lstStyle/>
                    <a:p>
                      <a:pPr marL="0" marR="0" lvl="0" indent="0" algn="ctr" rtl="0">
                        <a:lnSpc>
                          <a:spcPct val="100000"/>
                        </a:lnSpc>
                        <a:spcBef>
                          <a:spcPts val="0"/>
                        </a:spcBef>
                        <a:spcAft>
                          <a:spcPts val="0"/>
                        </a:spcAft>
                        <a:buClr>
                          <a:schemeClr val="dk1"/>
                        </a:buClr>
                        <a:buSzPts val="2000"/>
                        <a:buFont typeface="Meiryo"/>
                        <a:buNone/>
                      </a:pPr>
                      <a:r>
                        <a:rPr lang="en-US" altLang="ja-JP" sz="1400" b="1" i="0" u="none" strike="noStrike" cap="none" dirty="0">
                          <a:latin typeface="メイリオ" panose="020B0604030504040204" pitchFamily="50" charset="-128"/>
                          <a:ea typeface="メイリオ" panose="020B0604030504040204" pitchFamily="50" charset="-128"/>
                          <a:cs typeface="Meiryo"/>
                          <a:sym typeface="Meiryo"/>
                        </a:rPr>
                        <a:t>Android</a:t>
                      </a:r>
                      <a:endParaRPr lang="en-US" altLang="ja-JP" dirty="0">
                        <a:latin typeface="メイリオ" panose="020B0604030504040204" pitchFamily="50" charset="-128"/>
                        <a:ea typeface="メイリオ" panose="020B0604030504040204" pitchFamily="50" charset="-128"/>
                      </a:endParaRPr>
                    </a:p>
                    <a:p>
                      <a:pPr marL="0" marR="0" lvl="0" indent="0" algn="ctr" rtl="0">
                        <a:lnSpc>
                          <a:spcPct val="100000"/>
                        </a:lnSpc>
                        <a:spcBef>
                          <a:spcPts val="0"/>
                        </a:spcBef>
                        <a:spcAft>
                          <a:spcPts val="0"/>
                        </a:spcAft>
                        <a:buClr>
                          <a:schemeClr val="dk1"/>
                        </a:buClr>
                        <a:buSzPts val="2000"/>
                        <a:buFont typeface="Arial"/>
                        <a:buNone/>
                      </a:pPr>
                      <a:endParaRPr lang="en-US" altLang="ja-JP" sz="14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chemeClr val="dk1"/>
                        </a:buClr>
                        <a:buSzPts val="2000"/>
                        <a:buFont typeface="Meiryo"/>
                        <a:buNone/>
                      </a:pPr>
                      <a:r>
                        <a:rPr lang="en-US" altLang="ja-JP" sz="1400" u="none" strike="noStrike" cap="none" dirty="0">
                          <a:latin typeface="メイリオ" panose="020B0604030504040204" pitchFamily="50" charset="-128"/>
                          <a:ea typeface="メイリオ" panose="020B0604030504040204" pitchFamily="50" charset="-128"/>
                          <a:cs typeface="Meiryo"/>
                          <a:sym typeface="Meiryo"/>
                        </a:rPr>
                        <a:t>Android 9 </a:t>
                      </a:r>
                      <a:r>
                        <a:rPr lang="ja-JP" altLang="en-US" sz="1400" u="none" strike="noStrike" cap="none" dirty="0">
                          <a:latin typeface="メイリオ" panose="020B0604030504040204" pitchFamily="50" charset="-128"/>
                          <a:ea typeface="メイリオ" panose="020B0604030504040204" pitchFamily="50" charset="-128"/>
                          <a:cs typeface="Meiryo"/>
                          <a:sym typeface="Meiryo"/>
                        </a:rPr>
                        <a:t>以上</a:t>
                      </a:r>
                    </a:p>
                  </a:txBody>
                  <a:tcPr marL="95250" marR="95250" marT="47625" marB="47625" anchor="ctr"/>
                </a:tc>
                <a:tc>
                  <a:txBody>
                    <a:bodyPr/>
                    <a:lstStyle/>
                    <a:p>
                      <a:pPr marL="0" marR="0" lvl="0" indent="0" algn="ctr" rtl="0">
                        <a:lnSpc>
                          <a:spcPct val="100000"/>
                        </a:lnSpc>
                        <a:spcBef>
                          <a:spcPts val="0"/>
                        </a:spcBef>
                        <a:spcAft>
                          <a:spcPts val="0"/>
                        </a:spcAft>
                        <a:buClr>
                          <a:schemeClr val="dk1"/>
                        </a:buClr>
                        <a:buSzPts val="1600"/>
                        <a:buFont typeface="Arial"/>
                        <a:buNone/>
                      </a:pPr>
                      <a:endParaRPr sz="1400" u="none" strike="noStrike" cap="none" dirty="0">
                        <a:latin typeface="メイリオ" panose="020B0604030504040204" pitchFamily="50" charset="-128"/>
                        <a:ea typeface="メイリオ" panose="020B0604030504040204" pitchFamily="50" charset="-128"/>
                        <a:cs typeface="Meiryo"/>
                        <a:sym typeface="Meiryo"/>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1800"/>
                        <a:buFont typeface="Arial"/>
                        <a:buNone/>
                      </a:pPr>
                      <a:endParaRPr sz="1400" u="none" strike="noStrike" cap="none" dirty="0">
                        <a:latin typeface="メイリオ" panose="020B0604030504040204" pitchFamily="50" charset="-128"/>
                        <a:ea typeface="メイリオ" panose="020B0604030504040204" pitchFamily="50" charset="-128"/>
                        <a:cs typeface="Meiryo"/>
                        <a:sym typeface="Meiryo"/>
                      </a:endParaRPr>
                    </a:p>
                  </a:txBody>
                  <a:tcPr marL="47625" marR="47625" marT="47625" marB="47625"/>
                </a:tc>
                <a:extLst>
                  <a:ext uri="{0D108BD9-81ED-4DB2-BD59-A6C34878D82A}">
                    <a16:rowId xmlns:a16="http://schemas.microsoft.com/office/drawing/2014/main" val="10000"/>
                  </a:ext>
                </a:extLst>
              </a:tr>
            </a:tbl>
          </a:graphicData>
        </a:graphic>
      </p:graphicFrame>
      <p:sp>
        <p:nvSpPr>
          <p:cNvPr id="6" name="Google Shape;77;p5">
            <a:extLst>
              <a:ext uri="{FF2B5EF4-FFF2-40B4-BE49-F238E27FC236}">
                <a16:creationId xmlns:a16="http://schemas.microsoft.com/office/drawing/2014/main" id="{D7FA6C1C-0AF4-4A5B-9D84-17671FB0A95E}"/>
              </a:ext>
            </a:extLst>
          </p:cNvPr>
          <p:cNvSpPr txBox="1"/>
          <p:nvPr/>
        </p:nvSpPr>
        <p:spPr>
          <a:xfrm>
            <a:off x="547650" y="860419"/>
            <a:ext cx="11398544"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400"/>
              <a:buFont typeface="Arial"/>
              <a:buNone/>
            </a:pP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スマートフォンアプリ</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では、いつでも・どこからでも、その瞬間に必要な情報を取得・更新でき、リアルタイムなタレントマネジメントを実現できます。</a:t>
            </a:r>
            <a:endParaRPr lang="en-US" altLang="ja-JP" sz="1400" i="0" u="none" strike="noStrike" cap="none" dirty="0">
              <a:solidFill>
                <a:srgbClr val="333333"/>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Clr>
                <a:srgbClr val="000000"/>
              </a:buClr>
              <a:buSzPts val="2400"/>
              <a:buFont typeface="Arial"/>
              <a:buNone/>
            </a:pPr>
            <a:r>
              <a:rPr lang="ja-JP" altLang="en-US" sz="140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店舗スタッフをその場でパッと確認したい時、気になったことや面談記録をすぐにメモとして追加できます。</a:t>
            </a:r>
            <a:endParaRPr lang="en-US" altLang="ja-JP" sz="1400" i="0" u="none" strike="noStrike" cap="none" dirty="0">
              <a:solidFill>
                <a:srgbClr val="333333"/>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Clr>
                <a:srgbClr val="000000"/>
              </a:buClr>
              <a:buSzPts val="2400"/>
              <a:buFont typeface="Arial"/>
              <a:buNone/>
            </a:pPr>
            <a:endParaRPr lang="en-US" altLang="ja-JP" dirty="0">
              <a:solidFill>
                <a:srgbClr val="333333"/>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アプリを利用したいユーザーは、</a:t>
            </a:r>
            <a:r>
              <a:rPr lang="en-US" altLang="ja-JP" sz="1400" dirty="0">
                <a:solidFill>
                  <a:srgbClr val="333333"/>
                </a:solidFill>
                <a:latin typeface="メイリオ" panose="020B0604030504040204" pitchFamily="50" charset="-128"/>
                <a:ea typeface="メイリオ" panose="020B0604030504040204" pitchFamily="50" charset="-128"/>
                <a:cs typeface="Meiryo"/>
                <a:sym typeface="Meiryo"/>
              </a:rPr>
              <a:t>Google Play</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en-US" altLang="ja-JP" sz="1400" dirty="0">
                <a:solidFill>
                  <a:srgbClr val="333333"/>
                </a:solidFill>
                <a:latin typeface="メイリオ" panose="020B0604030504040204" pitchFamily="50" charset="-128"/>
                <a:ea typeface="メイリオ" panose="020B0604030504040204" pitchFamily="50" charset="-128"/>
                <a:cs typeface="Meiryo"/>
                <a:sym typeface="Meiryo"/>
              </a:rPr>
              <a:t>Android</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）または </a:t>
            </a:r>
          </a:p>
          <a:p>
            <a:pPr marL="0" marR="0" lvl="0" indent="0" algn="l" rtl="0">
              <a:spcBef>
                <a:spcPts val="0"/>
              </a:spcBef>
              <a:spcAft>
                <a:spcPts val="0"/>
              </a:spcAft>
              <a:buNone/>
            </a:pPr>
            <a:r>
              <a:rPr lang="en-US" altLang="ja-JP" sz="1400" dirty="0">
                <a:solidFill>
                  <a:srgbClr val="333333"/>
                </a:solidFill>
                <a:latin typeface="メイリオ" panose="020B0604030504040204" pitchFamily="50" charset="-128"/>
                <a:ea typeface="メイリオ" panose="020B0604030504040204" pitchFamily="50" charset="-128"/>
                <a:cs typeface="Meiryo"/>
                <a:sym typeface="Meiryo"/>
              </a:rPr>
              <a:t>Apple Store</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en-US" altLang="ja-JP" sz="1400" dirty="0">
                <a:solidFill>
                  <a:srgbClr val="333333"/>
                </a:solidFill>
                <a:latin typeface="メイリオ" panose="020B0604030504040204" pitchFamily="50" charset="-128"/>
                <a:ea typeface="メイリオ" panose="020B0604030504040204" pitchFamily="50" charset="-128"/>
                <a:cs typeface="Meiryo"/>
                <a:sym typeface="Meiryo"/>
              </a:rPr>
              <a:t>iPhone</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）より、「カオナビ」アプリをダウンロードしてください。</a:t>
            </a:r>
            <a:endParaRPr lang="ja-JP" altLang="en-US" sz="1400" i="0" u="none" strike="noStrike" cap="none" dirty="0">
              <a:solidFill>
                <a:srgbClr val="333333"/>
              </a:solidFill>
              <a:latin typeface="メイリオ" panose="020B0604030504040204" pitchFamily="50" charset="-128"/>
              <a:ea typeface="メイリオ" panose="020B0604030504040204" pitchFamily="50" charset="-128"/>
              <a:cs typeface="Meiryo"/>
              <a:sym typeface="Meiryo"/>
            </a:endParaRPr>
          </a:p>
        </p:txBody>
      </p:sp>
      <p:sp>
        <p:nvSpPr>
          <p:cNvPr id="7" name="Google Shape;76;p5">
            <a:extLst>
              <a:ext uri="{FF2B5EF4-FFF2-40B4-BE49-F238E27FC236}">
                <a16:creationId xmlns:a16="http://schemas.microsoft.com/office/drawing/2014/main" id="{9A963981-68DD-4F76-A29F-1CA97D5CD70E}"/>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8" name="Google Shape;78;p5">
            <a:extLst>
              <a:ext uri="{FF2B5EF4-FFF2-40B4-BE49-F238E27FC236}">
                <a16:creationId xmlns:a16="http://schemas.microsoft.com/office/drawing/2014/main" id="{92B8F52D-70FD-4DC7-AC52-5F487BC747A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メイリオ" panose="020B0604030504040204" pitchFamily="50" charset="-128"/>
                <a:ea typeface="メイリオ" panose="020B0604030504040204" pitchFamily="50" charset="-128"/>
                <a:cs typeface="Meiryo"/>
                <a:sym typeface="Meiryo"/>
              </a:rPr>
              <a:t>1. </a:t>
            </a:r>
            <a:r>
              <a:rPr lang="ja-JP" altLang="en-US" b="1" dirty="0">
                <a:latin typeface="メイリオ" panose="020B0604030504040204" pitchFamily="50" charset="-128"/>
                <a:ea typeface="メイリオ" panose="020B0604030504040204" pitchFamily="50" charset="-128"/>
                <a:cs typeface="Meiryo"/>
                <a:sym typeface="Meiryo"/>
              </a:rPr>
              <a:t>スマートフォンアプリ</a:t>
            </a:r>
            <a:r>
              <a:rPr lang="ja-JP" altLang="en-US" sz="1400" b="1" dirty="0">
                <a:latin typeface="メイリオ" panose="020B0604030504040204" pitchFamily="50" charset="-128"/>
                <a:ea typeface="メイリオ" panose="020B0604030504040204" pitchFamily="50" charset="-128"/>
                <a:cs typeface="Meiryo"/>
                <a:sym typeface="Meiryo"/>
              </a:rPr>
              <a:t>とは</a:t>
            </a:r>
          </a:p>
        </p:txBody>
      </p:sp>
      <p:graphicFrame>
        <p:nvGraphicFramePr>
          <p:cNvPr id="10" name="Google Shape;101;p4">
            <a:extLst>
              <a:ext uri="{FF2B5EF4-FFF2-40B4-BE49-F238E27FC236}">
                <a16:creationId xmlns:a16="http://schemas.microsoft.com/office/drawing/2014/main" id="{49D5ADCF-5C5C-45D4-B915-3BA7F8BFAAE2}"/>
              </a:ext>
            </a:extLst>
          </p:cNvPr>
          <p:cNvGraphicFramePr/>
          <p:nvPr>
            <p:extLst>
              <p:ext uri="{D42A27DB-BD31-4B8C-83A1-F6EECF244321}">
                <p14:modId xmlns:p14="http://schemas.microsoft.com/office/powerpoint/2010/main" val="2384657627"/>
              </p:ext>
            </p:extLst>
          </p:nvPr>
        </p:nvGraphicFramePr>
        <p:xfrm>
          <a:off x="642058" y="2468701"/>
          <a:ext cx="5132439" cy="3143507"/>
        </p:xfrm>
        <a:graphic>
          <a:graphicData uri="http://schemas.openxmlformats.org/drawingml/2006/table">
            <a:tbl>
              <a:tblPr>
                <a:noFill/>
                <a:tableStyleId>{88DF759A-5A2C-461F-9608-AB8EC303873A}</a:tableStyleId>
              </a:tblPr>
              <a:tblGrid>
                <a:gridCol w="1501374">
                  <a:extLst>
                    <a:ext uri="{9D8B030D-6E8A-4147-A177-3AD203B41FA5}">
                      <a16:colId xmlns:a16="http://schemas.microsoft.com/office/drawing/2014/main" val="20000"/>
                    </a:ext>
                  </a:extLst>
                </a:gridCol>
                <a:gridCol w="1936955">
                  <a:extLst>
                    <a:ext uri="{9D8B030D-6E8A-4147-A177-3AD203B41FA5}">
                      <a16:colId xmlns:a16="http://schemas.microsoft.com/office/drawing/2014/main" val="20001"/>
                    </a:ext>
                  </a:extLst>
                </a:gridCol>
                <a:gridCol w="1694110">
                  <a:extLst>
                    <a:ext uri="{9D8B030D-6E8A-4147-A177-3AD203B41FA5}">
                      <a16:colId xmlns:a16="http://schemas.microsoft.com/office/drawing/2014/main" val="20002"/>
                    </a:ext>
                  </a:extLst>
                </a:gridCol>
              </a:tblGrid>
              <a:tr h="3143507">
                <a:tc>
                  <a:txBody>
                    <a:bodyPr/>
                    <a:lstStyle/>
                    <a:p>
                      <a:pPr marL="0" marR="0" lvl="0" indent="0" algn="ctr" rtl="0">
                        <a:lnSpc>
                          <a:spcPct val="100000"/>
                        </a:lnSpc>
                        <a:spcBef>
                          <a:spcPts val="0"/>
                        </a:spcBef>
                        <a:spcAft>
                          <a:spcPts val="0"/>
                        </a:spcAft>
                        <a:buClr>
                          <a:schemeClr val="dk1"/>
                        </a:buClr>
                        <a:buSzPts val="2000"/>
                        <a:buFont typeface="Meiryo"/>
                        <a:buNone/>
                      </a:pPr>
                      <a:r>
                        <a:rPr lang="en-US" sz="1400" b="1" u="none" strike="noStrike" cap="none" dirty="0">
                          <a:latin typeface="メイリオ" panose="020B0604030504040204" pitchFamily="50" charset="-128"/>
                          <a:ea typeface="メイリオ" panose="020B0604030504040204" pitchFamily="50" charset="-128"/>
                          <a:cs typeface="Meiryo"/>
                          <a:sym typeface="Meiryo"/>
                        </a:rPr>
                        <a:t>iOS</a:t>
                      </a:r>
                      <a:endParaRPr sz="1400" dirty="0">
                        <a:latin typeface="メイリオ" panose="020B0604030504040204" pitchFamily="50" charset="-128"/>
                        <a:ea typeface="メイリオ" panose="020B0604030504040204" pitchFamily="50" charset="-128"/>
                      </a:endParaRPr>
                    </a:p>
                    <a:p>
                      <a:pPr marL="0" marR="0" lvl="0" indent="0" algn="ctr" rtl="0">
                        <a:lnSpc>
                          <a:spcPct val="100000"/>
                        </a:lnSpc>
                        <a:spcBef>
                          <a:spcPts val="0"/>
                        </a:spcBef>
                        <a:spcAft>
                          <a:spcPts val="0"/>
                        </a:spcAft>
                        <a:buClr>
                          <a:schemeClr val="dk1"/>
                        </a:buClr>
                        <a:buSzPts val="2000"/>
                        <a:buFont typeface="Arial"/>
                        <a:buNone/>
                      </a:pPr>
                      <a:endParaRPr sz="6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2000"/>
                        <a:buFont typeface="Arial"/>
                        <a:buNone/>
                      </a:pPr>
                      <a:r>
                        <a:rPr lang="en-US" sz="1400" u="none" strike="noStrike" cap="none" dirty="0">
                          <a:latin typeface="メイリオ" panose="020B0604030504040204" pitchFamily="50" charset="-128"/>
                          <a:ea typeface="メイリオ" panose="020B0604030504040204" pitchFamily="50" charset="-128"/>
                          <a:cs typeface="Meiryo"/>
                          <a:sym typeface="Meiryo"/>
                        </a:rPr>
                        <a:t>iOS14</a:t>
                      </a:r>
                      <a:endParaRPr sz="1400" dirty="0"/>
                    </a:p>
                    <a:p>
                      <a:pPr marL="0" marR="0" lvl="0" indent="0" algn="ctr" rtl="0">
                        <a:lnSpc>
                          <a:spcPct val="100000"/>
                        </a:lnSpc>
                        <a:spcBef>
                          <a:spcPts val="0"/>
                        </a:spcBef>
                        <a:spcAft>
                          <a:spcPts val="0"/>
                        </a:spcAft>
                        <a:buClr>
                          <a:srgbClr val="000000"/>
                        </a:buClr>
                        <a:buSzPts val="2000"/>
                        <a:buFont typeface="Arial"/>
                        <a:buNone/>
                      </a:pPr>
                      <a:r>
                        <a:rPr lang="ja-JP" sz="1400" u="none" strike="noStrike" cap="none" dirty="0">
                          <a:latin typeface="メイリオ" panose="020B0604030504040204" pitchFamily="50" charset="-128"/>
                          <a:ea typeface="メイリオ" panose="020B0604030504040204" pitchFamily="50" charset="-128"/>
                          <a:cs typeface="Meiryo"/>
                          <a:sym typeface="Meiryo"/>
                        </a:rPr>
                        <a:t>以上</a:t>
                      </a:r>
                      <a:endParaRPr lang="en-US" altLang="ja-JP" sz="14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2000"/>
                        <a:buFont typeface="Arial"/>
                        <a:buNone/>
                      </a:pPr>
                      <a:endParaRPr sz="14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2000"/>
                        <a:buFont typeface="Arial"/>
                        <a:buNone/>
                      </a:pPr>
                      <a:r>
                        <a:rPr lang="en-US" sz="1400" u="none" strike="noStrike" cap="none" dirty="0">
                          <a:latin typeface="メイリオ" panose="020B0604030504040204" pitchFamily="50" charset="-128"/>
                          <a:ea typeface="メイリオ" panose="020B0604030504040204" pitchFamily="50" charset="-128"/>
                          <a:cs typeface="Meiryo"/>
                          <a:sym typeface="Meiryo"/>
                        </a:rPr>
                        <a:t>※</a:t>
                      </a:r>
                      <a:r>
                        <a:rPr lang="en-US" sz="1400" u="none" strike="noStrike" cap="none" dirty="0" err="1">
                          <a:latin typeface="メイリオ" panose="020B0604030504040204" pitchFamily="50" charset="-128"/>
                          <a:ea typeface="メイリオ" panose="020B0604030504040204" pitchFamily="50" charset="-128"/>
                          <a:cs typeface="Meiryo"/>
                          <a:sym typeface="Meiryo"/>
                        </a:rPr>
                        <a:t>iPadOS</a:t>
                      </a:r>
                      <a:r>
                        <a:rPr lang="ja-JP" sz="1400" u="none" strike="noStrike" cap="none" dirty="0">
                          <a:latin typeface="メイリオ" panose="020B0604030504040204" pitchFamily="50" charset="-128"/>
                          <a:ea typeface="メイリオ" panose="020B0604030504040204" pitchFamily="50" charset="-128"/>
                          <a:cs typeface="Meiryo"/>
                          <a:sym typeface="Meiryo"/>
                        </a:rPr>
                        <a:t>には</a:t>
                      </a:r>
                      <a:endParaRPr sz="14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2000"/>
                        <a:buFont typeface="Arial"/>
                        <a:buNone/>
                      </a:pPr>
                      <a:r>
                        <a:rPr lang="ja-JP" sz="1400" u="none" strike="noStrike" cap="none" dirty="0">
                          <a:latin typeface="メイリオ" panose="020B0604030504040204" pitchFamily="50" charset="-128"/>
                          <a:ea typeface="メイリオ" panose="020B0604030504040204" pitchFamily="50" charset="-128"/>
                          <a:cs typeface="Meiryo"/>
                          <a:sym typeface="Meiryo"/>
                        </a:rPr>
                        <a:t>対応して</a:t>
                      </a:r>
                      <a:endParaRPr sz="14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2000"/>
                        <a:buFont typeface="Arial"/>
                        <a:buNone/>
                      </a:pPr>
                      <a:r>
                        <a:rPr lang="ja-JP" sz="1400" u="none" strike="noStrike" cap="none" dirty="0">
                          <a:latin typeface="メイリオ" panose="020B0604030504040204" pitchFamily="50" charset="-128"/>
                          <a:ea typeface="メイリオ" panose="020B0604030504040204" pitchFamily="50" charset="-128"/>
                          <a:cs typeface="Meiryo"/>
                          <a:sym typeface="Meiryo"/>
                        </a:rPr>
                        <a:t>おりません。</a:t>
                      </a:r>
                      <a:endParaRPr sz="14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chemeClr val="dk1"/>
                        </a:buClr>
                        <a:buSzPts val="2000"/>
                        <a:buFont typeface="Arial"/>
                        <a:buNone/>
                      </a:pPr>
                      <a:endParaRPr sz="1400" u="none" strike="noStrike" cap="none" dirty="0">
                        <a:latin typeface="メイリオ" panose="020B0604030504040204" pitchFamily="50" charset="-128"/>
                        <a:ea typeface="メイリオ" panose="020B0604030504040204" pitchFamily="50" charset="-128"/>
                        <a:cs typeface="Meiryo"/>
                        <a:sym typeface="Meiryo"/>
                      </a:endParaRPr>
                    </a:p>
                  </a:txBody>
                  <a:tcPr marL="95250" marR="95250" marT="47625" marB="47625" anchor="ctr"/>
                </a:tc>
                <a:tc>
                  <a:txBody>
                    <a:bodyPr/>
                    <a:lstStyle/>
                    <a:p>
                      <a:pPr marL="0" marR="0" lvl="0" indent="0" algn="ctr" rtl="0">
                        <a:lnSpc>
                          <a:spcPct val="100000"/>
                        </a:lnSpc>
                        <a:spcBef>
                          <a:spcPts val="0"/>
                        </a:spcBef>
                        <a:spcAft>
                          <a:spcPts val="0"/>
                        </a:spcAft>
                        <a:buClr>
                          <a:schemeClr val="dk1"/>
                        </a:buClr>
                        <a:buSzPts val="1600"/>
                        <a:buFont typeface="Arial"/>
                        <a:buNone/>
                      </a:pPr>
                      <a:endParaRPr sz="1400" u="none" strike="noStrike" cap="none" dirty="0">
                        <a:latin typeface="メイリオ" panose="020B0604030504040204" pitchFamily="50" charset="-128"/>
                        <a:ea typeface="メイリオ" panose="020B0604030504040204" pitchFamily="50" charset="-128"/>
                        <a:cs typeface="Meiryo"/>
                        <a:sym typeface="Meiryo"/>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1800"/>
                        <a:buFont typeface="Arial"/>
                        <a:buNone/>
                      </a:pPr>
                      <a:endParaRPr sz="1400" u="none" strike="noStrike" cap="none" dirty="0">
                        <a:latin typeface="メイリオ" panose="020B0604030504040204" pitchFamily="50" charset="-128"/>
                        <a:ea typeface="メイリオ" panose="020B0604030504040204" pitchFamily="50" charset="-128"/>
                        <a:cs typeface="Meiryo"/>
                        <a:sym typeface="Meiryo"/>
                      </a:endParaRPr>
                    </a:p>
                  </a:txBody>
                  <a:tcPr marL="47625" marR="47625" marT="47625" marB="47625"/>
                </a:tc>
                <a:extLst>
                  <a:ext uri="{0D108BD9-81ED-4DB2-BD59-A6C34878D82A}">
                    <a16:rowId xmlns:a16="http://schemas.microsoft.com/office/drawing/2014/main" val="10000"/>
                  </a:ext>
                </a:extLst>
              </a:tr>
            </a:tbl>
          </a:graphicData>
        </a:graphic>
      </p:graphicFrame>
      <p:pic>
        <p:nvPicPr>
          <p:cNvPr id="11" name="Google Shape;102;p4">
            <a:extLst>
              <a:ext uri="{FF2B5EF4-FFF2-40B4-BE49-F238E27FC236}">
                <a16:creationId xmlns:a16="http://schemas.microsoft.com/office/drawing/2014/main" id="{A577A235-482A-4787-B4A3-076D5E8FCD6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84083" y="2842250"/>
            <a:ext cx="1523322" cy="1523322"/>
          </a:xfrm>
          <a:prstGeom prst="rect">
            <a:avLst/>
          </a:prstGeom>
          <a:noFill/>
          <a:ln>
            <a:noFill/>
          </a:ln>
        </p:spPr>
      </p:pic>
      <p:sp>
        <p:nvSpPr>
          <p:cNvPr id="12" name="Google Shape;106;p4">
            <a:extLst>
              <a:ext uri="{FF2B5EF4-FFF2-40B4-BE49-F238E27FC236}">
                <a16:creationId xmlns:a16="http://schemas.microsoft.com/office/drawing/2014/main" id="{0E1BF151-A625-44B6-8A96-999E1EA8AA6C}"/>
              </a:ext>
            </a:extLst>
          </p:cNvPr>
          <p:cNvSpPr txBox="1"/>
          <p:nvPr/>
        </p:nvSpPr>
        <p:spPr>
          <a:xfrm>
            <a:off x="2263321" y="4559376"/>
            <a:ext cx="1530769"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App Store</a:t>
            </a:r>
            <a:endParaRPr sz="1200" i="0" u="none" strike="noStrike" cap="none" dirty="0">
              <a:solidFill>
                <a:srgbClr val="333333"/>
              </a:solidFill>
              <a:latin typeface="メイリオ" panose="020B0604030504040204" pitchFamily="50" charset="-128"/>
              <a:ea typeface="メイリオ" panose="020B0604030504040204" pitchFamily="50" charset="-128"/>
              <a:cs typeface="Meiryo"/>
              <a:sym typeface="Meiryo"/>
            </a:endParaRPr>
          </a:p>
        </p:txBody>
      </p:sp>
      <p:pic>
        <p:nvPicPr>
          <p:cNvPr id="13" name="Picture 2">
            <a:extLst>
              <a:ext uri="{FF2B5EF4-FFF2-40B4-BE49-F238E27FC236}">
                <a16:creationId xmlns:a16="http://schemas.microsoft.com/office/drawing/2014/main" id="{CEC03F57-4168-48FD-914D-CC3A9C2E13B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87096" y="2711245"/>
            <a:ext cx="1257826" cy="2323016"/>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113;p5">
            <a:extLst>
              <a:ext uri="{FF2B5EF4-FFF2-40B4-BE49-F238E27FC236}">
                <a16:creationId xmlns:a16="http://schemas.microsoft.com/office/drawing/2014/main" id="{F201844E-023D-454F-9FA9-9D16B0709B2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910227" y="2842250"/>
            <a:ext cx="1509308" cy="1449105"/>
          </a:xfrm>
          <a:prstGeom prst="rect">
            <a:avLst/>
          </a:prstGeom>
          <a:noFill/>
          <a:ln>
            <a:noFill/>
          </a:ln>
        </p:spPr>
      </p:pic>
      <p:sp>
        <p:nvSpPr>
          <p:cNvPr id="17" name="Google Shape;117;p5">
            <a:extLst>
              <a:ext uri="{FF2B5EF4-FFF2-40B4-BE49-F238E27FC236}">
                <a16:creationId xmlns:a16="http://schemas.microsoft.com/office/drawing/2014/main" id="{AD33F883-A7A7-4725-9781-100AFC13B412}"/>
              </a:ext>
            </a:extLst>
          </p:cNvPr>
          <p:cNvSpPr txBox="1"/>
          <p:nvPr/>
        </p:nvSpPr>
        <p:spPr>
          <a:xfrm>
            <a:off x="7875523" y="4365572"/>
            <a:ext cx="1509308"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dirty="0">
                <a:solidFill>
                  <a:srgbClr val="333333"/>
                </a:solidFill>
                <a:latin typeface="メイリオ" panose="020B0604030504040204" pitchFamily="50" charset="-128"/>
                <a:ea typeface="メイリオ" panose="020B0604030504040204" pitchFamily="50" charset="-128"/>
                <a:cs typeface="Meiryo"/>
                <a:sym typeface="Meiryo"/>
              </a:rPr>
              <a:t>Google Play</a:t>
            </a:r>
            <a:endParaRPr sz="1200" i="0" u="none" strike="noStrike" cap="none" dirty="0">
              <a:solidFill>
                <a:srgbClr val="333333"/>
              </a:solidFill>
              <a:latin typeface="メイリオ" panose="020B0604030504040204" pitchFamily="50" charset="-128"/>
              <a:ea typeface="メイリオ" panose="020B0604030504040204" pitchFamily="50" charset="-128"/>
              <a:cs typeface="Meiryo"/>
              <a:sym typeface="Meiryo"/>
            </a:endParaRPr>
          </a:p>
        </p:txBody>
      </p:sp>
      <p:pic>
        <p:nvPicPr>
          <p:cNvPr id="18" name="Picture 2">
            <a:extLst>
              <a:ext uri="{FF2B5EF4-FFF2-40B4-BE49-F238E27FC236}">
                <a16:creationId xmlns:a16="http://schemas.microsoft.com/office/drawing/2014/main" id="{88BDDCE0-F106-46CE-8811-5B8F9D016DB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807917" y="2459672"/>
            <a:ext cx="1375858" cy="2938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1" name="Google Shape;203;g125f8f40711_0_141">
            <a:extLst>
              <a:ext uri="{FF2B5EF4-FFF2-40B4-BE49-F238E27FC236}">
                <a16:creationId xmlns:a16="http://schemas.microsoft.com/office/drawing/2014/main" id="{CDE04CC2-D506-4DC7-A019-F617A5CA8DFE}"/>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5-2.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基本情報の閲覧と編集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12" name="Google Shape;618;g126584d4e9d_0_223">
            <a:extLst>
              <a:ext uri="{FF2B5EF4-FFF2-40B4-BE49-F238E27FC236}">
                <a16:creationId xmlns:a16="http://schemas.microsoft.com/office/drawing/2014/main" id="{33F25FD1-80FE-4247-BDEF-E857FF62EA4E}"/>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●シークレットボックスを利用する</a:t>
            </a:r>
            <a:endParaRPr lang="ja-JP" altLang="en-US" sz="1600" dirty="0">
              <a:latin typeface="メイリオ" panose="020B0604030504040204" pitchFamily="50" charset="-128"/>
              <a:ea typeface="メイリオ" panose="020B0604030504040204" pitchFamily="50" charset="-128"/>
            </a:endParaRPr>
          </a:p>
        </p:txBody>
      </p:sp>
      <p:sp>
        <p:nvSpPr>
          <p:cNvPr id="13" name="Google Shape;76;p5">
            <a:extLst>
              <a:ext uri="{FF2B5EF4-FFF2-40B4-BE49-F238E27FC236}">
                <a16:creationId xmlns:a16="http://schemas.microsoft.com/office/drawing/2014/main" id="{F4855751-F9B2-4916-8BDB-6918B6CA7B29}"/>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4" name="Google Shape;78;p5">
            <a:extLst>
              <a:ext uri="{FF2B5EF4-FFF2-40B4-BE49-F238E27FC236}">
                <a16:creationId xmlns:a16="http://schemas.microsoft.com/office/drawing/2014/main" id="{9B4BA3DF-F413-4C07-8F9C-3B5C5B1E0649}"/>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5" name="Google Shape;156;g125f8f40711_0_119">
            <a:extLst>
              <a:ext uri="{FF2B5EF4-FFF2-40B4-BE49-F238E27FC236}">
                <a16:creationId xmlns:a16="http://schemas.microsoft.com/office/drawing/2014/main" id="{A8D47D9A-ECA5-472F-AA8E-DFE42879F60E}"/>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③画面上部でメモ、下部で検索キーを追加できます。</a:t>
            </a:r>
            <a:endParaRPr lang="ja-JP" altLang="en-US" dirty="0">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1461EB9C-9E49-4FA5-A3D5-A4B9E9ED042D}"/>
              </a:ext>
            </a:extLst>
          </p:cNvPr>
          <p:cNvGrpSpPr/>
          <p:nvPr/>
        </p:nvGrpSpPr>
        <p:grpSpPr>
          <a:xfrm>
            <a:off x="5971668" y="4340248"/>
            <a:ext cx="5097607" cy="1513671"/>
            <a:chOff x="1293122" y="5572336"/>
            <a:chExt cx="5097607" cy="1513671"/>
          </a:xfrm>
        </p:grpSpPr>
        <p:grpSp>
          <p:nvGrpSpPr>
            <p:cNvPr id="17" name="グループ化 16">
              <a:extLst>
                <a:ext uri="{FF2B5EF4-FFF2-40B4-BE49-F238E27FC236}">
                  <a16:creationId xmlns:a16="http://schemas.microsoft.com/office/drawing/2014/main" id="{E97F17C8-C9F6-4FAE-A764-92FA6F2762B2}"/>
                </a:ext>
              </a:extLst>
            </p:cNvPr>
            <p:cNvGrpSpPr/>
            <p:nvPr/>
          </p:nvGrpSpPr>
          <p:grpSpPr>
            <a:xfrm>
              <a:off x="1293122" y="5572336"/>
              <a:ext cx="5097607" cy="1513671"/>
              <a:chOff x="1019959" y="5655478"/>
              <a:chExt cx="5097607" cy="1513671"/>
            </a:xfrm>
          </p:grpSpPr>
          <p:grpSp>
            <p:nvGrpSpPr>
              <p:cNvPr id="22" name="グループ化 21">
                <a:extLst>
                  <a:ext uri="{FF2B5EF4-FFF2-40B4-BE49-F238E27FC236}">
                    <a16:creationId xmlns:a16="http://schemas.microsoft.com/office/drawing/2014/main" id="{AF724BA8-B89E-4E54-B16E-61051CFE55FB}"/>
                  </a:ext>
                </a:extLst>
              </p:cNvPr>
              <p:cNvGrpSpPr/>
              <p:nvPr/>
            </p:nvGrpSpPr>
            <p:grpSpPr>
              <a:xfrm>
                <a:off x="1019959" y="5655478"/>
                <a:ext cx="5097607" cy="1513671"/>
                <a:chOff x="1019959" y="5075768"/>
                <a:chExt cx="5097607" cy="1513671"/>
              </a:xfrm>
            </p:grpSpPr>
            <p:sp>
              <p:nvSpPr>
                <p:cNvPr id="24" name="Google Shape;277;p25">
                  <a:extLst>
                    <a:ext uri="{FF2B5EF4-FFF2-40B4-BE49-F238E27FC236}">
                      <a16:creationId xmlns:a16="http://schemas.microsoft.com/office/drawing/2014/main" id="{9655DE9A-0484-4631-BCE5-28D604104264}"/>
                    </a:ext>
                  </a:extLst>
                </p:cNvPr>
                <p:cNvSpPr/>
                <p:nvPr/>
              </p:nvSpPr>
              <p:spPr>
                <a:xfrm>
                  <a:off x="1019959" y="5075768"/>
                  <a:ext cx="5097607" cy="1513671"/>
                </a:xfrm>
                <a:prstGeom prst="rect">
                  <a:avLst/>
                </a:prstGeom>
                <a:solidFill>
                  <a:schemeClr val="lt1"/>
                </a:solidFill>
                <a:ln w="19050" cap="flat"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5" name="Google Shape;160;g125f8f40711_0_119">
                  <a:extLst>
                    <a:ext uri="{FF2B5EF4-FFF2-40B4-BE49-F238E27FC236}">
                      <a16:creationId xmlns:a16="http://schemas.microsoft.com/office/drawing/2014/main" id="{D28BCECF-D24D-4016-8B98-2251298DD8D0}"/>
                    </a:ext>
                  </a:extLst>
                </p:cNvPr>
                <p:cNvSpPr txBox="1"/>
                <p:nvPr/>
              </p:nvSpPr>
              <p:spPr>
                <a:xfrm>
                  <a:off x="1203444" y="5525782"/>
                  <a:ext cx="4604196"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200" b="0" i="0" dirty="0">
                      <a:solidFill>
                        <a:srgbClr val="000000"/>
                      </a:solidFill>
                      <a:latin typeface="メイリオ" panose="020B0604030504040204" pitchFamily="50" charset="-128"/>
                      <a:ea typeface="メイリオ" panose="020B0604030504040204" pitchFamily="50" charset="-128"/>
                      <a:cs typeface="Meiryo"/>
                      <a:sym typeface="Meiryo"/>
                    </a:rPr>
                    <a:t>各メンバーに対して、検索キーとメモを簡単に残せる機能です。簡単なワードを検索キーとして追加しプロファイルブックで検索したり、面談などで気になったことを備忘のメモとして保存したりできます。</a:t>
                  </a:r>
                  <a:endPar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grpSp>
          <p:sp>
            <p:nvSpPr>
              <p:cNvPr id="20" name="Google Shape;159;g125f8f40711_0_119">
                <a:extLst>
                  <a:ext uri="{FF2B5EF4-FFF2-40B4-BE49-F238E27FC236}">
                    <a16:creationId xmlns:a16="http://schemas.microsoft.com/office/drawing/2014/main" id="{D1064729-590B-4640-B00D-249D33710166}"/>
                  </a:ext>
                </a:extLst>
              </p:cNvPr>
              <p:cNvSpPr txBox="1"/>
              <p:nvPr/>
            </p:nvSpPr>
            <p:spPr>
              <a:xfrm>
                <a:off x="1550446" y="5726452"/>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2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sp>
            <p:nvSpPr>
              <p:cNvPr id="21" name="Google Shape;159;g125f8f40711_0_119">
                <a:extLst>
                  <a:ext uri="{FF2B5EF4-FFF2-40B4-BE49-F238E27FC236}">
                    <a16:creationId xmlns:a16="http://schemas.microsoft.com/office/drawing/2014/main" id="{E859D7C8-D91E-4D20-AADF-032E067901DC}"/>
                  </a:ext>
                </a:extLst>
              </p:cNvPr>
              <p:cNvSpPr txBox="1"/>
              <p:nvPr/>
            </p:nvSpPr>
            <p:spPr>
              <a:xfrm>
                <a:off x="2285443" y="5722824"/>
                <a:ext cx="3522198"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600" b="1" i="1" dirty="0">
                    <a:solidFill>
                      <a:srgbClr val="C96F06"/>
                    </a:solidFill>
                    <a:latin typeface="メイリオ" panose="020B0604030504040204" pitchFamily="50" charset="-128"/>
                    <a:ea typeface="メイリオ" panose="020B0604030504040204" pitchFamily="50" charset="-128"/>
                    <a:cs typeface="Meiryo"/>
                    <a:sym typeface="Meiryo"/>
                  </a:rPr>
                  <a:t>シークレットボックスとは</a:t>
                </a:r>
                <a:r>
                  <a:rPr lang="ja-JP" altLang="en-US"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　</a:t>
                </a:r>
              </a:p>
            </p:txBody>
          </p:sp>
        </p:grpSp>
        <p:pic>
          <p:nvPicPr>
            <p:cNvPr id="18" name="Google Shape;161;g125f8f40711_0_119">
              <a:extLst>
                <a:ext uri="{FF2B5EF4-FFF2-40B4-BE49-F238E27FC236}">
                  <a16:creationId xmlns:a16="http://schemas.microsoft.com/office/drawing/2014/main" id="{25670404-D6A9-4237-A879-30DAB84979C0}"/>
                </a:ext>
              </a:extLst>
            </p:cNvPr>
            <p:cNvPicPr preferRelativeResize="0"/>
            <p:nvPr/>
          </p:nvPicPr>
          <p:blipFill rotWithShape="1">
            <a:blip r:embed="rId3">
              <a:alphaModFix/>
            </a:blip>
            <a:srcRect/>
            <a:stretch/>
          </p:blipFill>
          <p:spPr>
            <a:xfrm>
              <a:off x="1476607" y="5602757"/>
              <a:ext cx="335332" cy="338514"/>
            </a:xfrm>
            <a:prstGeom prst="rect">
              <a:avLst/>
            </a:prstGeom>
            <a:noFill/>
            <a:ln>
              <a:noFill/>
            </a:ln>
          </p:spPr>
        </p:pic>
      </p:grpSp>
      <p:pic>
        <p:nvPicPr>
          <p:cNvPr id="5122" name="Picture 2">
            <a:extLst>
              <a:ext uri="{FF2B5EF4-FFF2-40B4-BE49-F238E27FC236}">
                <a16:creationId xmlns:a16="http://schemas.microsoft.com/office/drawing/2014/main" id="{E174DDF7-9888-FF43-872C-B6759BACDBD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76367" y="1902849"/>
            <a:ext cx="2481312" cy="44112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71" name="Google Shape;671;p51"/>
          <p:cNvSpPr txBox="1"/>
          <p:nvPr/>
        </p:nvSpPr>
        <p:spPr>
          <a:xfrm rot="10800000" flipH="1">
            <a:off x="161201" y="1426103"/>
            <a:ext cx="233770" cy="12984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9" name="Google Shape;203;g125f8f40711_0_141">
            <a:extLst>
              <a:ext uri="{FF2B5EF4-FFF2-40B4-BE49-F238E27FC236}">
                <a16:creationId xmlns:a16="http://schemas.microsoft.com/office/drawing/2014/main" id="{D7759BC5-C47E-46DF-B7F8-A2D09B532838}"/>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5-2.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基本情報の閲覧と編集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10" name="Google Shape;618;g126584d4e9d_0_223">
            <a:extLst>
              <a:ext uri="{FF2B5EF4-FFF2-40B4-BE49-F238E27FC236}">
                <a16:creationId xmlns:a16="http://schemas.microsoft.com/office/drawing/2014/main" id="{44D1B20D-1BCF-4FC9-BE47-BB22AF40B8DD}"/>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●他のメンバーの情報を表示する</a:t>
            </a:r>
            <a:endParaRPr lang="ja-JP" altLang="en-US" sz="1600" dirty="0">
              <a:latin typeface="メイリオ" panose="020B0604030504040204" pitchFamily="50" charset="-128"/>
              <a:ea typeface="メイリオ" panose="020B0604030504040204" pitchFamily="50" charset="-128"/>
            </a:endParaRPr>
          </a:p>
        </p:txBody>
      </p:sp>
      <p:sp>
        <p:nvSpPr>
          <p:cNvPr id="11" name="Google Shape;76;p5">
            <a:extLst>
              <a:ext uri="{FF2B5EF4-FFF2-40B4-BE49-F238E27FC236}">
                <a16:creationId xmlns:a16="http://schemas.microsoft.com/office/drawing/2014/main" id="{15E488B4-4C35-478E-947E-995435875153}"/>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78;p5">
            <a:extLst>
              <a:ext uri="{FF2B5EF4-FFF2-40B4-BE49-F238E27FC236}">
                <a16:creationId xmlns:a16="http://schemas.microsoft.com/office/drawing/2014/main" id="{8C452887-F0F8-45E2-9796-4303322DF093}"/>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3" name="Google Shape;156;g125f8f40711_0_119">
            <a:extLst>
              <a:ext uri="{FF2B5EF4-FFF2-40B4-BE49-F238E27FC236}">
                <a16:creationId xmlns:a16="http://schemas.microsoft.com/office/drawing/2014/main" id="{C6213B13-631C-47A2-B714-D9CB9E328FC1}"/>
              </a:ext>
            </a:extLst>
          </p:cNvPr>
          <p:cNvSpPr txBox="1"/>
          <p:nvPr/>
        </p:nvSpPr>
        <p:spPr>
          <a:xfrm>
            <a:off x="694171" y="1470553"/>
            <a:ext cx="5277497"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画面を上にスクロールすると、画面下部に他のメンバーの顔写真が表示されます。左右にスクロールし顔写真をタップすると、</a:t>
            </a:r>
          </a:p>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他のメンバーの情報に移動できます。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4" name="Google Shape;157;g125f8f40711_0_119">
            <a:extLst>
              <a:ext uri="{FF2B5EF4-FFF2-40B4-BE49-F238E27FC236}">
                <a16:creationId xmlns:a16="http://schemas.microsoft.com/office/drawing/2014/main" id="{888E603A-72A0-4400-867C-317E41A372FF}"/>
              </a:ext>
            </a:extLst>
          </p:cNvPr>
          <p:cNvSpPr txBox="1"/>
          <p:nvPr/>
        </p:nvSpPr>
        <p:spPr>
          <a:xfrm>
            <a:off x="6640096" y="1304256"/>
            <a:ext cx="539070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入力内容を長押しすると、内容をコピーできます。コピーすると</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コピーしました</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と表示されます。</a:t>
            </a:r>
            <a:r>
              <a:rPr lang="en-US" altLang="ja-JP"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項目名のコピーはできません。</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5" name="Google Shape;618;g126584d4e9d_0_223">
            <a:extLst>
              <a:ext uri="{FF2B5EF4-FFF2-40B4-BE49-F238E27FC236}">
                <a16:creationId xmlns:a16="http://schemas.microsoft.com/office/drawing/2014/main" id="{515B704C-2853-44CA-B80D-D232CFE01CC8}"/>
              </a:ext>
            </a:extLst>
          </p:cNvPr>
          <p:cNvSpPr txBox="1"/>
          <p:nvPr/>
        </p:nvSpPr>
        <p:spPr>
          <a:xfrm>
            <a:off x="5878902"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●入力内容をコピーする</a:t>
            </a:r>
            <a:endParaRPr lang="ja-JP" altLang="en-US" sz="1600" dirty="0">
              <a:latin typeface="メイリオ" panose="020B0604030504040204" pitchFamily="50" charset="-128"/>
              <a:ea typeface="メイリオ" panose="020B0604030504040204" pitchFamily="50" charset="-128"/>
            </a:endParaRPr>
          </a:p>
        </p:txBody>
      </p:sp>
      <p:pic>
        <p:nvPicPr>
          <p:cNvPr id="6146" name="Picture 2">
            <a:extLst>
              <a:ext uri="{FF2B5EF4-FFF2-40B4-BE49-F238E27FC236}">
                <a16:creationId xmlns:a16="http://schemas.microsoft.com/office/drawing/2014/main" id="{58070255-28EC-6331-2D5E-6642887258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4427" y="2209176"/>
            <a:ext cx="2522848" cy="44850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4B2107C-555B-9D80-EEAD-DC69B02C56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8330" y="2156086"/>
            <a:ext cx="2522848" cy="44850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4" name="Google Shape;694;p53"/>
          <p:cNvSpPr txBox="1"/>
          <p:nvPr/>
        </p:nvSpPr>
        <p:spPr>
          <a:xfrm rot="10800000" flipH="1">
            <a:off x="-922881" y="3148463"/>
            <a:ext cx="155643" cy="13497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2" name="Google Shape;203;g125f8f40711_0_141">
            <a:extLst>
              <a:ext uri="{FF2B5EF4-FFF2-40B4-BE49-F238E27FC236}">
                <a16:creationId xmlns:a16="http://schemas.microsoft.com/office/drawing/2014/main" id="{E3516573-11C8-4084-8683-2B93CB5E58D9}"/>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5-3.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シート情報の閲覧と編集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13" name="Google Shape;618;g126584d4e9d_0_223">
            <a:extLst>
              <a:ext uri="{FF2B5EF4-FFF2-40B4-BE49-F238E27FC236}">
                <a16:creationId xmlns:a16="http://schemas.microsoft.com/office/drawing/2014/main" id="{407274E9-DBB1-454E-8D75-7B5081927379}"/>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●メンバーのシート情報を閲覧する</a:t>
            </a:r>
            <a:endParaRPr lang="ja-JP" altLang="en-US" sz="1600" dirty="0">
              <a:latin typeface="メイリオ" panose="020B0604030504040204" pitchFamily="50" charset="-128"/>
              <a:ea typeface="メイリオ" panose="020B0604030504040204" pitchFamily="50" charset="-128"/>
            </a:endParaRPr>
          </a:p>
        </p:txBody>
      </p:sp>
      <p:sp>
        <p:nvSpPr>
          <p:cNvPr id="14" name="Google Shape;76;p5">
            <a:extLst>
              <a:ext uri="{FF2B5EF4-FFF2-40B4-BE49-F238E27FC236}">
                <a16:creationId xmlns:a16="http://schemas.microsoft.com/office/drawing/2014/main" id="{E14600F9-B862-484E-B160-16916D355A92}"/>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5" name="Google Shape;78;p5">
            <a:extLst>
              <a:ext uri="{FF2B5EF4-FFF2-40B4-BE49-F238E27FC236}">
                <a16:creationId xmlns:a16="http://schemas.microsoft.com/office/drawing/2014/main" id="{891AE960-CFF3-4B7D-9D82-8FDAD1205007}"/>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6" name="Google Shape;156;g125f8f40711_0_119">
            <a:extLst>
              <a:ext uri="{FF2B5EF4-FFF2-40B4-BE49-F238E27FC236}">
                <a16:creationId xmlns:a16="http://schemas.microsoft.com/office/drawing/2014/main" id="{6AFBF899-AEE2-4C8B-B784-B066A8A80E7A}"/>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①シート情報を閲覧したいメンバーの顔写真をタップします。</a:t>
            </a:r>
            <a:endParaRPr lang="ja-JP" altLang="en-US" sz="1400" dirty="0">
              <a:latin typeface="メイリオ" panose="020B0604030504040204" pitchFamily="50" charset="-128"/>
              <a:ea typeface="メイリオ" panose="020B0604030504040204" pitchFamily="50" charset="-128"/>
            </a:endParaRPr>
          </a:p>
        </p:txBody>
      </p:sp>
      <p:sp>
        <p:nvSpPr>
          <p:cNvPr id="17" name="Google Shape;157;g125f8f40711_0_119">
            <a:extLst>
              <a:ext uri="{FF2B5EF4-FFF2-40B4-BE49-F238E27FC236}">
                <a16:creationId xmlns:a16="http://schemas.microsoft.com/office/drawing/2014/main" id="{B103E77D-2982-4743-A1A4-056BB33AB37B}"/>
              </a:ext>
            </a:extLst>
          </p:cNvPr>
          <p:cNvSpPr txBox="1"/>
          <p:nvPr/>
        </p:nvSpPr>
        <p:spPr>
          <a:xfrm>
            <a:off x="6167550" y="1465981"/>
            <a:ext cx="539070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②</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シート（詳細）情報</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をタップすると、シートカテゴリの一覧を表示します。</a:t>
            </a:r>
            <a:endParaRPr lang="ja-JP" altLang="en-US" sz="1400" dirty="0">
              <a:latin typeface="メイリオ" panose="020B0604030504040204" pitchFamily="50" charset="-128"/>
              <a:ea typeface="メイリオ" panose="020B0604030504040204" pitchFamily="50" charset="-128"/>
            </a:endParaRPr>
          </a:p>
        </p:txBody>
      </p:sp>
      <p:pic>
        <p:nvPicPr>
          <p:cNvPr id="7170" name="Picture 2">
            <a:extLst>
              <a:ext uri="{FF2B5EF4-FFF2-40B4-BE49-F238E27FC236}">
                <a16:creationId xmlns:a16="http://schemas.microsoft.com/office/drawing/2014/main" id="{904C2CA8-2985-AA86-2201-A59E9CE9EAD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93540" y="1989162"/>
            <a:ext cx="2625843" cy="46681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F3EB808-E060-2A0C-B746-D1D13880F5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1479" y="1989161"/>
            <a:ext cx="2625843" cy="46681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9" name="Google Shape;203;g125f8f40711_0_141">
            <a:extLst>
              <a:ext uri="{FF2B5EF4-FFF2-40B4-BE49-F238E27FC236}">
                <a16:creationId xmlns:a16="http://schemas.microsoft.com/office/drawing/2014/main" id="{9B7368D0-4CC6-418F-A04F-975112918B57}"/>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5-3.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シート情報の閲覧と編集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10" name="Google Shape;618;g126584d4e9d_0_223">
            <a:extLst>
              <a:ext uri="{FF2B5EF4-FFF2-40B4-BE49-F238E27FC236}">
                <a16:creationId xmlns:a16="http://schemas.microsoft.com/office/drawing/2014/main" id="{C2AC30A2-7FC2-45C6-A525-48B6E0AC4121}"/>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●メンバーのシート情報を閲覧する</a:t>
            </a:r>
            <a:endParaRPr lang="ja-JP" altLang="en-US" sz="1600" dirty="0">
              <a:latin typeface="メイリオ" panose="020B0604030504040204" pitchFamily="50" charset="-128"/>
              <a:ea typeface="メイリオ" panose="020B0604030504040204" pitchFamily="50" charset="-128"/>
            </a:endParaRPr>
          </a:p>
        </p:txBody>
      </p:sp>
      <p:sp>
        <p:nvSpPr>
          <p:cNvPr id="11" name="Google Shape;76;p5">
            <a:extLst>
              <a:ext uri="{FF2B5EF4-FFF2-40B4-BE49-F238E27FC236}">
                <a16:creationId xmlns:a16="http://schemas.microsoft.com/office/drawing/2014/main" id="{AFEF4329-7C61-4766-B7FC-47E6840B9AC6}"/>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78;p5">
            <a:extLst>
              <a:ext uri="{FF2B5EF4-FFF2-40B4-BE49-F238E27FC236}">
                <a16:creationId xmlns:a16="http://schemas.microsoft.com/office/drawing/2014/main" id="{D072E8D6-B1B3-4347-8B30-DD20B117399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3" name="Google Shape;156;g125f8f40711_0_119">
            <a:extLst>
              <a:ext uri="{FF2B5EF4-FFF2-40B4-BE49-F238E27FC236}">
                <a16:creationId xmlns:a16="http://schemas.microsoft.com/office/drawing/2014/main" id="{B150FDD0-4BCD-48AF-BA4E-DA08CCAB8957}"/>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➂シート名をタップして閲覧したいシートを開きます。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5" name="Google Shape;157;g125f8f40711_0_119">
            <a:extLst>
              <a:ext uri="{FF2B5EF4-FFF2-40B4-BE49-F238E27FC236}">
                <a16:creationId xmlns:a16="http://schemas.microsoft.com/office/drawing/2014/main" id="{FD5E4255-768E-428E-8D05-A70835721860}"/>
              </a:ext>
            </a:extLst>
          </p:cNvPr>
          <p:cNvSpPr txBox="1"/>
          <p:nvPr/>
        </p:nvSpPr>
        <p:spPr>
          <a:xfrm>
            <a:off x="694171" y="1965601"/>
            <a:ext cx="539070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シートにレーダーチャートパーツが設定されている場合は、</a:t>
            </a:r>
          </a:p>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レーダーチャートを閲覧することができます。</a:t>
            </a:r>
          </a:p>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ただし</a:t>
            </a:r>
            <a:r>
              <a:rPr lang="en-US" altLang="ja-JP" sz="1400" b="0" i="0" dirty="0">
                <a:solidFill>
                  <a:srgbClr val="333333"/>
                </a:solidFill>
                <a:latin typeface="メイリオ" panose="020B0604030504040204" pitchFamily="50" charset="-128"/>
                <a:ea typeface="メイリオ" panose="020B0604030504040204" pitchFamily="50" charset="-128"/>
                <a:cs typeface="Meiryo"/>
                <a:sym typeface="Meiryo"/>
              </a:rPr>
              <a:t>PC</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ブラウザと目盛りの表示が異なる場合があります。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9218" name="Picture 2">
            <a:extLst>
              <a:ext uri="{FF2B5EF4-FFF2-40B4-BE49-F238E27FC236}">
                <a16:creationId xmlns:a16="http://schemas.microsoft.com/office/drawing/2014/main" id="{B11463DF-FC6C-8B4B-8BB5-FD29108C3F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0870" y="1104661"/>
            <a:ext cx="3089396" cy="55058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 name="Google Shape;203;g125f8f40711_0_141">
            <a:extLst>
              <a:ext uri="{FF2B5EF4-FFF2-40B4-BE49-F238E27FC236}">
                <a16:creationId xmlns:a16="http://schemas.microsoft.com/office/drawing/2014/main" id="{CC7CC0B1-97CC-474B-824F-04E02BCFD46A}"/>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5-3.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シート情報の閲覧と編集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8" name="Google Shape;618;g126584d4e9d_0_223">
            <a:extLst>
              <a:ext uri="{FF2B5EF4-FFF2-40B4-BE49-F238E27FC236}">
                <a16:creationId xmlns:a16="http://schemas.microsoft.com/office/drawing/2014/main" id="{101395F5-1356-46B3-8EAF-8E678EEAE171}"/>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●メンバーのシートにデータを追加する</a:t>
            </a:r>
            <a:endParaRPr lang="ja-JP" altLang="en-US" sz="1600" dirty="0">
              <a:latin typeface="メイリオ" panose="020B0604030504040204" pitchFamily="50" charset="-128"/>
              <a:ea typeface="メイリオ" panose="020B0604030504040204" pitchFamily="50" charset="-128"/>
            </a:endParaRPr>
          </a:p>
        </p:txBody>
      </p:sp>
      <p:sp>
        <p:nvSpPr>
          <p:cNvPr id="9" name="Google Shape;76;p5">
            <a:extLst>
              <a:ext uri="{FF2B5EF4-FFF2-40B4-BE49-F238E27FC236}">
                <a16:creationId xmlns:a16="http://schemas.microsoft.com/office/drawing/2014/main" id="{8EFA518E-F31C-44AA-9BAF-B77E3AE16F9E}"/>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0" name="Google Shape;78;p5">
            <a:extLst>
              <a:ext uri="{FF2B5EF4-FFF2-40B4-BE49-F238E27FC236}">
                <a16:creationId xmlns:a16="http://schemas.microsoft.com/office/drawing/2014/main" id="{DCC8A740-F3E3-4445-ABF0-0E33A1C6CFC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1" name="Google Shape;156;g125f8f40711_0_119">
            <a:extLst>
              <a:ext uri="{FF2B5EF4-FFF2-40B4-BE49-F238E27FC236}">
                <a16:creationId xmlns:a16="http://schemas.microsoft.com/office/drawing/2014/main" id="{112A7D5B-7E88-4983-B2CB-E5F43958C3B6}"/>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i="0" dirty="0">
                <a:solidFill>
                  <a:schemeClr val="tx1"/>
                </a:solidFill>
                <a:latin typeface="メイリオ" panose="020B0604030504040204" pitchFamily="50" charset="-128"/>
                <a:ea typeface="メイリオ" panose="020B0604030504040204" pitchFamily="50" charset="-128"/>
                <a:cs typeface="Meiryo"/>
                <a:sym typeface="Meiryo"/>
              </a:rPr>
              <a:t>①</a:t>
            </a:r>
            <a:r>
              <a:rPr lang="ja-JP" altLang="en-US" b="0" i="0" dirty="0">
                <a:solidFill>
                  <a:schemeClr val="tx1"/>
                </a:solidFill>
                <a:effectLst/>
                <a:latin typeface="メイリオ" panose="020B0604030504040204" pitchFamily="50" charset="-128"/>
                <a:ea typeface="メイリオ" panose="020B0604030504040204" pitchFamily="50" charset="-128"/>
              </a:rPr>
              <a:t>シート情報にデータ（レコード）を追加する場合、</a:t>
            </a:r>
            <a:r>
              <a:rPr lang="en-US" altLang="ja-JP" b="0" i="0" dirty="0">
                <a:solidFill>
                  <a:schemeClr val="tx1"/>
                </a:solidFill>
                <a:effectLst/>
                <a:latin typeface="メイリオ" panose="020B0604030504040204" pitchFamily="50" charset="-128"/>
                <a:ea typeface="メイリオ" panose="020B0604030504040204" pitchFamily="50" charset="-128"/>
              </a:rPr>
              <a:t>『</a:t>
            </a:r>
            <a:r>
              <a:rPr lang="ja-JP" altLang="en-US" b="0" i="0" dirty="0">
                <a:solidFill>
                  <a:schemeClr val="tx1"/>
                </a:solidFill>
                <a:effectLst/>
                <a:latin typeface="メイリオ" panose="020B0604030504040204" pitchFamily="50" charset="-128"/>
                <a:ea typeface="メイリオ" panose="020B0604030504040204" pitchFamily="50" charset="-128"/>
              </a:rPr>
              <a:t>＋レコードの追加</a:t>
            </a:r>
            <a:r>
              <a:rPr lang="en-US" altLang="ja-JP" b="0" i="0" dirty="0">
                <a:solidFill>
                  <a:schemeClr val="tx1"/>
                </a:solidFill>
                <a:effectLst/>
                <a:latin typeface="メイリオ" panose="020B0604030504040204" pitchFamily="50" charset="-128"/>
                <a:ea typeface="メイリオ" panose="020B0604030504040204" pitchFamily="50" charset="-128"/>
              </a:rPr>
              <a:t>』</a:t>
            </a:r>
            <a:r>
              <a:rPr lang="ja-JP" altLang="en-US" b="0" i="0" dirty="0">
                <a:solidFill>
                  <a:schemeClr val="tx1"/>
                </a:solidFill>
                <a:effectLst/>
                <a:latin typeface="メイリオ" panose="020B0604030504040204" pitchFamily="50" charset="-128"/>
                <a:ea typeface="メイリオ" panose="020B0604030504040204" pitchFamily="50" charset="-128"/>
              </a:rPr>
              <a:t>をタップします。</a:t>
            </a:r>
            <a:endParaRPr lang="ja-JP" altLang="en-US" sz="1400" dirty="0">
              <a:solidFill>
                <a:schemeClr val="tx1"/>
              </a:solidFill>
              <a:latin typeface="メイリオ" panose="020B0604030504040204" pitchFamily="50" charset="-128"/>
              <a:ea typeface="メイリオ" panose="020B0604030504040204" pitchFamily="50" charset="-128"/>
              <a:cs typeface="Meiryo"/>
              <a:sym typeface="Meiryo"/>
            </a:endParaRPr>
          </a:p>
        </p:txBody>
      </p:sp>
      <p:sp>
        <p:nvSpPr>
          <p:cNvPr id="12" name="Google Shape;157;g125f8f40711_0_119">
            <a:extLst>
              <a:ext uri="{FF2B5EF4-FFF2-40B4-BE49-F238E27FC236}">
                <a16:creationId xmlns:a16="http://schemas.microsoft.com/office/drawing/2014/main" id="{6D1D066E-51E3-4FA7-838D-C957B9242868}"/>
              </a:ext>
            </a:extLst>
          </p:cNvPr>
          <p:cNvSpPr txBox="1"/>
          <p:nvPr/>
        </p:nvSpPr>
        <p:spPr>
          <a:xfrm>
            <a:off x="6167550" y="1465981"/>
            <a:ext cx="539070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i="0" dirty="0">
                <a:solidFill>
                  <a:schemeClr val="tx1"/>
                </a:solidFill>
                <a:latin typeface="メイリオ" panose="020B0604030504040204" pitchFamily="50" charset="-128"/>
                <a:ea typeface="メイリオ" panose="020B0604030504040204" pitchFamily="50" charset="-128"/>
                <a:cs typeface="Meiryo"/>
                <a:sym typeface="Meiryo"/>
              </a:rPr>
              <a:t>②</a:t>
            </a:r>
            <a:r>
              <a:rPr lang="ja-JP" altLang="en-US" sz="1400" b="0" i="0" dirty="0">
                <a:solidFill>
                  <a:schemeClr val="tx1"/>
                </a:solidFill>
                <a:latin typeface="メイリオ" panose="020B0604030504040204" pitchFamily="50" charset="-128"/>
                <a:ea typeface="メイリオ" panose="020B0604030504040204" pitchFamily="50" charset="-128"/>
                <a:cs typeface="Meiryo"/>
                <a:sym typeface="Meiryo"/>
              </a:rPr>
              <a:t>入力欄が表示されるので、</a:t>
            </a:r>
            <a:r>
              <a:rPr lang="ja-JP" altLang="en-US" b="0" i="0" dirty="0">
                <a:solidFill>
                  <a:schemeClr val="tx1"/>
                </a:solidFill>
                <a:effectLst/>
                <a:latin typeface="メイリオ" panose="020B0604030504040204" pitchFamily="50" charset="-128"/>
                <a:ea typeface="メイリオ" panose="020B0604030504040204" pitchFamily="50" charset="-128"/>
              </a:rPr>
              <a:t>各項目に追加したいデータを入力します。</a:t>
            </a:r>
            <a:endParaRPr lang="ja-JP" altLang="en-US" sz="1400" dirty="0">
              <a:solidFill>
                <a:schemeClr val="tx1"/>
              </a:solidFill>
              <a:latin typeface="メイリオ" panose="020B0604030504040204" pitchFamily="50" charset="-128"/>
              <a:ea typeface="メイリオ" panose="020B0604030504040204" pitchFamily="50" charset="-128"/>
              <a:sym typeface="Arial"/>
            </a:endParaRPr>
          </a:p>
        </p:txBody>
      </p:sp>
      <p:pic>
        <p:nvPicPr>
          <p:cNvPr id="8196" name="Picture 4">
            <a:extLst>
              <a:ext uri="{FF2B5EF4-FFF2-40B4-BE49-F238E27FC236}">
                <a16:creationId xmlns:a16="http://schemas.microsoft.com/office/drawing/2014/main" id="{A549B4EE-7A64-7800-3885-E089D0ED5F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9168" y="1989161"/>
            <a:ext cx="2335731" cy="46371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4F56E4C9-C1F3-51B2-292C-23939E63AA1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61933" y="1989160"/>
            <a:ext cx="2601935" cy="46371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170" name="Picture 2">
            <a:extLst>
              <a:ext uri="{FF2B5EF4-FFF2-40B4-BE49-F238E27FC236}">
                <a16:creationId xmlns:a16="http://schemas.microsoft.com/office/drawing/2014/main" id="{84C1285A-F49E-5AE6-C937-C2FE2810DE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2990" y="1842721"/>
            <a:ext cx="2225363" cy="396319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0E4975FA-1CC2-AB09-5012-A8BA2AE0278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83733" y="1842721"/>
            <a:ext cx="2225363" cy="396319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03;g125f8f40711_0_141">
            <a:extLst>
              <a:ext uri="{FF2B5EF4-FFF2-40B4-BE49-F238E27FC236}">
                <a16:creationId xmlns:a16="http://schemas.microsoft.com/office/drawing/2014/main" id="{15224783-BE81-41AC-BF3D-C123B538A2F7}"/>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5-3.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シート情報の閲覧と編集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7" name="Google Shape;618;g126584d4e9d_0_223">
            <a:extLst>
              <a:ext uri="{FF2B5EF4-FFF2-40B4-BE49-F238E27FC236}">
                <a16:creationId xmlns:a16="http://schemas.microsoft.com/office/drawing/2014/main" id="{AE5BE166-BC7E-4381-98D6-015BD5F0E550}"/>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●メンバーのシートにデータを追加する</a:t>
            </a:r>
            <a:endParaRPr lang="ja-JP" altLang="en-US" sz="1600" dirty="0">
              <a:latin typeface="メイリオ" panose="020B0604030504040204" pitchFamily="50" charset="-128"/>
              <a:ea typeface="メイリオ" panose="020B0604030504040204" pitchFamily="50" charset="-128"/>
            </a:endParaRPr>
          </a:p>
        </p:txBody>
      </p:sp>
      <p:sp>
        <p:nvSpPr>
          <p:cNvPr id="8" name="Google Shape;76;p5">
            <a:extLst>
              <a:ext uri="{FF2B5EF4-FFF2-40B4-BE49-F238E27FC236}">
                <a16:creationId xmlns:a16="http://schemas.microsoft.com/office/drawing/2014/main" id="{895FD5E7-1D0E-4FCC-8BAE-016817103F68}"/>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9" name="Google Shape;78;p5">
            <a:extLst>
              <a:ext uri="{FF2B5EF4-FFF2-40B4-BE49-F238E27FC236}">
                <a16:creationId xmlns:a16="http://schemas.microsoft.com/office/drawing/2014/main" id="{6F94FC51-B1AA-4129-A587-16A4CAA751E4}"/>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0" name="Google Shape;156;g125f8f40711_0_119">
            <a:extLst>
              <a:ext uri="{FF2B5EF4-FFF2-40B4-BE49-F238E27FC236}">
                <a16:creationId xmlns:a16="http://schemas.microsoft.com/office/drawing/2014/main" id="{3F9DBF2C-7D6C-4A37-A94D-881EF6FA93C6}"/>
              </a:ext>
            </a:extLst>
          </p:cNvPr>
          <p:cNvSpPr txBox="1"/>
          <p:nvPr/>
        </p:nvSpPr>
        <p:spPr>
          <a:xfrm>
            <a:off x="694171" y="1470553"/>
            <a:ext cx="9844996"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テキスト入力欄は右上の</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決定</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をタップしたときに、選択肢式の項目は選択肢を選んだときに入力欄が閉じられます。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grpSp>
        <p:nvGrpSpPr>
          <p:cNvPr id="12" name="Google Shape;754;p58">
            <a:extLst>
              <a:ext uri="{FF2B5EF4-FFF2-40B4-BE49-F238E27FC236}">
                <a16:creationId xmlns:a16="http://schemas.microsoft.com/office/drawing/2014/main" id="{39FAAFC8-C625-4582-B6E8-68CD0A288F8F}"/>
              </a:ext>
            </a:extLst>
          </p:cNvPr>
          <p:cNvGrpSpPr/>
          <p:nvPr/>
        </p:nvGrpSpPr>
        <p:grpSpPr>
          <a:xfrm>
            <a:off x="6219985" y="3467379"/>
            <a:ext cx="5533490" cy="2338532"/>
            <a:chOff x="707737" y="3017056"/>
            <a:chExt cx="5533490" cy="2338532"/>
          </a:xfrm>
        </p:grpSpPr>
        <p:sp>
          <p:nvSpPr>
            <p:cNvPr id="13" name="Google Shape;755;p58">
              <a:extLst>
                <a:ext uri="{FF2B5EF4-FFF2-40B4-BE49-F238E27FC236}">
                  <a16:creationId xmlns:a16="http://schemas.microsoft.com/office/drawing/2014/main" id="{816EBD8F-A36C-40B1-B51B-45E496547D67}"/>
                </a:ext>
              </a:extLst>
            </p:cNvPr>
            <p:cNvSpPr/>
            <p:nvPr/>
          </p:nvSpPr>
          <p:spPr>
            <a:xfrm>
              <a:off x="707737" y="3017056"/>
              <a:ext cx="5365558" cy="2338532"/>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4" name="Google Shape;756;p58">
              <a:extLst>
                <a:ext uri="{FF2B5EF4-FFF2-40B4-BE49-F238E27FC236}">
                  <a16:creationId xmlns:a16="http://schemas.microsoft.com/office/drawing/2014/main" id="{E0E9939B-3E95-4132-A600-4659AC4D72F8}"/>
                </a:ext>
              </a:extLst>
            </p:cNvPr>
            <p:cNvSpPr txBox="1"/>
            <p:nvPr/>
          </p:nvSpPr>
          <p:spPr>
            <a:xfrm>
              <a:off x="986400" y="3229121"/>
              <a:ext cx="525482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2400"/>
                <a:buFont typeface="Meiryo"/>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　シート情報を追加できない場合</a:t>
              </a:r>
              <a:endParaRPr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p:txBody>
        </p:sp>
        <p:sp>
          <p:nvSpPr>
            <p:cNvPr id="15" name="Google Shape;757;p58">
              <a:extLst>
                <a:ext uri="{FF2B5EF4-FFF2-40B4-BE49-F238E27FC236}">
                  <a16:creationId xmlns:a16="http://schemas.microsoft.com/office/drawing/2014/main" id="{F1B8C930-2609-4AA3-BF7B-0E24734882A7}"/>
                </a:ext>
              </a:extLst>
            </p:cNvPr>
            <p:cNvSpPr txBox="1"/>
            <p:nvPr/>
          </p:nvSpPr>
          <p:spPr>
            <a:xfrm>
              <a:off x="926507" y="3607661"/>
              <a:ext cx="5005385" cy="16003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b="0" i="0" dirty="0">
                  <a:solidFill>
                    <a:srgbClr val="333333"/>
                  </a:solidFill>
                  <a:latin typeface="メイリオ" panose="020B0604030504040204" pitchFamily="50" charset="-128"/>
                  <a:ea typeface="メイリオ" panose="020B0604030504040204" pitchFamily="50" charset="-128"/>
                  <a:cs typeface="Meiryo"/>
                  <a:sym typeface="Meiryo"/>
                </a:rPr>
                <a:t>シート情報の編集ができない場合、管理者により制限されている可能性があります。</a:t>
              </a:r>
              <a:endParaRPr b="0" i="0" dirty="0">
                <a:solidFill>
                  <a:srgbClr val="333333"/>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b="0" i="0" dirty="0">
                  <a:solidFill>
                    <a:srgbClr val="333333"/>
                  </a:solidFill>
                  <a:latin typeface="メイリオ" panose="020B0604030504040204" pitchFamily="50" charset="-128"/>
                  <a:ea typeface="メイリオ" panose="020B0604030504040204" pitchFamily="50" charset="-128"/>
                  <a:cs typeface="Meiryo"/>
                  <a:sym typeface="Meiryo"/>
                </a:rPr>
                <a:t>また、アプリから</a:t>
              </a:r>
              <a:r>
                <a:rPr lang="ja-JP" dirty="0">
                  <a:solidFill>
                    <a:srgbClr val="333333"/>
                  </a:solidFill>
                  <a:latin typeface="メイリオ" panose="020B0604030504040204" pitchFamily="50" charset="-128"/>
                  <a:ea typeface="メイリオ" panose="020B0604030504040204" pitchFamily="50" charset="-128"/>
                  <a:cs typeface="Meiryo"/>
                  <a:sym typeface="Meiryo"/>
                </a:rPr>
                <a:t>「</a:t>
              </a:r>
              <a:r>
                <a:rPr lang="ja-JP" b="0" i="0" dirty="0">
                  <a:solidFill>
                    <a:srgbClr val="333333"/>
                  </a:solidFill>
                  <a:latin typeface="メイリオ" panose="020B0604030504040204" pitchFamily="50" charset="-128"/>
                  <a:ea typeface="メイリオ" panose="020B0604030504040204" pitchFamily="50" charset="-128"/>
                  <a:cs typeface="Meiryo"/>
                  <a:sym typeface="Meiryo"/>
                </a:rPr>
                <a:t>ファイル添付</a:t>
              </a:r>
              <a:r>
                <a:rPr lang="ja-JP" dirty="0">
                  <a:solidFill>
                    <a:srgbClr val="333333"/>
                  </a:solidFill>
                  <a:latin typeface="メイリオ" panose="020B0604030504040204" pitchFamily="50" charset="-128"/>
                  <a:ea typeface="メイリオ" panose="020B0604030504040204" pitchFamily="50" charset="-128"/>
                  <a:cs typeface="Meiryo"/>
                  <a:sym typeface="Meiryo"/>
                </a:rPr>
                <a:t>」「</a:t>
              </a:r>
              <a:r>
                <a:rPr lang="ja-JP" b="0" i="0" dirty="0">
                  <a:solidFill>
                    <a:srgbClr val="333333"/>
                  </a:solidFill>
                  <a:latin typeface="メイリオ" panose="020B0604030504040204" pitchFamily="50" charset="-128"/>
                  <a:ea typeface="メイリオ" panose="020B0604030504040204" pitchFamily="50" charset="-128"/>
                  <a:cs typeface="Meiryo"/>
                  <a:sym typeface="Meiryo"/>
                </a:rPr>
                <a:t>顔写真ボックス</a:t>
              </a:r>
              <a:r>
                <a:rPr lang="ja-JP" dirty="0">
                  <a:solidFill>
                    <a:srgbClr val="333333"/>
                  </a:solidFill>
                  <a:latin typeface="メイリオ" panose="020B0604030504040204" pitchFamily="50" charset="-128"/>
                  <a:ea typeface="メイリオ" panose="020B0604030504040204" pitchFamily="50" charset="-128"/>
                  <a:cs typeface="Meiryo"/>
                  <a:sym typeface="Meiryo"/>
                </a:rPr>
                <a:t>」</a:t>
              </a:r>
              <a:r>
                <a:rPr lang="ja-JP" b="0" i="0" dirty="0">
                  <a:solidFill>
                    <a:srgbClr val="333333"/>
                  </a:solidFill>
                  <a:latin typeface="メイリオ" panose="020B0604030504040204" pitchFamily="50" charset="-128"/>
                  <a:ea typeface="メイリオ" panose="020B0604030504040204" pitchFamily="50" charset="-128"/>
                  <a:cs typeface="Meiryo"/>
                  <a:sym typeface="Meiryo"/>
                </a:rPr>
                <a:t>パーツの編集はできません。</a:t>
              </a:r>
              <a:endParaRPr b="0" i="0" dirty="0">
                <a:solidFill>
                  <a:srgbClr val="333333"/>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b="0" i="0" dirty="0">
                  <a:solidFill>
                    <a:srgbClr val="333333"/>
                  </a:solidFill>
                  <a:latin typeface="メイリオ" panose="020B0604030504040204" pitchFamily="50" charset="-128"/>
                  <a:ea typeface="メイリオ" panose="020B0604030504040204" pitchFamily="50" charset="-128"/>
                  <a:cs typeface="Meiryo"/>
                  <a:sym typeface="Meiryo"/>
                </a:rPr>
                <a:t>これらパーツが必須項目になっている場合</a:t>
              </a:r>
              <a:r>
                <a:rPr lang="ja-JP" dirty="0">
                  <a:solidFill>
                    <a:srgbClr val="333333"/>
                  </a:solidFill>
                  <a:latin typeface="メイリオ" panose="020B0604030504040204" pitchFamily="50" charset="-128"/>
                  <a:ea typeface="メイリオ" panose="020B0604030504040204" pitchFamily="50" charset="-128"/>
                  <a:cs typeface="Meiryo"/>
                  <a:sym typeface="Meiryo"/>
                </a:rPr>
                <a:t>は</a:t>
              </a:r>
              <a:r>
                <a:rPr lang="ja-JP" b="0" i="0" dirty="0">
                  <a:solidFill>
                    <a:srgbClr val="333333"/>
                  </a:solidFill>
                  <a:latin typeface="メイリオ" panose="020B0604030504040204" pitchFamily="50" charset="-128"/>
                  <a:ea typeface="メイリオ" panose="020B0604030504040204" pitchFamily="50" charset="-128"/>
                  <a:cs typeface="Meiryo"/>
                  <a:sym typeface="Meiryo"/>
                </a:rPr>
                <a:t>保存できないので、編集したい場合は、PCのブラウザより操作を行ってください。</a:t>
              </a:r>
              <a:endParaRPr dirty="0">
                <a:solidFill>
                  <a:schemeClr val="dk1"/>
                </a:solidFill>
                <a:latin typeface="メイリオ" panose="020B0604030504040204" pitchFamily="50" charset="-128"/>
                <a:ea typeface="メイリオ" panose="020B0604030504040204" pitchFamily="50" charset="-128"/>
                <a:cs typeface="Meiryo"/>
                <a:sym typeface="Meiryo"/>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11" name="Google Shape;618;g126584d4e9d_0_223">
            <a:extLst>
              <a:ext uri="{FF2B5EF4-FFF2-40B4-BE49-F238E27FC236}">
                <a16:creationId xmlns:a16="http://schemas.microsoft.com/office/drawing/2014/main" id="{6B636369-B319-4C26-8B33-47C4343FCB77}"/>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●メンバーのシートにデータを追加する</a:t>
            </a:r>
            <a:endParaRPr lang="ja-JP" altLang="en-US" sz="1600" dirty="0">
              <a:latin typeface="メイリオ" panose="020B0604030504040204" pitchFamily="50" charset="-128"/>
              <a:ea typeface="メイリオ" panose="020B0604030504040204" pitchFamily="50" charset="-128"/>
            </a:endParaRPr>
          </a:p>
        </p:txBody>
      </p:sp>
      <p:sp>
        <p:nvSpPr>
          <p:cNvPr id="767" name="Google Shape;767;p59"/>
          <p:cNvSpPr/>
          <p:nvPr/>
        </p:nvSpPr>
        <p:spPr>
          <a:xfrm>
            <a:off x="5671631" y="3225361"/>
            <a:ext cx="848738" cy="729641"/>
          </a:xfrm>
          <a:prstGeom prst="rightArrow">
            <a:avLst>
              <a:gd name="adj1" fmla="val 50000"/>
              <a:gd name="adj2" fmla="val 5314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メイリオ" panose="020B0604030504040204" pitchFamily="50" charset="-128"/>
              <a:ea typeface="メイリオ" panose="020B0604030504040204" pitchFamily="50" charset="-128"/>
              <a:sym typeface="Arial"/>
            </a:endParaRPr>
          </a:p>
        </p:txBody>
      </p:sp>
      <p:sp>
        <p:nvSpPr>
          <p:cNvPr id="10" name="Google Shape;203;g125f8f40711_0_141">
            <a:extLst>
              <a:ext uri="{FF2B5EF4-FFF2-40B4-BE49-F238E27FC236}">
                <a16:creationId xmlns:a16="http://schemas.microsoft.com/office/drawing/2014/main" id="{05936899-024A-4707-A5BD-14E84782BCC7}"/>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5-3.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シート情報の閲覧と編集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12" name="Google Shape;76;p5">
            <a:extLst>
              <a:ext uri="{FF2B5EF4-FFF2-40B4-BE49-F238E27FC236}">
                <a16:creationId xmlns:a16="http://schemas.microsoft.com/office/drawing/2014/main" id="{940F5EBB-CECA-4EDB-B6D2-25E5F007F60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66CF5F11-21FE-4116-BEAB-6504C29B22A5}"/>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4" name="Google Shape;156;g125f8f40711_0_119">
            <a:extLst>
              <a:ext uri="{FF2B5EF4-FFF2-40B4-BE49-F238E27FC236}">
                <a16:creationId xmlns:a16="http://schemas.microsoft.com/office/drawing/2014/main" id="{1B5423BC-2D99-42FD-9F2D-E9F3AEADD6E0}"/>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③データの入力が完了したら「追加」をタップします。</a:t>
            </a:r>
            <a:endParaRPr lang="ja-JP" altLang="en-US" dirty="0">
              <a:latin typeface="メイリオ" panose="020B0604030504040204" pitchFamily="50" charset="-128"/>
              <a:ea typeface="メイリオ" panose="020B0604030504040204" pitchFamily="50" charset="-128"/>
            </a:endParaRPr>
          </a:p>
        </p:txBody>
      </p:sp>
      <p:sp>
        <p:nvSpPr>
          <p:cNvPr id="15" name="Google Shape;157;g125f8f40711_0_119">
            <a:extLst>
              <a:ext uri="{FF2B5EF4-FFF2-40B4-BE49-F238E27FC236}">
                <a16:creationId xmlns:a16="http://schemas.microsoft.com/office/drawing/2014/main" id="{069EB5C6-861B-40BF-B383-632A7AED4A61}"/>
              </a:ext>
            </a:extLst>
          </p:cNvPr>
          <p:cNvSpPr txBox="1"/>
          <p:nvPr/>
        </p:nvSpPr>
        <p:spPr>
          <a:xfrm>
            <a:off x="6167550" y="1465981"/>
            <a:ext cx="539070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データが登録されます。</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pic>
        <p:nvPicPr>
          <p:cNvPr id="10242" name="Picture 2">
            <a:extLst>
              <a:ext uri="{FF2B5EF4-FFF2-40B4-BE49-F238E27FC236}">
                <a16:creationId xmlns:a16="http://schemas.microsoft.com/office/drawing/2014/main" id="{F5D95D3C-6708-D120-8EF4-707E6EFD9B4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63554" y="1804148"/>
            <a:ext cx="2782198" cy="49319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743CDFC3-2598-A9F9-51DB-E0C11A5C3C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8558" y="1804148"/>
            <a:ext cx="2774207" cy="49319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9" name="Google Shape;618;g126584d4e9d_0_223">
            <a:extLst>
              <a:ext uri="{FF2B5EF4-FFF2-40B4-BE49-F238E27FC236}">
                <a16:creationId xmlns:a16="http://schemas.microsoft.com/office/drawing/2014/main" id="{14E7BF81-C62C-40DB-B607-8B2592DC06E0}"/>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●メンバーのシート情報を編集する</a:t>
            </a:r>
            <a:endParaRPr lang="ja-JP" altLang="en-US" sz="1600" dirty="0">
              <a:latin typeface="メイリオ" panose="020B0604030504040204" pitchFamily="50" charset="-128"/>
              <a:ea typeface="メイリオ" panose="020B0604030504040204" pitchFamily="50" charset="-128"/>
            </a:endParaRPr>
          </a:p>
        </p:txBody>
      </p:sp>
      <p:sp>
        <p:nvSpPr>
          <p:cNvPr id="10" name="Google Shape;203;g125f8f40711_0_141">
            <a:extLst>
              <a:ext uri="{FF2B5EF4-FFF2-40B4-BE49-F238E27FC236}">
                <a16:creationId xmlns:a16="http://schemas.microsoft.com/office/drawing/2014/main" id="{FE576F1C-B700-4076-B044-2BF0184E1305}"/>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5-3.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シート情報の閲覧と編集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11" name="Google Shape;76;p5">
            <a:extLst>
              <a:ext uri="{FF2B5EF4-FFF2-40B4-BE49-F238E27FC236}">
                <a16:creationId xmlns:a16="http://schemas.microsoft.com/office/drawing/2014/main" id="{4965B0D9-9CE9-4C70-B3A8-E499AA504A9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78;p5">
            <a:extLst>
              <a:ext uri="{FF2B5EF4-FFF2-40B4-BE49-F238E27FC236}">
                <a16:creationId xmlns:a16="http://schemas.microsoft.com/office/drawing/2014/main" id="{3C75E824-C2E5-458F-8537-B9273063347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3" name="Google Shape;156;g125f8f40711_0_119">
            <a:extLst>
              <a:ext uri="{FF2B5EF4-FFF2-40B4-BE49-F238E27FC236}">
                <a16:creationId xmlns:a16="http://schemas.microsoft.com/office/drawing/2014/main" id="{B3E19279-FAC0-4B3E-A47C-1AC1FF03F936}"/>
              </a:ext>
            </a:extLst>
          </p:cNvPr>
          <p:cNvSpPr txBox="1"/>
          <p:nvPr/>
        </p:nvSpPr>
        <p:spPr>
          <a:xfrm>
            <a:off x="694171" y="1470553"/>
            <a:ext cx="5277497"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b="0" i="0" dirty="0">
                <a:solidFill>
                  <a:schemeClr val="tx1"/>
                </a:solidFill>
                <a:effectLst/>
                <a:latin typeface="メイリオ" panose="020B0604030504040204" pitchFamily="50" charset="-128"/>
                <a:ea typeface="メイリオ" panose="020B0604030504040204" pitchFamily="50" charset="-128"/>
              </a:rPr>
              <a:t>①すでに登録されている情報を編集する時は、</a:t>
            </a:r>
            <a:r>
              <a:rPr lang="en-US" altLang="ja-JP" b="0" i="0" dirty="0">
                <a:solidFill>
                  <a:schemeClr val="tx1"/>
                </a:solidFill>
                <a:effectLst/>
                <a:latin typeface="メイリオ" panose="020B0604030504040204" pitchFamily="50" charset="-128"/>
                <a:ea typeface="メイリオ" panose="020B0604030504040204" pitchFamily="50" charset="-128"/>
              </a:rPr>
              <a:t>『</a:t>
            </a:r>
            <a:r>
              <a:rPr lang="ja-JP" altLang="en-US" b="0" i="0" dirty="0">
                <a:solidFill>
                  <a:schemeClr val="tx1"/>
                </a:solidFill>
                <a:effectLst/>
                <a:latin typeface="メイリオ" panose="020B0604030504040204" pitchFamily="50" charset="-128"/>
                <a:ea typeface="メイリオ" panose="020B0604030504040204" pitchFamily="50" charset="-128"/>
              </a:rPr>
              <a:t>編集</a:t>
            </a:r>
            <a:r>
              <a:rPr lang="en-US" altLang="ja-JP" b="0" i="0" dirty="0">
                <a:solidFill>
                  <a:schemeClr val="tx1"/>
                </a:solidFill>
                <a:effectLst/>
                <a:latin typeface="メイリオ" panose="020B0604030504040204" pitchFamily="50" charset="-128"/>
                <a:ea typeface="メイリオ" panose="020B0604030504040204" pitchFamily="50" charset="-128"/>
              </a:rPr>
              <a:t>』</a:t>
            </a:r>
            <a:r>
              <a:rPr lang="ja-JP" altLang="en-US" b="0" i="0" dirty="0">
                <a:solidFill>
                  <a:schemeClr val="tx1"/>
                </a:solidFill>
                <a:effectLst/>
                <a:latin typeface="メイリオ" panose="020B0604030504040204" pitchFamily="50" charset="-128"/>
                <a:ea typeface="メイリオ" panose="020B0604030504040204" pitchFamily="50" charset="-128"/>
              </a:rPr>
              <a:t>をタップします。</a:t>
            </a:r>
            <a:br>
              <a:rPr lang="ja-JP" altLang="en-US" dirty="0">
                <a:solidFill>
                  <a:schemeClr val="tx1"/>
                </a:solidFill>
                <a:latin typeface="メイリオ" panose="020B0604030504040204" pitchFamily="50" charset="-128"/>
                <a:ea typeface="メイリオ" panose="020B0604030504040204" pitchFamily="50" charset="-128"/>
              </a:rPr>
            </a:br>
            <a:r>
              <a:rPr lang="ja-JP" altLang="en-US" b="0" i="0" dirty="0">
                <a:solidFill>
                  <a:schemeClr val="tx1"/>
                </a:solidFill>
                <a:effectLst/>
                <a:latin typeface="メイリオ" panose="020B0604030504040204" pitchFamily="50" charset="-128"/>
                <a:ea typeface="メイリオ" panose="020B0604030504040204" pitchFamily="50" charset="-128"/>
              </a:rPr>
              <a:t>表示がない場合は下にスクロールしてください。</a:t>
            </a:r>
            <a:endParaRPr lang="ja-JP" altLang="en-US" sz="1400" dirty="0">
              <a:solidFill>
                <a:schemeClr val="tx1"/>
              </a:solidFill>
              <a:latin typeface="メイリオ" panose="020B0604030504040204" pitchFamily="50" charset="-128"/>
              <a:ea typeface="メイリオ" panose="020B0604030504040204" pitchFamily="50" charset="-128"/>
              <a:cs typeface="Meiryo"/>
              <a:sym typeface="Meiryo"/>
            </a:endParaRPr>
          </a:p>
        </p:txBody>
      </p:sp>
      <p:sp>
        <p:nvSpPr>
          <p:cNvPr id="14" name="Google Shape;157;g125f8f40711_0_119">
            <a:extLst>
              <a:ext uri="{FF2B5EF4-FFF2-40B4-BE49-F238E27FC236}">
                <a16:creationId xmlns:a16="http://schemas.microsoft.com/office/drawing/2014/main" id="{28B2A5B4-90FE-4E10-A719-45EE16577A07}"/>
              </a:ext>
            </a:extLst>
          </p:cNvPr>
          <p:cNvSpPr txBox="1"/>
          <p:nvPr/>
        </p:nvSpPr>
        <p:spPr>
          <a:xfrm>
            <a:off x="6167550" y="1465981"/>
            <a:ext cx="539070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chemeClr val="tx1"/>
                </a:solidFill>
                <a:latin typeface="メイリオ" panose="020B0604030504040204" pitchFamily="50" charset="-128"/>
                <a:ea typeface="メイリオ" panose="020B0604030504040204" pitchFamily="50" charset="-128"/>
                <a:cs typeface="Meiryo"/>
                <a:sym typeface="Meiryo"/>
              </a:rPr>
              <a:t>②</a:t>
            </a:r>
            <a:r>
              <a:rPr lang="ja-JP" altLang="en-US" b="0" i="0" dirty="0">
                <a:solidFill>
                  <a:schemeClr val="tx1"/>
                </a:solidFill>
                <a:effectLst/>
                <a:latin typeface="メイリオ" panose="020B0604030504040204" pitchFamily="50" charset="-128"/>
                <a:ea typeface="メイリオ" panose="020B0604030504040204" pitchFamily="50" charset="-128"/>
              </a:rPr>
              <a:t>入力欄が表示されるので編集を行います。</a:t>
            </a:r>
            <a:br>
              <a:rPr lang="ja-JP" altLang="en-US" dirty="0">
                <a:solidFill>
                  <a:schemeClr val="tx1"/>
                </a:solidFill>
                <a:latin typeface="メイリオ" panose="020B0604030504040204" pitchFamily="50" charset="-128"/>
                <a:ea typeface="メイリオ" panose="020B0604030504040204" pitchFamily="50" charset="-128"/>
              </a:rPr>
            </a:br>
            <a:r>
              <a:rPr lang="ja-JP" altLang="en-US" b="0" i="0" dirty="0">
                <a:solidFill>
                  <a:schemeClr val="tx1"/>
                </a:solidFill>
                <a:effectLst/>
                <a:latin typeface="メイリオ" panose="020B0604030504040204" pitchFamily="50" charset="-128"/>
                <a:ea typeface="メイリオ" panose="020B0604030504040204" pitchFamily="50" charset="-128"/>
              </a:rPr>
              <a:t>編集が完了したら</a:t>
            </a:r>
            <a:r>
              <a:rPr lang="en-US" altLang="ja-JP" b="0" i="0" dirty="0">
                <a:solidFill>
                  <a:schemeClr val="tx1"/>
                </a:solidFill>
                <a:effectLst/>
                <a:latin typeface="メイリオ" panose="020B0604030504040204" pitchFamily="50" charset="-128"/>
                <a:ea typeface="メイリオ" panose="020B0604030504040204" pitchFamily="50" charset="-128"/>
              </a:rPr>
              <a:t>『</a:t>
            </a:r>
            <a:r>
              <a:rPr lang="ja-JP" altLang="en-US" b="0" i="0" dirty="0">
                <a:solidFill>
                  <a:schemeClr val="tx1"/>
                </a:solidFill>
                <a:effectLst/>
                <a:latin typeface="メイリオ" panose="020B0604030504040204" pitchFamily="50" charset="-128"/>
                <a:ea typeface="メイリオ" panose="020B0604030504040204" pitchFamily="50" charset="-128"/>
              </a:rPr>
              <a:t>保存</a:t>
            </a:r>
            <a:r>
              <a:rPr lang="en-US" altLang="ja-JP" b="0" i="0" dirty="0">
                <a:solidFill>
                  <a:schemeClr val="tx1"/>
                </a:solidFill>
                <a:effectLst/>
                <a:latin typeface="メイリオ" panose="020B0604030504040204" pitchFamily="50" charset="-128"/>
                <a:ea typeface="メイリオ" panose="020B0604030504040204" pitchFamily="50" charset="-128"/>
              </a:rPr>
              <a:t>』</a:t>
            </a:r>
            <a:r>
              <a:rPr lang="ja-JP" altLang="en-US" b="0" i="0" dirty="0">
                <a:solidFill>
                  <a:schemeClr val="tx1"/>
                </a:solidFill>
                <a:effectLst/>
                <a:latin typeface="メイリオ" panose="020B0604030504040204" pitchFamily="50" charset="-128"/>
                <a:ea typeface="メイリオ" panose="020B0604030504040204" pitchFamily="50" charset="-128"/>
              </a:rPr>
              <a:t>をタップしてください。</a:t>
            </a:r>
            <a:endParaRPr lang="ja-JP" altLang="en-US" sz="1400" dirty="0">
              <a:solidFill>
                <a:schemeClr val="tx1"/>
              </a:solidFill>
              <a:latin typeface="メイリオ" panose="020B0604030504040204" pitchFamily="50" charset="-128"/>
              <a:ea typeface="メイリオ" panose="020B0604030504040204" pitchFamily="50" charset="-128"/>
              <a:cs typeface="Meiryo"/>
              <a:sym typeface="Meiryo"/>
            </a:endParaRPr>
          </a:p>
        </p:txBody>
      </p:sp>
      <p:pic>
        <p:nvPicPr>
          <p:cNvPr id="11266" name="Picture 2">
            <a:extLst>
              <a:ext uri="{FF2B5EF4-FFF2-40B4-BE49-F238E27FC236}">
                <a16:creationId xmlns:a16="http://schemas.microsoft.com/office/drawing/2014/main" id="{E1CAFF51-01B3-4844-4E33-8C5C53040B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2278" y="2209176"/>
            <a:ext cx="2503429" cy="44505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022951C8-5B83-65A7-1B84-A636DB38D5F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68823" y="2206786"/>
            <a:ext cx="2503429" cy="44505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grpSp>
        <p:nvGrpSpPr>
          <p:cNvPr id="808" name="Google Shape;808;p62"/>
          <p:cNvGrpSpPr/>
          <p:nvPr/>
        </p:nvGrpSpPr>
        <p:grpSpPr>
          <a:xfrm>
            <a:off x="1144289" y="1692574"/>
            <a:ext cx="9903419" cy="1819012"/>
            <a:chOff x="562059" y="3017057"/>
            <a:chExt cx="9903419" cy="1819012"/>
          </a:xfrm>
        </p:grpSpPr>
        <p:sp>
          <p:nvSpPr>
            <p:cNvPr id="809" name="Google Shape;809;p62"/>
            <p:cNvSpPr/>
            <p:nvPr/>
          </p:nvSpPr>
          <p:spPr>
            <a:xfrm>
              <a:off x="562059" y="3017057"/>
              <a:ext cx="9903419" cy="1819012"/>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810" name="Google Shape;810;p62"/>
            <p:cNvSpPr txBox="1"/>
            <p:nvPr/>
          </p:nvSpPr>
          <p:spPr>
            <a:xfrm>
              <a:off x="876279" y="3506490"/>
              <a:ext cx="9274977"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dirty="0">
                  <a:solidFill>
                    <a:srgbClr val="333333"/>
                  </a:solidFill>
                  <a:latin typeface="メイリオ" panose="020B0604030504040204" pitchFamily="50" charset="-128"/>
                  <a:ea typeface="メイリオ" panose="020B0604030504040204" pitchFamily="50" charset="-128"/>
                  <a:cs typeface="Meiryo"/>
                  <a:sym typeface="Meiryo"/>
                </a:rPr>
                <a:t>シート情報の編集ができない場合、管理者により制限されている可能性があります。</a:t>
              </a:r>
              <a:br>
                <a:rPr lang="ja-JP" sz="1600" dirty="0">
                  <a:solidFill>
                    <a:schemeClr val="dk1"/>
                  </a:solidFill>
                  <a:latin typeface="メイリオ" panose="020B0604030504040204" pitchFamily="50" charset="-128"/>
                  <a:ea typeface="メイリオ" panose="020B0604030504040204" pitchFamily="50" charset="-128"/>
                  <a:cs typeface="Meiryo"/>
                  <a:sym typeface="Meiryo"/>
                </a:rPr>
              </a:br>
              <a:r>
                <a:rPr lang="ja-JP" sz="1600" b="0" i="0" dirty="0">
                  <a:solidFill>
                    <a:srgbClr val="333333"/>
                  </a:solidFill>
                  <a:latin typeface="メイリオ" panose="020B0604030504040204" pitchFamily="50" charset="-128"/>
                  <a:ea typeface="メイリオ" panose="020B0604030504040204" pitchFamily="50" charset="-128"/>
                  <a:cs typeface="Meiryo"/>
                  <a:sym typeface="Meiryo"/>
                </a:rPr>
                <a:t>また、アプリから</a:t>
              </a:r>
              <a:r>
                <a:rPr lang="ja-JP" sz="1600" dirty="0">
                  <a:solidFill>
                    <a:srgbClr val="333333"/>
                  </a:solidFill>
                  <a:latin typeface="メイリオ" panose="020B0604030504040204" pitchFamily="50" charset="-128"/>
                  <a:ea typeface="メイリオ" panose="020B0604030504040204" pitchFamily="50" charset="-128"/>
                  <a:cs typeface="Meiryo"/>
                  <a:sym typeface="Meiryo"/>
                </a:rPr>
                <a:t>「</a:t>
              </a:r>
              <a:r>
                <a:rPr lang="ja-JP" sz="1600" b="0" i="0" dirty="0">
                  <a:solidFill>
                    <a:srgbClr val="333333"/>
                  </a:solidFill>
                  <a:latin typeface="メイリオ" panose="020B0604030504040204" pitchFamily="50" charset="-128"/>
                  <a:ea typeface="メイリオ" panose="020B0604030504040204" pitchFamily="50" charset="-128"/>
                  <a:cs typeface="Meiryo"/>
                  <a:sym typeface="Meiryo"/>
                </a:rPr>
                <a:t>ファイル添付</a:t>
              </a:r>
              <a:r>
                <a:rPr lang="ja-JP" sz="1600" dirty="0">
                  <a:solidFill>
                    <a:srgbClr val="333333"/>
                  </a:solidFill>
                  <a:latin typeface="メイリオ" panose="020B0604030504040204" pitchFamily="50" charset="-128"/>
                  <a:ea typeface="メイリオ" panose="020B0604030504040204" pitchFamily="50" charset="-128"/>
                  <a:cs typeface="Meiryo"/>
                  <a:sym typeface="Meiryo"/>
                </a:rPr>
                <a:t>」「</a:t>
              </a:r>
              <a:r>
                <a:rPr lang="ja-JP" sz="1600" b="0" i="0" dirty="0">
                  <a:solidFill>
                    <a:srgbClr val="333333"/>
                  </a:solidFill>
                  <a:latin typeface="メイリオ" panose="020B0604030504040204" pitchFamily="50" charset="-128"/>
                  <a:ea typeface="メイリオ" panose="020B0604030504040204" pitchFamily="50" charset="-128"/>
                  <a:cs typeface="Meiryo"/>
                  <a:sym typeface="Meiryo"/>
                </a:rPr>
                <a:t>顔写真ボックス</a:t>
              </a:r>
              <a:r>
                <a:rPr lang="ja-JP" sz="1600" dirty="0">
                  <a:solidFill>
                    <a:srgbClr val="333333"/>
                  </a:solidFill>
                  <a:latin typeface="メイリオ" panose="020B0604030504040204" pitchFamily="50" charset="-128"/>
                  <a:ea typeface="メイリオ" panose="020B0604030504040204" pitchFamily="50" charset="-128"/>
                  <a:cs typeface="Meiryo"/>
                  <a:sym typeface="Meiryo"/>
                </a:rPr>
                <a:t>」</a:t>
              </a:r>
              <a:r>
                <a:rPr lang="ja-JP" sz="1600" b="0" i="0" dirty="0">
                  <a:solidFill>
                    <a:srgbClr val="333333"/>
                  </a:solidFill>
                  <a:latin typeface="メイリオ" panose="020B0604030504040204" pitchFamily="50" charset="-128"/>
                  <a:ea typeface="メイリオ" panose="020B0604030504040204" pitchFamily="50" charset="-128"/>
                  <a:cs typeface="Meiryo"/>
                  <a:sym typeface="Meiryo"/>
                </a:rPr>
                <a:t>パーツの編集はできません。</a:t>
              </a:r>
              <a:endParaRPr sz="1600" b="0" i="0" dirty="0">
                <a:solidFill>
                  <a:srgbClr val="333333"/>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sz="1600" b="0" i="0" dirty="0">
                  <a:solidFill>
                    <a:srgbClr val="333333"/>
                  </a:solidFill>
                  <a:latin typeface="メイリオ" panose="020B0604030504040204" pitchFamily="50" charset="-128"/>
                  <a:ea typeface="メイリオ" panose="020B0604030504040204" pitchFamily="50" charset="-128"/>
                  <a:cs typeface="Meiryo"/>
                  <a:sym typeface="Meiryo"/>
                </a:rPr>
                <a:t>これらパーツが必須項目になっている場合は保存できないので、編集したい場合は、PCのブラウザより操作を行ってください。</a:t>
              </a:r>
              <a:endParaRPr sz="16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811" name="Google Shape;811;p62"/>
            <p:cNvSpPr txBox="1"/>
            <p:nvPr/>
          </p:nvSpPr>
          <p:spPr>
            <a:xfrm>
              <a:off x="725751" y="3186313"/>
              <a:ext cx="8589054"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2400"/>
                <a:buFont typeface="Meiryo"/>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　シート情報を追加できない場合</a:t>
              </a:r>
              <a:endParaRPr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p:txBody>
        </p:sp>
      </p:grpSp>
      <p:sp>
        <p:nvSpPr>
          <p:cNvPr id="11" name="Google Shape;618;g126584d4e9d_0_223">
            <a:extLst>
              <a:ext uri="{FF2B5EF4-FFF2-40B4-BE49-F238E27FC236}">
                <a16:creationId xmlns:a16="http://schemas.microsoft.com/office/drawing/2014/main" id="{776CE34C-8EF7-4D09-A25C-0E500971AEB4}"/>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●メンバーのシート情報を編集する</a:t>
            </a:r>
            <a:endParaRPr lang="ja-JP" altLang="en-US" sz="1600" dirty="0">
              <a:latin typeface="メイリオ" panose="020B0604030504040204" pitchFamily="50" charset="-128"/>
              <a:ea typeface="メイリオ" panose="020B0604030504040204" pitchFamily="50" charset="-128"/>
            </a:endParaRPr>
          </a:p>
        </p:txBody>
      </p:sp>
      <p:sp>
        <p:nvSpPr>
          <p:cNvPr id="12" name="Google Shape;203;g125f8f40711_0_141">
            <a:extLst>
              <a:ext uri="{FF2B5EF4-FFF2-40B4-BE49-F238E27FC236}">
                <a16:creationId xmlns:a16="http://schemas.microsoft.com/office/drawing/2014/main" id="{DB1E8BFB-AB4C-4D44-B903-D01465EE6E7A}"/>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5-3.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シート情報の閲覧と編集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13" name="Google Shape;76;p5">
            <a:extLst>
              <a:ext uri="{FF2B5EF4-FFF2-40B4-BE49-F238E27FC236}">
                <a16:creationId xmlns:a16="http://schemas.microsoft.com/office/drawing/2014/main" id="{05E5B20D-2983-48D1-99AE-0F9EB1420D89}"/>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4" name="Google Shape;78;p5">
            <a:extLst>
              <a:ext uri="{FF2B5EF4-FFF2-40B4-BE49-F238E27FC236}">
                <a16:creationId xmlns:a16="http://schemas.microsoft.com/office/drawing/2014/main" id="{EE50A0DD-CC55-43D3-9E12-AB8C6E45F157}"/>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grpSp>
        <p:nvGrpSpPr>
          <p:cNvPr id="17" name="グループ化 16">
            <a:extLst>
              <a:ext uri="{FF2B5EF4-FFF2-40B4-BE49-F238E27FC236}">
                <a16:creationId xmlns:a16="http://schemas.microsoft.com/office/drawing/2014/main" id="{06FDC4CC-473E-4444-AF48-6AF92F5A0670}"/>
              </a:ext>
            </a:extLst>
          </p:cNvPr>
          <p:cNvGrpSpPr/>
          <p:nvPr/>
        </p:nvGrpSpPr>
        <p:grpSpPr>
          <a:xfrm>
            <a:off x="1144290" y="3640238"/>
            <a:ext cx="9903419" cy="858958"/>
            <a:chOff x="1293121" y="5572337"/>
            <a:chExt cx="9903419" cy="858958"/>
          </a:xfrm>
        </p:grpSpPr>
        <p:grpSp>
          <p:nvGrpSpPr>
            <p:cNvPr id="18" name="グループ化 17">
              <a:extLst>
                <a:ext uri="{FF2B5EF4-FFF2-40B4-BE49-F238E27FC236}">
                  <a16:creationId xmlns:a16="http://schemas.microsoft.com/office/drawing/2014/main" id="{26CB47EC-51B6-4ED6-A36F-30491CDAC7E4}"/>
                </a:ext>
              </a:extLst>
            </p:cNvPr>
            <p:cNvGrpSpPr/>
            <p:nvPr/>
          </p:nvGrpSpPr>
          <p:grpSpPr>
            <a:xfrm>
              <a:off x="1293121" y="5572337"/>
              <a:ext cx="9903419" cy="858958"/>
              <a:chOff x="1019958" y="5655479"/>
              <a:chExt cx="9903419" cy="858958"/>
            </a:xfrm>
          </p:grpSpPr>
          <p:grpSp>
            <p:nvGrpSpPr>
              <p:cNvPr id="20" name="グループ化 19">
                <a:extLst>
                  <a:ext uri="{FF2B5EF4-FFF2-40B4-BE49-F238E27FC236}">
                    <a16:creationId xmlns:a16="http://schemas.microsoft.com/office/drawing/2014/main" id="{AC14617C-6C1C-4181-B896-831C14EB59B7}"/>
                  </a:ext>
                </a:extLst>
              </p:cNvPr>
              <p:cNvGrpSpPr/>
              <p:nvPr/>
            </p:nvGrpSpPr>
            <p:grpSpPr>
              <a:xfrm>
                <a:off x="1019958" y="5655479"/>
                <a:ext cx="9903419" cy="858958"/>
                <a:chOff x="883577" y="4851325"/>
                <a:chExt cx="9903419" cy="858958"/>
              </a:xfrm>
            </p:grpSpPr>
            <p:grpSp>
              <p:nvGrpSpPr>
                <p:cNvPr id="23" name="グループ化 22">
                  <a:extLst>
                    <a:ext uri="{FF2B5EF4-FFF2-40B4-BE49-F238E27FC236}">
                      <a16:creationId xmlns:a16="http://schemas.microsoft.com/office/drawing/2014/main" id="{5F3AC410-9499-4616-86BD-BF7DB00484E4}"/>
                    </a:ext>
                  </a:extLst>
                </p:cNvPr>
                <p:cNvGrpSpPr/>
                <p:nvPr/>
              </p:nvGrpSpPr>
              <p:grpSpPr>
                <a:xfrm>
                  <a:off x="883577" y="4851325"/>
                  <a:ext cx="9903419" cy="858958"/>
                  <a:chOff x="1019958" y="5075769"/>
                  <a:chExt cx="9903419" cy="858958"/>
                </a:xfrm>
              </p:grpSpPr>
              <p:sp>
                <p:nvSpPr>
                  <p:cNvPr id="25" name="Google Shape;277;p25">
                    <a:extLst>
                      <a:ext uri="{FF2B5EF4-FFF2-40B4-BE49-F238E27FC236}">
                        <a16:creationId xmlns:a16="http://schemas.microsoft.com/office/drawing/2014/main" id="{B46D25C9-0AC9-444B-8288-D7E71210491A}"/>
                      </a:ext>
                    </a:extLst>
                  </p:cNvPr>
                  <p:cNvSpPr/>
                  <p:nvPr/>
                </p:nvSpPr>
                <p:spPr>
                  <a:xfrm>
                    <a:off x="1019958" y="5075769"/>
                    <a:ext cx="9903419" cy="858958"/>
                  </a:xfrm>
                  <a:prstGeom prst="rect">
                    <a:avLst/>
                  </a:prstGeom>
                  <a:solidFill>
                    <a:schemeClr val="lt1"/>
                  </a:solidFill>
                  <a:ln w="19050" cap="flat"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6" name="Google Shape;160;g125f8f40711_0_119">
                    <a:extLst>
                      <a:ext uri="{FF2B5EF4-FFF2-40B4-BE49-F238E27FC236}">
                        <a16:creationId xmlns:a16="http://schemas.microsoft.com/office/drawing/2014/main" id="{78B9D5F0-11D1-4BF4-9AD5-6BAD0C9ED848}"/>
                      </a:ext>
                    </a:extLst>
                  </p:cNvPr>
                  <p:cNvSpPr txBox="1"/>
                  <p:nvPr/>
                </p:nvSpPr>
                <p:spPr>
                  <a:xfrm>
                    <a:off x="1348203" y="5444703"/>
                    <a:ext cx="943300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200" dirty="0">
                        <a:solidFill>
                          <a:schemeClr val="dk1"/>
                        </a:solidFill>
                        <a:latin typeface="メイリオ" panose="020B0604030504040204" pitchFamily="50" charset="-128"/>
                        <a:ea typeface="メイリオ" panose="020B0604030504040204" pitchFamily="50" charset="-128"/>
                        <a:cs typeface="Meiryo"/>
                        <a:sym typeface="Meiryo"/>
                      </a:rPr>
                      <a:t>テキスト入力欄は右上の「保存」をタップしたときに、選択肢式の項目は選択肢を選んだときに自動でシート内容が更新されます。</a:t>
                    </a:r>
                    <a:endParaRPr lang="ja-JP" altLang="en-US" sz="1200" dirty="0">
                      <a:latin typeface="メイリオ" panose="020B0604030504040204" pitchFamily="50" charset="-128"/>
                      <a:ea typeface="メイリオ" panose="020B0604030504040204" pitchFamily="50" charset="-128"/>
                    </a:endParaRPr>
                  </a:p>
                </p:txBody>
              </p:sp>
            </p:grpSp>
            <p:sp>
              <p:nvSpPr>
                <p:cNvPr id="24" name="テキスト ボックス 23">
                  <a:extLst>
                    <a:ext uri="{FF2B5EF4-FFF2-40B4-BE49-F238E27FC236}">
                      <a16:creationId xmlns:a16="http://schemas.microsoft.com/office/drawing/2014/main" id="{67C333F4-68CC-4E60-A427-CA08FCA0D33F}"/>
                    </a:ext>
                  </a:extLst>
                </p:cNvPr>
                <p:cNvSpPr txBox="1"/>
                <p:nvPr/>
              </p:nvSpPr>
              <p:spPr>
                <a:xfrm>
                  <a:off x="2369822" y="4935738"/>
                  <a:ext cx="6096000" cy="338554"/>
                </a:xfrm>
                <a:prstGeom prst="rect">
                  <a:avLst/>
                </a:prstGeom>
                <a:noFill/>
              </p:spPr>
              <p:txBody>
                <a:bodyPr wrap="square">
                  <a:spAutoFit/>
                </a:bodyPr>
                <a:lstStyle/>
                <a:p>
                  <a:endParaRPr lang="ja-JP" altLang="en-US" sz="1600" dirty="0">
                    <a:latin typeface="メイリオ" panose="020B0604030504040204" pitchFamily="50" charset="-128"/>
                    <a:ea typeface="メイリオ" panose="020B0604030504040204" pitchFamily="50" charset="-128"/>
                  </a:endParaRPr>
                </a:p>
              </p:txBody>
            </p:sp>
          </p:grpSp>
          <p:sp>
            <p:nvSpPr>
              <p:cNvPr id="21" name="Google Shape;159;g125f8f40711_0_119">
                <a:extLst>
                  <a:ext uri="{FF2B5EF4-FFF2-40B4-BE49-F238E27FC236}">
                    <a16:creationId xmlns:a16="http://schemas.microsoft.com/office/drawing/2014/main" id="{1517B237-54B2-4789-B160-52A2C6A4B70E}"/>
                  </a:ext>
                </a:extLst>
              </p:cNvPr>
              <p:cNvSpPr txBox="1"/>
              <p:nvPr/>
            </p:nvSpPr>
            <p:spPr>
              <a:xfrm>
                <a:off x="1550446" y="5726452"/>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2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sp>
            <p:nvSpPr>
              <p:cNvPr id="22" name="Google Shape;159;g125f8f40711_0_119">
                <a:extLst>
                  <a:ext uri="{FF2B5EF4-FFF2-40B4-BE49-F238E27FC236}">
                    <a16:creationId xmlns:a16="http://schemas.microsoft.com/office/drawing/2014/main" id="{60A83161-FF75-428E-90D5-98FB9E4B45E5}"/>
                  </a:ext>
                </a:extLst>
              </p:cNvPr>
              <p:cNvSpPr txBox="1"/>
              <p:nvPr/>
            </p:nvSpPr>
            <p:spPr>
              <a:xfrm>
                <a:off x="2285442" y="5722824"/>
                <a:ext cx="841525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altLang="en-US"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スターを付ける</a:t>
                </a:r>
              </a:p>
            </p:txBody>
          </p:sp>
        </p:grpSp>
        <p:pic>
          <p:nvPicPr>
            <p:cNvPr id="19" name="Google Shape;161;g125f8f40711_0_119">
              <a:extLst>
                <a:ext uri="{FF2B5EF4-FFF2-40B4-BE49-F238E27FC236}">
                  <a16:creationId xmlns:a16="http://schemas.microsoft.com/office/drawing/2014/main" id="{652C4224-C45F-430B-ADBF-0FA340111371}"/>
                </a:ext>
              </a:extLst>
            </p:cNvPr>
            <p:cNvPicPr preferRelativeResize="0"/>
            <p:nvPr/>
          </p:nvPicPr>
          <p:blipFill rotWithShape="1">
            <a:blip r:embed="rId3">
              <a:alphaModFix/>
            </a:blip>
            <a:srcRect/>
            <a:stretch/>
          </p:blipFill>
          <p:spPr>
            <a:xfrm>
              <a:off x="1476607" y="5602757"/>
              <a:ext cx="335332" cy="338514"/>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6" name="Google Shape;618;g126584d4e9d_0_223">
            <a:extLst>
              <a:ext uri="{FF2B5EF4-FFF2-40B4-BE49-F238E27FC236}">
                <a16:creationId xmlns:a16="http://schemas.microsoft.com/office/drawing/2014/main" id="{8913613E-2DB3-4F9E-B4A4-BE8C73E780FC}"/>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●他のメンバーの情報を表示する</a:t>
            </a:r>
            <a:endParaRPr lang="ja-JP" altLang="en-US" sz="1600" dirty="0">
              <a:latin typeface="メイリオ" panose="020B0604030504040204" pitchFamily="50" charset="-128"/>
              <a:ea typeface="メイリオ" panose="020B0604030504040204" pitchFamily="50" charset="-128"/>
            </a:endParaRPr>
          </a:p>
        </p:txBody>
      </p:sp>
      <p:sp>
        <p:nvSpPr>
          <p:cNvPr id="7" name="Google Shape;203;g125f8f40711_0_141">
            <a:extLst>
              <a:ext uri="{FF2B5EF4-FFF2-40B4-BE49-F238E27FC236}">
                <a16:creationId xmlns:a16="http://schemas.microsoft.com/office/drawing/2014/main" id="{D629E183-ADFF-4024-AED6-EA13ADAF5F6A}"/>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5-3.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シート情報の閲覧と編集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8" name="Google Shape;76;p5">
            <a:extLst>
              <a:ext uri="{FF2B5EF4-FFF2-40B4-BE49-F238E27FC236}">
                <a16:creationId xmlns:a16="http://schemas.microsoft.com/office/drawing/2014/main" id="{E0DC3096-736C-4722-9E1C-879C7E65C5A6}"/>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9" name="Google Shape;78;p5">
            <a:extLst>
              <a:ext uri="{FF2B5EF4-FFF2-40B4-BE49-F238E27FC236}">
                <a16:creationId xmlns:a16="http://schemas.microsoft.com/office/drawing/2014/main" id="{761A3B40-9E85-4E34-9694-CB1067CC0720}"/>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5" name="Google Shape;156;g125f8f40711_0_119">
            <a:extLst>
              <a:ext uri="{FF2B5EF4-FFF2-40B4-BE49-F238E27FC236}">
                <a16:creationId xmlns:a16="http://schemas.microsoft.com/office/drawing/2014/main" id="{27DD6F34-B84F-4504-91A2-C4CBEF0408C2}"/>
              </a:ext>
            </a:extLst>
          </p:cNvPr>
          <p:cNvSpPr txBox="1"/>
          <p:nvPr/>
        </p:nvSpPr>
        <p:spPr>
          <a:xfrm>
            <a:off x="694171" y="1470553"/>
            <a:ext cx="5277497"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b="0" i="0" dirty="0">
                <a:solidFill>
                  <a:schemeClr val="tx1"/>
                </a:solidFill>
                <a:effectLst/>
                <a:latin typeface="メイリオ" panose="020B0604030504040204" pitchFamily="50" charset="-128"/>
                <a:ea typeface="メイリオ" panose="020B0604030504040204" pitchFamily="50" charset="-128"/>
              </a:rPr>
              <a:t>画面下部に他のメンバーの顔写真が表示されます。</a:t>
            </a:r>
            <a:br>
              <a:rPr lang="ja-JP" altLang="en-US" dirty="0">
                <a:solidFill>
                  <a:schemeClr val="tx1"/>
                </a:solidFill>
                <a:latin typeface="メイリオ" panose="020B0604030504040204" pitchFamily="50" charset="-128"/>
                <a:ea typeface="メイリオ" panose="020B0604030504040204" pitchFamily="50" charset="-128"/>
              </a:rPr>
            </a:br>
            <a:r>
              <a:rPr lang="ja-JP" altLang="en-US" b="0" i="0" dirty="0">
                <a:solidFill>
                  <a:schemeClr val="tx1"/>
                </a:solidFill>
                <a:effectLst/>
                <a:latin typeface="メイリオ" panose="020B0604030504040204" pitchFamily="50" charset="-128"/>
                <a:ea typeface="メイリオ" panose="020B0604030504040204" pitchFamily="50" charset="-128"/>
              </a:rPr>
              <a:t>左右にスクロールし顔写真をタップすると、他のメンバーの情報に移動できます。</a:t>
            </a:r>
            <a:endParaRPr lang="ja-JP" altLang="en-US" sz="1400" dirty="0">
              <a:solidFill>
                <a:schemeClr val="tx1"/>
              </a:solidFill>
              <a:latin typeface="メイリオ" panose="020B0604030504040204" pitchFamily="50" charset="-128"/>
              <a:ea typeface="メイリオ" panose="020B0604030504040204" pitchFamily="50" charset="-128"/>
              <a:cs typeface="Meiryo"/>
              <a:sym typeface="Meiryo"/>
            </a:endParaRPr>
          </a:p>
        </p:txBody>
      </p:sp>
      <p:sp>
        <p:nvSpPr>
          <p:cNvPr id="16" name="Google Shape;157;g125f8f40711_0_119">
            <a:extLst>
              <a:ext uri="{FF2B5EF4-FFF2-40B4-BE49-F238E27FC236}">
                <a16:creationId xmlns:a16="http://schemas.microsoft.com/office/drawing/2014/main" id="{B33298E7-7018-40A6-B566-21E35D081465}"/>
              </a:ext>
            </a:extLst>
          </p:cNvPr>
          <p:cNvSpPr txBox="1"/>
          <p:nvPr/>
        </p:nvSpPr>
        <p:spPr>
          <a:xfrm>
            <a:off x="6220335" y="1491026"/>
            <a:ext cx="5857366"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b="0" i="0" dirty="0">
                <a:solidFill>
                  <a:srgbClr val="333333"/>
                </a:solidFill>
                <a:latin typeface="メイリオ" panose="020B0604030504040204" pitchFamily="50" charset="-128"/>
                <a:ea typeface="メイリオ" panose="020B0604030504040204" pitchFamily="50" charset="-128"/>
                <a:cs typeface="Meiryo"/>
                <a:sym typeface="Meiryo"/>
              </a:rPr>
              <a:t>上のタブをタップし同じカテゴリの別のシートに移動できます</a:t>
            </a:r>
            <a:r>
              <a:rPr lang="ja-JP" altLang="en-US" b="0" i="0" dirty="0">
                <a:solidFill>
                  <a:srgbClr val="333333"/>
                </a:solidFill>
                <a:latin typeface="メイリオ" panose="020B0604030504040204" pitchFamily="50" charset="-128"/>
                <a:ea typeface="メイリオ" panose="020B0604030504040204" pitchFamily="50" charset="-128"/>
                <a:sym typeface="Arial"/>
              </a:rPr>
              <a:t>。</a:t>
            </a:r>
            <a:r>
              <a:rPr lang="ja-JP" altLang="en-US" b="0" i="0" dirty="0">
                <a:solidFill>
                  <a:srgbClr val="333333"/>
                </a:solidFill>
                <a:latin typeface="メイリオ" panose="020B0604030504040204" pitchFamily="50" charset="-128"/>
                <a:ea typeface="メイリオ" panose="020B0604030504040204" pitchFamily="50" charset="-128"/>
                <a:cs typeface="Meiryo"/>
                <a:sym typeface="Meiryo"/>
              </a:rPr>
              <a:t>別のカテゴリのシートを表示したい場合は、左上の</a:t>
            </a:r>
            <a:r>
              <a:rPr lang="ja-JP" altLang="en-US"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b="0" i="0" dirty="0">
                <a:solidFill>
                  <a:srgbClr val="333333"/>
                </a:solidFill>
                <a:latin typeface="メイリオ" panose="020B0604030504040204" pitchFamily="50" charset="-128"/>
                <a:ea typeface="メイリオ" panose="020B0604030504040204" pitchFamily="50" charset="-128"/>
                <a:cs typeface="Meiryo"/>
                <a:sym typeface="Meiryo"/>
              </a:rPr>
              <a:t>戻る（＜）</a:t>
            </a:r>
            <a:r>
              <a:rPr lang="ja-JP" altLang="en-US"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b="0" i="0" dirty="0">
                <a:solidFill>
                  <a:srgbClr val="333333"/>
                </a:solidFill>
                <a:latin typeface="メイリオ" panose="020B0604030504040204" pitchFamily="50" charset="-128"/>
                <a:ea typeface="メイリオ" panose="020B0604030504040204" pitchFamily="50" charset="-128"/>
                <a:cs typeface="Meiryo"/>
                <a:sym typeface="Meiryo"/>
              </a:rPr>
              <a:t>アイコンで一度シートカテゴリの一覧に戻ってから選択しなおしてください。</a:t>
            </a:r>
            <a:endParaRPr lang="ja-JP" altLang="en-US"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7" name="Google Shape;618;g126584d4e9d_0_223">
            <a:extLst>
              <a:ext uri="{FF2B5EF4-FFF2-40B4-BE49-F238E27FC236}">
                <a16:creationId xmlns:a16="http://schemas.microsoft.com/office/drawing/2014/main" id="{142D12AB-3597-408C-BF46-B89E6A23ACD8}"/>
              </a:ext>
            </a:extLst>
          </p:cNvPr>
          <p:cNvSpPr txBox="1"/>
          <p:nvPr/>
        </p:nvSpPr>
        <p:spPr>
          <a:xfrm>
            <a:off x="5878902"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●他のシート情報を表示する</a:t>
            </a:r>
            <a:endParaRPr lang="ja-JP" altLang="en-US" sz="1600" dirty="0">
              <a:latin typeface="メイリオ" panose="020B0604030504040204" pitchFamily="50" charset="-128"/>
              <a:ea typeface="メイリオ" panose="020B0604030504040204" pitchFamily="50" charset="-128"/>
            </a:endParaRPr>
          </a:p>
        </p:txBody>
      </p:sp>
      <p:grpSp>
        <p:nvGrpSpPr>
          <p:cNvPr id="19" name="Google Shape;841;p65">
            <a:extLst>
              <a:ext uri="{FF2B5EF4-FFF2-40B4-BE49-F238E27FC236}">
                <a16:creationId xmlns:a16="http://schemas.microsoft.com/office/drawing/2014/main" id="{C9397898-94E9-4F6B-B2A3-822C9921DA5F}"/>
              </a:ext>
            </a:extLst>
          </p:cNvPr>
          <p:cNvGrpSpPr/>
          <p:nvPr/>
        </p:nvGrpSpPr>
        <p:grpSpPr>
          <a:xfrm>
            <a:off x="8981014" y="5077403"/>
            <a:ext cx="3088857" cy="1123950"/>
            <a:chOff x="953094" y="8114543"/>
            <a:chExt cx="3088857" cy="1583634"/>
          </a:xfrm>
        </p:grpSpPr>
        <p:sp>
          <p:nvSpPr>
            <p:cNvPr id="20" name="Google Shape;842;p65">
              <a:extLst>
                <a:ext uri="{FF2B5EF4-FFF2-40B4-BE49-F238E27FC236}">
                  <a16:creationId xmlns:a16="http://schemas.microsoft.com/office/drawing/2014/main" id="{108EE77A-9506-4BE3-97CF-D70E78C658A0}"/>
                </a:ext>
              </a:extLst>
            </p:cNvPr>
            <p:cNvSpPr/>
            <p:nvPr/>
          </p:nvSpPr>
          <p:spPr>
            <a:xfrm>
              <a:off x="953094" y="8114543"/>
              <a:ext cx="3088857" cy="1583634"/>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1" name="Google Shape;843;p65">
              <a:extLst>
                <a:ext uri="{FF2B5EF4-FFF2-40B4-BE49-F238E27FC236}">
                  <a16:creationId xmlns:a16="http://schemas.microsoft.com/office/drawing/2014/main" id="{C6960B8A-E18D-4386-83BF-AB2AC884346C}"/>
                </a:ext>
              </a:extLst>
            </p:cNvPr>
            <p:cNvSpPr txBox="1"/>
            <p:nvPr/>
          </p:nvSpPr>
          <p:spPr>
            <a:xfrm>
              <a:off x="1584085" y="8253587"/>
              <a:ext cx="1262580" cy="4769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sp>
          <p:nvSpPr>
            <p:cNvPr id="22" name="Google Shape;844;p65">
              <a:extLst>
                <a:ext uri="{FF2B5EF4-FFF2-40B4-BE49-F238E27FC236}">
                  <a16:creationId xmlns:a16="http://schemas.microsoft.com/office/drawing/2014/main" id="{6DCCF716-4225-414A-8624-9CDDC978B836}"/>
                </a:ext>
              </a:extLst>
            </p:cNvPr>
            <p:cNvSpPr txBox="1"/>
            <p:nvPr/>
          </p:nvSpPr>
          <p:spPr>
            <a:xfrm>
              <a:off x="1024982" y="8701243"/>
              <a:ext cx="3016969" cy="7371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dirty="0">
                  <a:solidFill>
                    <a:schemeClr val="dk1"/>
                  </a:solidFill>
                  <a:latin typeface="メイリオ" panose="020B0604030504040204" pitchFamily="50" charset="-128"/>
                  <a:ea typeface="メイリオ" panose="020B0604030504040204" pitchFamily="50" charset="-128"/>
                  <a:cs typeface="Meiryo"/>
                  <a:sym typeface="Meiryo"/>
                </a:rPr>
                <a:t>同一カテゴリ内であれば、スワイプでもシートを移動できます。</a:t>
              </a:r>
              <a:endParaRPr sz="1050" dirty="0">
                <a:latin typeface="メイリオ" panose="020B0604030504040204" pitchFamily="50" charset="-128"/>
                <a:ea typeface="メイリオ" panose="020B0604030504040204" pitchFamily="50" charset="-128"/>
              </a:endParaRPr>
            </a:p>
          </p:txBody>
        </p:sp>
        <p:pic>
          <p:nvPicPr>
            <p:cNvPr id="23" name="Google Shape;845;p65">
              <a:extLst>
                <a:ext uri="{FF2B5EF4-FFF2-40B4-BE49-F238E27FC236}">
                  <a16:creationId xmlns:a16="http://schemas.microsoft.com/office/drawing/2014/main" id="{57DDC1E7-C1F0-4208-A4DA-710803717788}"/>
                </a:ext>
              </a:extLst>
            </p:cNvPr>
            <p:cNvPicPr preferRelativeResize="0"/>
            <p:nvPr/>
          </p:nvPicPr>
          <p:blipFill rotWithShape="1">
            <a:blip r:embed="rId3">
              <a:alphaModFix/>
            </a:blip>
            <a:srcRect/>
            <a:stretch/>
          </p:blipFill>
          <p:spPr>
            <a:xfrm>
              <a:off x="1143572" y="8225279"/>
              <a:ext cx="416959" cy="475964"/>
            </a:xfrm>
            <a:prstGeom prst="rect">
              <a:avLst/>
            </a:prstGeom>
            <a:noFill/>
            <a:ln>
              <a:noFill/>
            </a:ln>
          </p:spPr>
        </p:pic>
      </p:grpSp>
      <p:pic>
        <p:nvPicPr>
          <p:cNvPr id="12290" name="Picture 2">
            <a:extLst>
              <a:ext uri="{FF2B5EF4-FFF2-40B4-BE49-F238E27FC236}">
                <a16:creationId xmlns:a16="http://schemas.microsoft.com/office/drawing/2014/main" id="{5187F509-1DCC-17FF-4D56-6439473C0CE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4510" y="2209175"/>
            <a:ext cx="2614964" cy="46488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1469B2EA-8C48-9BC7-4BC4-2D3AC9C8C8B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41937" y="2170263"/>
            <a:ext cx="2618447" cy="46283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graphicFrame>
        <p:nvGraphicFramePr>
          <p:cNvPr id="128" name="Google Shape;128;p6"/>
          <p:cNvGraphicFramePr/>
          <p:nvPr>
            <p:extLst>
              <p:ext uri="{D42A27DB-BD31-4B8C-83A1-F6EECF244321}">
                <p14:modId xmlns:p14="http://schemas.microsoft.com/office/powerpoint/2010/main" val="2582911969"/>
              </p:ext>
            </p:extLst>
          </p:nvPr>
        </p:nvGraphicFramePr>
        <p:xfrm>
          <a:off x="447464" y="1212357"/>
          <a:ext cx="3580608" cy="5018252"/>
        </p:xfrm>
        <a:graphic>
          <a:graphicData uri="http://schemas.openxmlformats.org/drawingml/2006/table">
            <a:tbl>
              <a:tblPr>
                <a:noFill/>
                <a:tableStyleId>{88DF759A-5A2C-461F-9608-AB8EC303873A}</a:tableStyleId>
              </a:tblPr>
              <a:tblGrid>
                <a:gridCol w="1907290">
                  <a:extLst>
                    <a:ext uri="{9D8B030D-6E8A-4147-A177-3AD203B41FA5}">
                      <a16:colId xmlns:a16="http://schemas.microsoft.com/office/drawing/2014/main" val="20000"/>
                    </a:ext>
                  </a:extLst>
                </a:gridCol>
                <a:gridCol w="1673318">
                  <a:extLst>
                    <a:ext uri="{9D8B030D-6E8A-4147-A177-3AD203B41FA5}">
                      <a16:colId xmlns:a16="http://schemas.microsoft.com/office/drawing/2014/main" val="20001"/>
                    </a:ext>
                  </a:extLst>
                </a:gridCol>
              </a:tblGrid>
              <a:tr h="453858">
                <a:tc>
                  <a:txBody>
                    <a:bodyPr/>
                    <a:lstStyle/>
                    <a:p>
                      <a:pPr marL="0" marR="0" lvl="0" indent="0" algn="l" rtl="0">
                        <a:lnSpc>
                          <a:spcPct val="100000"/>
                        </a:lnSpc>
                        <a:spcBef>
                          <a:spcPts val="0"/>
                        </a:spcBef>
                        <a:spcAft>
                          <a:spcPts val="0"/>
                        </a:spcAft>
                        <a:buClr>
                          <a:srgbClr val="000000"/>
                        </a:buClr>
                        <a:buSzPts val="2000"/>
                        <a:buFont typeface="Arial"/>
                        <a:buNone/>
                      </a:pPr>
                      <a:r>
                        <a:rPr lang="ja-JP" sz="1200" b="1" u="none" strike="noStrike" cap="none" dirty="0">
                          <a:latin typeface="メイリオ" panose="020B0604030504040204" pitchFamily="50" charset="-128"/>
                          <a:ea typeface="メイリオ" panose="020B0604030504040204" pitchFamily="50" charset="-128"/>
                          <a:cs typeface="Meiryo"/>
                          <a:sym typeface="Meiryo"/>
                        </a:rPr>
                        <a:t>プロファイルブック</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a:t>
                      </a:r>
                      <a:endParaRPr sz="1200" dirty="0">
                        <a:latin typeface="メイリオ" panose="020B0604030504040204" pitchFamily="50" charset="-128"/>
                        <a:ea typeface="メイリオ" panose="020B0604030504040204" pitchFamily="50" charset="-128"/>
                      </a:endParaRPr>
                    </a:p>
                  </a:txBody>
                  <a:tcPr marL="91450" marR="91450" marT="45725" marB="45725" anchor="ctr">
                    <a:solidFill>
                      <a:srgbClr val="B3CBF2"/>
                    </a:solidFill>
                  </a:tcPr>
                </a:tc>
                <a:extLst>
                  <a:ext uri="{0D108BD9-81ED-4DB2-BD59-A6C34878D82A}">
                    <a16:rowId xmlns:a16="http://schemas.microsoft.com/office/drawing/2014/main" val="10000"/>
                  </a:ext>
                </a:extLst>
              </a:tr>
              <a:tr h="453858">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閲覧</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1"/>
                  </a:ext>
                </a:extLst>
              </a:tr>
              <a:tr h="453858">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検索/並べ替え</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〇</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2"/>
                  </a:ext>
                </a:extLst>
              </a:tr>
              <a:tr h="693694">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情報編集</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〇</a:t>
                      </a:r>
                      <a:endParaRPr sz="1200" b="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（添付ファイルは×）</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3"/>
                  </a:ext>
                </a:extLst>
              </a:tr>
              <a:tr h="693694">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レーダーチャート</a:t>
                      </a:r>
                      <a:endParaRPr lang="en-US" altLang="ja-JP" sz="1200" b="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dirty="0">
                          <a:latin typeface="メイリオ" panose="020B0604030504040204" pitchFamily="50" charset="-128"/>
                          <a:ea typeface="メイリオ" panose="020B0604030504040204" pitchFamily="50" charset="-128"/>
                          <a:cs typeface="Meiryo"/>
                          <a:sym typeface="Meiryo"/>
                        </a:rPr>
                        <a:t>　　　　　　　</a:t>
                      </a:r>
                      <a:r>
                        <a:rPr lang="ja-JP" sz="1200" b="0" u="none" strike="noStrike" cap="none" dirty="0">
                          <a:latin typeface="メイリオ" panose="020B0604030504040204" pitchFamily="50" charset="-128"/>
                          <a:ea typeface="メイリオ" panose="020B0604030504040204" pitchFamily="50" charset="-128"/>
                          <a:cs typeface="Meiryo"/>
                          <a:sym typeface="Meiryo"/>
                        </a:rPr>
                        <a:t>の閲覧</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〇</a:t>
                      </a:r>
                      <a:endParaRPr sz="1200" b="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（画像ダウンロードは×）</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4"/>
                  </a:ext>
                </a:extLst>
              </a:tr>
              <a:tr h="453858">
                <a:tc>
                  <a:txBody>
                    <a:bodyPr/>
                    <a:lstStyle/>
                    <a:p>
                      <a:pPr marL="0" marR="0" lvl="0" indent="0" algn="l" rtl="0">
                        <a:lnSpc>
                          <a:spcPct val="100000"/>
                        </a:lnSpc>
                        <a:spcBef>
                          <a:spcPts val="0"/>
                        </a:spcBef>
                        <a:spcAft>
                          <a:spcPts val="0"/>
                        </a:spcAft>
                        <a:buClr>
                          <a:srgbClr val="000000"/>
                        </a:buClr>
                        <a:buSzPts val="2000"/>
                        <a:buFont typeface="Arial"/>
                        <a:buNone/>
                      </a:pPr>
                      <a:r>
                        <a:rPr lang="ja-JP" sz="1200" b="1" u="none" strike="noStrike" cap="none" dirty="0">
                          <a:latin typeface="メイリオ" panose="020B0604030504040204" pitchFamily="50" charset="-128"/>
                          <a:ea typeface="メイリオ" panose="020B0604030504040204" pitchFamily="50" charset="-128"/>
                          <a:cs typeface="Meiryo"/>
                          <a:sym typeface="Meiryo"/>
                        </a:rPr>
                        <a:t>シートガレージ</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〇</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extLst>
                  <a:ext uri="{0D108BD9-81ED-4DB2-BD59-A6C34878D82A}">
                    <a16:rowId xmlns:a16="http://schemas.microsoft.com/office/drawing/2014/main" val="10005"/>
                  </a:ext>
                </a:extLst>
              </a:tr>
              <a:tr h="453858">
                <a:tc>
                  <a:txBody>
                    <a:bodyPr/>
                    <a:lstStyle/>
                    <a:p>
                      <a:pPr marL="0" marR="0" lvl="0" indent="0" algn="l" rtl="0">
                        <a:lnSpc>
                          <a:spcPct val="100000"/>
                        </a:lnSpc>
                        <a:spcBef>
                          <a:spcPts val="0"/>
                        </a:spcBef>
                        <a:spcAft>
                          <a:spcPts val="0"/>
                        </a:spcAft>
                        <a:buClr>
                          <a:srgbClr val="000000"/>
                        </a:buClr>
                        <a:buSzPts val="2000"/>
                        <a:buFont typeface="Arial"/>
                        <a:buNone/>
                      </a:pPr>
                      <a:r>
                        <a:rPr lang="ja-JP" sz="1200" b="1" u="none" strike="noStrike" cap="none" dirty="0">
                          <a:latin typeface="メイリオ" panose="020B0604030504040204" pitchFamily="50" charset="-128"/>
                          <a:ea typeface="メイリオ" panose="020B0604030504040204" pitchFamily="50" charset="-128"/>
                          <a:cs typeface="Meiryo"/>
                          <a:sym typeface="Meiryo"/>
                        </a:rPr>
                        <a:t>ピックアップリスト</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〇</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extLst>
                  <a:ext uri="{0D108BD9-81ED-4DB2-BD59-A6C34878D82A}">
                    <a16:rowId xmlns:a16="http://schemas.microsoft.com/office/drawing/2014/main" val="10006"/>
                  </a:ext>
                </a:extLst>
              </a:tr>
              <a:tr h="453858">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リスト作成/編集</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7"/>
                  </a:ext>
                </a:extLst>
              </a:tr>
              <a:tr h="453858">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メモタグ閲覧</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〇</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8"/>
                  </a:ext>
                </a:extLst>
              </a:tr>
              <a:tr h="453858">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メモタグ集</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〇</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9"/>
                  </a:ext>
                </a:extLst>
              </a:tr>
            </a:tbl>
          </a:graphicData>
        </a:graphic>
      </p:graphicFrame>
      <p:graphicFrame>
        <p:nvGraphicFramePr>
          <p:cNvPr id="2" name="Google Shape;135;p7">
            <a:extLst>
              <a:ext uri="{FF2B5EF4-FFF2-40B4-BE49-F238E27FC236}">
                <a16:creationId xmlns:a16="http://schemas.microsoft.com/office/drawing/2014/main" id="{1502162E-0EA0-CD53-A75D-5EDA2249380F}"/>
              </a:ext>
            </a:extLst>
          </p:cNvPr>
          <p:cNvGraphicFramePr/>
          <p:nvPr>
            <p:extLst>
              <p:ext uri="{D42A27DB-BD31-4B8C-83A1-F6EECF244321}">
                <p14:modId xmlns:p14="http://schemas.microsoft.com/office/powerpoint/2010/main" val="3724194138"/>
              </p:ext>
            </p:extLst>
          </p:nvPr>
        </p:nvGraphicFramePr>
        <p:xfrm>
          <a:off x="4105986" y="1212357"/>
          <a:ext cx="3972628" cy="5018256"/>
        </p:xfrm>
        <a:graphic>
          <a:graphicData uri="http://schemas.openxmlformats.org/drawingml/2006/table">
            <a:tbl>
              <a:tblPr>
                <a:noFill/>
                <a:tableStyleId>{88DF759A-5A2C-461F-9608-AB8EC303873A}</a:tableStyleId>
              </a:tblPr>
              <a:tblGrid>
                <a:gridCol w="2159416">
                  <a:extLst>
                    <a:ext uri="{9D8B030D-6E8A-4147-A177-3AD203B41FA5}">
                      <a16:colId xmlns:a16="http://schemas.microsoft.com/office/drawing/2014/main" val="20000"/>
                    </a:ext>
                  </a:extLst>
                </a:gridCol>
                <a:gridCol w="1813212">
                  <a:extLst>
                    <a:ext uri="{9D8B030D-6E8A-4147-A177-3AD203B41FA5}">
                      <a16:colId xmlns:a16="http://schemas.microsoft.com/office/drawing/2014/main" val="20001"/>
                    </a:ext>
                  </a:extLst>
                </a:gridCol>
              </a:tblGrid>
              <a:tr h="404172">
                <a:tc>
                  <a:txBody>
                    <a:bodyPr/>
                    <a:lstStyle/>
                    <a:p>
                      <a:pPr marL="0" marR="0" lvl="0" indent="0" algn="l" rtl="0">
                        <a:lnSpc>
                          <a:spcPct val="100000"/>
                        </a:lnSpc>
                        <a:spcBef>
                          <a:spcPts val="0"/>
                        </a:spcBef>
                        <a:spcAft>
                          <a:spcPts val="0"/>
                        </a:spcAft>
                        <a:buClr>
                          <a:srgbClr val="000000"/>
                        </a:buClr>
                        <a:buSzPts val="2000"/>
                        <a:buFont typeface="Arial"/>
                        <a:buNone/>
                      </a:pPr>
                      <a:r>
                        <a:rPr lang="ja-JP" sz="1200" b="1" u="none" strike="noStrike" cap="none" dirty="0">
                          <a:latin typeface="メイリオ" panose="020B0604030504040204" pitchFamily="50" charset="-128"/>
                          <a:ea typeface="メイリオ" panose="020B0604030504040204" pitchFamily="50" charset="-128"/>
                          <a:cs typeface="Meiryo"/>
                          <a:sym typeface="Meiryo"/>
                        </a:rPr>
                        <a:t>シャッフルフェイス</a:t>
                      </a:r>
                      <a:endParaRPr sz="1200" dirty="0">
                        <a:latin typeface="メイリオ" panose="020B0604030504040204" pitchFamily="50" charset="-128"/>
                        <a:ea typeface="メイリオ" panose="020B0604030504040204" pitchFamily="50" charset="-128"/>
                      </a:endParaRPr>
                    </a:p>
                  </a:txBody>
                  <a:tcPr marL="91450" marR="91450" marT="45725" marB="45725" anchor="ctr">
                    <a:solidFill>
                      <a:srgbClr val="B3CB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extLst>
                  <a:ext uri="{0D108BD9-81ED-4DB2-BD59-A6C34878D82A}">
                    <a16:rowId xmlns:a16="http://schemas.microsoft.com/office/drawing/2014/main" val="10000"/>
                  </a:ext>
                </a:extLst>
              </a:tr>
              <a:tr h="404172">
                <a:tc>
                  <a:txBody>
                    <a:bodyPr/>
                    <a:lstStyle/>
                    <a:p>
                      <a:pPr marL="0" marR="0" lvl="0" indent="0" algn="l" rtl="0">
                        <a:lnSpc>
                          <a:spcPct val="100000"/>
                        </a:lnSpc>
                        <a:spcBef>
                          <a:spcPts val="0"/>
                        </a:spcBef>
                        <a:spcAft>
                          <a:spcPts val="0"/>
                        </a:spcAft>
                        <a:buClr>
                          <a:srgbClr val="000000"/>
                        </a:buClr>
                        <a:buSzPts val="2000"/>
                        <a:buFont typeface="Arial"/>
                        <a:buNone/>
                      </a:pPr>
                      <a:r>
                        <a:rPr lang="ja-JP" sz="1200" b="1" u="none" strike="noStrike" cap="none" dirty="0">
                          <a:latin typeface="メイリオ" panose="020B0604030504040204" pitchFamily="50" charset="-128"/>
                          <a:ea typeface="メイリオ" panose="020B0604030504040204" pitchFamily="50" charset="-128"/>
                          <a:cs typeface="Meiryo"/>
                          <a:sym typeface="Meiryo"/>
                        </a:rPr>
                        <a:t>ボイスノート</a:t>
                      </a:r>
                      <a:endParaRPr sz="1200" dirty="0">
                        <a:latin typeface="メイリオ" panose="020B0604030504040204" pitchFamily="50" charset="-128"/>
                        <a:ea typeface="メイリオ" panose="020B0604030504040204" pitchFamily="50" charset="-128"/>
                      </a:endParaRPr>
                    </a:p>
                  </a:txBody>
                  <a:tcPr marL="91450" marR="91450" marT="45725" marB="45725" anchor="ctr">
                    <a:solidFill>
                      <a:srgbClr val="B3CB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extLst>
                  <a:ext uri="{0D108BD9-81ED-4DB2-BD59-A6C34878D82A}">
                    <a16:rowId xmlns:a16="http://schemas.microsoft.com/office/drawing/2014/main" val="10001"/>
                  </a:ext>
                </a:extLst>
              </a:tr>
              <a:tr h="648794">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回答</a:t>
                      </a:r>
                      <a:endParaRPr sz="1200" dirty="0">
                        <a:latin typeface="メイリオ" panose="020B0604030504040204" pitchFamily="50" charset="-128"/>
                        <a:ea typeface="メイリオ" panose="020B0604030504040204" pitchFamily="50" charset="-128"/>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To Doリストから〇</a:t>
                      </a:r>
                      <a:endParaRPr sz="1200" dirty="0">
                        <a:latin typeface="メイリオ" panose="020B0604030504040204" pitchFamily="50" charset="-128"/>
                        <a:ea typeface="メイリオ" panose="020B0604030504040204" pitchFamily="50" charset="-128"/>
                      </a:endParaRPr>
                    </a:p>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（添付ファイルは×）</a:t>
                      </a:r>
                      <a:endParaRPr sz="1200" dirty="0"/>
                    </a:p>
                  </a:txBody>
                  <a:tcPr marL="91450" marR="91450" marT="45725" marB="45725" anchor="ctr">
                    <a:solidFill>
                      <a:schemeClr val="lt1"/>
                    </a:solidFill>
                  </a:tcPr>
                </a:tc>
                <a:extLst>
                  <a:ext uri="{0D108BD9-81ED-4DB2-BD59-A6C34878D82A}">
                    <a16:rowId xmlns:a16="http://schemas.microsoft.com/office/drawing/2014/main" val="10002"/>
                  </a:ext>
                </a:extLst>
              </a:tr>
              <a:tr h="404172">
                <a:tc>
                  <a:txBody>
                    <a:bodyPr/>
                    <a:lstStyle/>
                    <a:p>
                      <a:pPr marL="0" marR="0" lvl="0" indent="0" algn="l" rtl="0">
                        <a:lnSpc>
                          <a:spcPct val="100000"/>
                        </a:lnSpc>
                        <a:spcBef>
                          <a:spcPts val="0"/>
                        </a:spcBef>
                        <a:spcAft>
                          <a:spcPts val="0"/>
                        </a:spcAft>
                        <a:buClr>
                          <a:srgbClr val="000000"/>
                        </a:buClr>
                        <a:buSzPts val="2000"/>
                        <a:buFont typeface="Arial"/>
                        <a:buNone/>
                      </a:pPr>
                      <a:r>
                        <a:rPr lang="ja-JP" sz="1200" b="1" u="none" strike="noStrike" cap="none" dirty="0">
                          <a:latin typeface="メイリオ" panose="020B0604030504040204" pitchFamily="50" charset="-128"/>
                          <a:ea typeface="メイリオ" panose="020B0604030504040204" pitchFamily="50" charset="-128"/>
                          <a:cs typeface="Meiryo"/>
                          <a:sym typeface="Meiryo"/>
                        </a:rPr>
                        <a:t>スマートレビュー</a:t>
                      </a:r>
                      <a:endParaRPr sz="1200" dirty="0">
                        <a:latin typeface="メイリオ" panose="020B0604030504040204" pitchFamily="50" charset="-128"/>
                        <a:ea typeface="メイリオ" panose="020B0604030504040204" pitchFamily="50" charset="-128"/>
                      </a:endParaRPr>
                    </a:p>
                  </a:txBody>
                  <a:tcPr marL="91450" marR="91450" marT="45725" marB="45725" anchor="ctr">
                    <a:solidFill>
                      <a:srgbClr val="B3CB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extLst>
                  <a:ext uri="{0D108BD9-81ED-4DB2-BD59-A6C34878D82A}">
                    <a16:rowId xmlns:a16="http://schemas.microsoft.com/office/drawing/2014/main" val="10003"/>
                  </a:ext>
                </a:extLst>
              </a:tr>
              <a:tr h="487292">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イベントの</a:t>
                      </a:r>
                      <a:endParaRPr lang="en-US" altLang="ja-JP" sz="1200" b="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dirty="0">
                          <a:latin typeface="メイリオ" panose="020B0604030504040204" pitchFamily="50" charset="-128"/>
                          <a:ea typeface="メイリオ" panose="020B0604030504040204" pitchFamily="50" charset="-128"/>
                          <a:cs typeface="Meiryo"/>
                          <a:sym typeface="Meiryo"/>
                        </a:rPr>
                        <a:t>　　</a:t>
                      </a:r>
                      <a:r>
                        <a:rPr lang="ja-JP" sz="1200" b="0" u="none" strike="noStrike" cap="none" dirty="0">
                          <a:latin typeface="メイリオ" panose="020B0604030504040204" pitchFamily="50" charset="-128"/>
                          <a:ea typeface="メイリオ" panose="020B0604030504040204" pitchFamily="50" charset="-128"/>
                          <a:cs typeface="Meiryo"/>
                          <a:sym typeface="Meiryo"/>
                        </a:rPr>
                        <a:t>作成/編集</a:t>
                      </a:r>
                      <a:endParaRPr sz="1200" dirty="0">
                        <a:latin typeface="メイリオ" panose="020B0604030504040204" pitchFamily="50" charset="-128"/>
                        <a:ea typeface="メイリオ" panose="020B0604030504040204" pitchFamily="50" charset="-128"/>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4"/>
                  </a:ext>
                </a:extLst>
              </a:tr>
              <a:tr h="648794">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評価閲覧/入力</a:t>
                      </a:r>
                      <a:endParaRPr sz="1200" dirty="0">
                        <a:latin typeface="メイリオ" panose="020B0604030504040204" pitchFamily="50" charset="-128"/>
                        <a:ea typeface="メイリオ" panose="020B0604030504040204" pitchFamily="50" charset="-128"/>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To Doリストから〇</a:t>
                      </a:r>
                      <a:endParaRPr sz="1200" dirty="0">
                        <a:latin typeface="メイリオ" panose="020B0604030504040204" pitchFamily="50" charset="-128"/>
                        <a:ea typeface="メイリオ" panose="020B0604030504040204" pitchFamily="50" charset="-128"/>
                      </a:endParaRPr>
                    </a:p>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（添付ファイルは×）</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5"/>
                  </a:ext>
                </a:extLst>
              </a:tr>
              <a:tr h="404172">
                <a:tc>
                  <a:txBody>
                    <a:bodyPr/>
                    <a:lstStyle/>
                    <a:p>
                      <a:pPr marL="0" marR="0" lvl="0" indent="0" algn="l" rtl="0">
                        <a:lnSpc>
                          <a:spcPct val="100000"/>
                        </a:lnSpc>
                        <a:spcBef>
                          <a:spcPts val="0"/>
                        </a:spcBef>
                        <a:spcAft>
                          <a:spcPts val="0"/>
                        </a:spcAft>
                        <a:buClr>
                          <a:srgbClr val="000000"/>
                        </a:buClr>
                        <a:buSzPts val="2000"/>
                        <a:buFont typeface="Arial"/>
                        <a:buNone/>
                      </a:pPr>
                      <a:r>
                        <a:rPr lang="ja-JP" sz="1200" b="1" u="none" strike="noStrike" cap="none" dirty="0">
                          <a:latin typeface="メイリオ" panose="020B0604030504040204" pitchFamily="50" charset="-128"/>
                          <a:ea typeface="メイリオ" panose="020B0604030504040204" pitchFamily="50" charset="-128"/>
                          <a:cs typeface="Meiryo"/>
                          <a:sym typeface="Meiryo"/>
                        </a:rPr>
                        <a:t>シナプスツリー</a:t>
                      </a:r>
                      <a:endParaRPr sz="1200" dirty="0">
                        <a:latin typeface="メイリオ" panose="020B0604030504040204" pitchFamily="50" charset="-128"/>
                        <a:ea typeface="メイリオ" panose="020B0604030504040204" pitchFamily="50" charset="-128"/>
                      </a:endParaRPr>
                    </a:p>
                  </a:txBody>
                  <a:tcPr marL="91450" marR="91450" marT="45725" marB="45725" anchor="ctr">
                    <a:solidFill>
                      <a:srgbClr val="B3CB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〇</a:t>
                      </a:r>
                      <a:endParaRPr sz="1200" dirty="0">
                        <a:latin typeface="メイリオ" panose="020B0604030504040204" pitchFamily="50" charset="-128"/>
                        <a:ea typeface="メイリオ" panose="020B0604030504040204" pitchFamily="50" charset="-128"/>
                      </a:endParaRPr>
                    </a:p>
                  </a:txBody>
                  <a:tcPr marL="91450" marR="91450" marT="45725" marB="45725" anchor="ctr">
                    <a:solidFill>
                      <a:srgbClr val="B3CBF2"/>
                    </a:solidFill>
                  </a:tcPr>
                </a:tc>
                <a:extLst>
                  <a:ext uri="{0D108BD9-81ED-4DB2-BD59-A6C34878D82A}">
                    <a16:rowId xmlns:a16="http://schemas.microsoft.com/office/drawing/2014/main" val="10006"/>
                  </a:ext>
                </a:extLst>
              </a:tr>
              <a:tr h="404172">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シミュレーション</a:t>
                      </a:r>
                      <a:endParaRPr sz="1200" dirty="0">
                        <a:latin typeface="メイリオ" panose="020B0604030504040204" pitchFamily="50" charset="-128"/>
                        <a:ea typeface="メイリオ" panose="020B0604030504040204" pitchFamily="50" charset="-128"/>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7"/>
                  </a:ext>
                </a:extLst>
              </a:tr>
              <a:tr h="404172">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1" u="none" strike="noStrike" cap="none">
                          <a:latin typeface="メイリオ" panose="020B0604030504040204" pitchFamily="50" charset="-128"/>
                          <a:ea typeface="メイリオ" panose="020B0604030504040204" pitchFamily="50" charset="-128"/>
                          <a:cs typeface="Meiryo"/>
                          <a:sym typeface="Meiryo"/>
                        </a:rPr>
                        <a:t>カスタムガジェット</a:t>
                      </a:r>
                      <a:endParaRPr sz="1200" dirty="0">
                        <a:latin typeface="メイリオ" panose="020B0604030504040204" pitchFamily="50" charset="-128"/>
                        <a:ea typeface="メイリオ" panose="020B0604030504040204" pitchFamily="50" charset="-128"/>
                      </a:endParaRPr>
                    </a:p>
                  </a:txBody>
                  <a:tcPr marL="91450" marR="91450" marT="45725" marB="45725" anchor="ctr">
                    <a:solidFill>
                      <a:srgbClr val="B3CB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extLst>
                  <a:ext uri="{0D108BD9-81ED-4DB2-BD59-A6C34878D82A}">
                    <a16:rowId xmlns:a16="http://schemas.microsoft.com/office/drawing/2014/main" val="10008"/>
                  </a:ext>
                </a:extLst>
              </a:tr>
              <a:tr h="404172">
                <a:tc>
                  <a:txBody>
                    <a:bodyPr/>
                    <a:lstStyle/>
                    <a:p>
                      <a:pPr marL="0" marR="0" lvl="0" indent="0" algn="l" rtl="0">
                        <a:lnSpc>
                          <a:spcPct val="100000"/>
                        </a:lnSpc>
                        <a:spcBef>
                          <a:spcPts val="0"/>
                        </a:spcBef>
                        <a:spcAft>
                          <a:spcPts val="0"/>
                        </a:spcAft>
                        <a:buClr>
                          <a:srgbClr val="000000"/>
                        </a:buClr>
                        <a:buSzPts val="2000"/>
                        <a:buFont typeface="Arial"/>
                        <a:buNone/>
                      </a:pPr>
                      <a:r>
                        <a:rPr lang="ja-JP" sz="1200" b="1" u="none" strike="noStrike" cap="none" dirty="0">
                          <a:latin typeface="メイリオ" panose="020B0604030504040204" pitchFamily="50" charset="-128"/>
                          <a:ea typeface="メイリオ" panose="020B0604030504040204" pitchFamily="50" charset="-128"/>
                          <a:cs typeface="Meiryo"/>
                          <a:sym typeface="Meiryo"/>
                        </a:rPr>
                        <a:t>パルスサーベイ</a:t>
                      </a:r>
                      <a:endParaRPr sz="1200" dirty="0">
                        <a:latin typeface="メイリオ" panose="020B0604030504040204" pitchFamily="50" charset="-128"/>
                        <a:ea typeface="メイリオ" panose="020B0604030504040204" pitchFamily="50" charset="-128"/>
                      </a:endParaRPr>
                    </a:p>
                  </a:txBody>
                  <a:tcPr marL="91450" marR="91450" marT="45725" marB="45725" anchor="ctr">
                    <a:solidFill>
                      <a:srgbClr val="B3CB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extLst>
                  <a:ext uri="{0D108BD9-81ED-4DB2-BD59-A6C34878D82A}">
                    <a16:rowId xmlns:a16="http://schemas.microsoft.com/office/drawing/2014/main" val="10009"/>
                  </a:ext>
                </a:extLst>
              </a:tr>
              <a:tr h="404172">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回答</a:t>
                      </a:r>
                      <a:endParaRPr sz="1200" dirty="0">
                        <a:latin typeface="メイリオ" panose="020B0604030504040204" pitchFamily="50" charset="-128"/>
                        <a:ea typeface="メイリオ" panose="020B0604030504040204" pitchFamily="50" charset="-128"/>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To Doリストから〇</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10"/>
                  </a:ext>
                </a:extLst>
              </a:tr>
            </a:tbl>
          </a:graphicData>
        </a:graphic>
      </p:graphicFrame>
      <p:graphicFrame>
        <p:nvGraphicFramePr>
          <p:cNvPr id="3" name="Google Shape;142;p8">
            <a:extLst>
              <a:ext uri="{FF2B5EF4-FFF2-40B4-BE49-F238E27FC236}">
                <a16:creationId xmlns:a16="http://schemas.microsoft.com/office/drawing/2014/main" id="{7EB05735-D3A2-2C36-1691-0C6635B9C7FC}"/>
              </a:ext>
            </a:extLst>
          </p:cNvPr>
          <p:cNvGraphicFramePr/>
          <p:nvPr>
            <p:extLst>
              <p:ext uri="{D42A27DB-BD31-4B8C-83A1-F6EECF244321}">
                <p14:modId xmlns:p14="http://schemas.microsoft.com/office/powerpoint/2010/main" val="3282921474"/>
              </p:ext>
            </p:extLst>
          </p:nvPr>
        </p:nvGraphicFramePr>
        <p:xfrm>
          <a:off x="8156528" y="1212357"/>
          <a:ext cx="3346095" cy="5008828"/>
        </p:xfrm>
        <a:graphic>
          <a:graphicData uri="http://schemas.openxmlformats.org/drawingml/2006/table">
            <a:tbl>
              <a:tblPr>
                <a:noFill/>
                <a:tableStyleId>{88DF759A-5A2C-461F-9608-AB8EC303873A}</a:tableStyleId>
              </a:tblPr>
              <a:tblGrid>
                <a:gridCol w="1759409">
                  <a:extLst>
                    <a:ext uri="{9D8B030D-6E8A-4147-A177-3AD203B41FA5}">
                      <a16:colId xmlns:a16="http://schemas.microsoft.com/office/drawing/2014/main" val="20000"/>
                    </a:ext>
                  </a:extLst>
                </a:gridCol>
                <a:gridCol w="1586686">
                  <a:extLst>
                    <a:ext uri="{9D8B030D-6E8A-4147-A177-3AD203B41FA5}">
                      <a16:colId xmlns:a16="http://schemas.microsoft.com/office/drawing/2014/main" val="20001"/>
                    </a:ext>
                  </a:extLst>
                </a:gridCol>
              </a:tblGrid>
              <a:tr h="639128">
                <a:tc>
                  <a:txBody>
                    <a:bodyPr/>
                    <a:lstStyle/>
                    <a:p>
                      <a:pPr marL="0" marR="0" lvl="0" indent="0" algn="l" rtl="0">
                        <a:lnSpc>
                          <a:spcPct val="100000"/>
                        </a:lnSpc>
                        <a:spcBef>
                          <a:spcPts val="0"/>
                        </a:spcBef>
                        <a:spcAft>
                          <a:spcPts val="0"/>
                        </a:spcAft>
                        <a:buClr>
                          <a:srgbClr val="000000"/>
                        </a:buClr>
                        <a:buSzPts val="2000"/>
                        <a:buFont typeface="Arial"/>
                        <a:buNone/>
                      </a:pPr>
                      <a:r>
                        <a:rPr lang="ja-JP" sz="1200" b="1" u="none" strike="noStrike" cap="none" dirty="0">
                          <a:latin typeface="メイリオ" panose="020B0604030504040204" pitchFamily="50" charset="-128"/>
                          <a:ea typeface="メイリオ" panose="020B0604030504040204" pitchFamily="50" charset="-128"/>
                          <a:cs typeface="Meiryo"/>
                          <a:sym typeface="Meiryo"/>
                        </a:rPr>
                        <a:t>ワークフロー</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a:t>
                      </a:r>
                      <a:br>
                        <a:rPr lang="ja-JP" sz="1200" u="none" strike="noStrike" cap="none" dirty="0">
                          <a:latin typeface="メイリオ" panose="020B0604030504040204" pitchFamily="50" charset="-128"/>
                          <a:ea typeface="メイリオ" panose="020B0604030504040204" pitchFamily="50" charset="-128"/>
                          <a:cs typeface="Meiryo"/>
                          <a:sym typeface="Meiryo"/>
                        </a:rPr>
                      </a:br>
                      <a:r>
                        <a:rPr lang="ja-JP" sz="1200" u="none" strike="noStrike" cap="none" dirty="0">
                          <a:latin typeface="メイリオ" panose="020B0604030504040204" pitchFamily="50" charset="-128"/>
                          <a:ea typeface="メイリオ" panose="020B0604030504040204" pitchFamily="50" charset="-128"/>
                          <a:cs typeface="Meiryo"/>
                          <a:sym typeface="Meiryo"/>
                        </a:rPr>
                        <a:t>（管理メニューは×）</a:t>
                      </a:r>
                      <a:endParaRPr sz="1200" dirty="0">
                        <a:latin typeface="メイリオ" panose="020B0604030504040204" pitchFamily="50" charset="-128"/>
                        <a:ea typeface="メイリオ" panose="020B0604030504040204" pitchFamily="50" charset="-128"/>
                      </a:endParaRPr>
                    </a:p>
                  </a:txBody>
                  <a:tcPr marL="91450" marR="91450" marT="45725" marB="45725" anchor="ctr">
                    <a:solidFill>
                      <a:srgbClr val="B3CBF2"/>
                    </a:solidFill>
                  </a:tcPr>
                </a:tc>
                <a:extLst>
                  <a:ext uri="{0D108BD9-81ED-4DB2-BD59-A6C34878D82A}">
                    <a16:rowId xmlns:a16="http://schemas.microsoft.com/office/drawing/2014/main" val="10000"/>
                  </a:ext>
                </a:extLst>
              </a:tr>
              <a:tr h="386023">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申請</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〇</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1"/>
                  </a:ext>
                </a:extLst>
              </a:tr>
              <a:tr h="364142">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承認</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〇</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2"/>
                  </a:ext>
                </a:extLst>
              </a:tr>
              <a:tr h="388418">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回覧</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〇</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3"/>
                  </a:ext>
                </a:extLst>
              </a:tr>
              <a:tr h="529751">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100" b="1" u="none" strike="noStrike" cap="none">
                          <a:latin typeface="メイリオ" panose="020B0604030504040204" pitchFamily="50" charset="-128"/>
                          <a:ea typeface="メイリオ" panose="020B0604030504040204" pitchFamily="50" charset="-128"/>
                          <a:cs typeface="Meiryo"/>
                          <a:sym typeface="Meiryo"/>
                        </a:rPr>
                        <a:t>アビリティマネージャー</a:t>
                      </a:r>
                      <a:endParaRPr sz="11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ja-JP" altLang="en-US" sz="1200" b="0" u="none" strike="noStrike" cap="none">
                          <a:latin typeface="メイリオ" panose="020B0604030504040204" pitchFamily="50" charset="-128"/>
                          <a:ea typeface="メイリオ" panose="020B0604030504040204" pitchFamily="50" charset="-128"/>
                          <a:cs typeface="Meiryo"/>
                          <a:sym typeface="Meiryo"/>
                        </a:rPr>
                        <a:t>〇</a:t>
                      </a:r>
                    </a:p>
                  </a:txBody>
                  <a:tcPr marL="91450" marR="91450" marT="45725" marB="45725" anchor="ctr">
                    <a:solidFill>
                      <a:srgbClr val="B3CBF2"/>
                    </a:solidFill>
                  </a:tcPr>
                </a:tc>
                <a:extLst>
                  <a:ext uri="{0D108BD9-81ED-4DB2-BD59-A6C34878D82A}">
                    <a16:rowId xmlns:a16="http://schemas.microsoft.com/office/drawing/2014/main" val="2471754606"/>
                  </a:ext>
                </a:extLst>
              </a:tr>
              <a:tr h="529751">
                <a:tc>
                  <a:txBody>
                    <a:bodyPr/>
                    <a:lstStyle/>
                    <a:p>
                      <a:pPr marL="0" marR="0" lvl="0" indent="0" algn="l" rtl="0">
                        <a:lnSpc>
                          <a:spcPct val="100000"/>
                        </a:lnSpc>
                        <a:spcBef>
                          <a:spcPts val="0"/>
                        </a:spcBef>
                        <a:spcAft>
                          <a:spcPts val="0"/>
                        </a:spcAft>
                        <a:buClr>
                          <a:srgbClr val="000000"/>
                        </a:buClr>
                        <a:buSzPts val="2000"/>
                        <a:buFont typeface="Arial"/>
                        <a:buNone/>
                      </a:pPr>
                      <a:r>
                        <a:rPr lang="ja-JP" sz="1200" b="1" u="none" strike="noStrike" cap="none" dirty="0">
                          <a:latin typeface="メイリオ" panose="020B0604030504040204" pitchFamily="50" charset="-128"/>
                          <a:ea typeface="メイリオ" panose="020B0604030504040204" pitchFamily="50" charset="-128"/>
                          <a:cs typeface="Meiryo"/>
                          <a:sym typeface="Meiryo"/>
                        </a:rPr>
                        <a:t>ダッシュボード</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extLst>
                  <a:ext uri="{0D108BD9-81ED-4DB2-BD59-A6C34878D82A}">
                    <a16:rowId xmlns:a16="http://schemas.microsoft.com/office/drawing/2014/main" val="10004"/>
                  </a:ext>
                </a:extLst>
              </a:tr>
              <a:tr h="529751">
                <a:tc>
                  <a:txBody>
                    <a:bodyPr/>
                    <a:lstStyle/>
                    <a:p>
                      <a:pPr marL="0" marR="0" lvl="0" indent="0" algn="l" rtl="0">
                        <a:lnSpc>
                          <a:spcPct val="100000"/>
                        </a:lnSpc>
                        <a:spcBef>
                          <a:spcPts val="0"/>
                        </a:spcBef>
                        <a:spcAft>
                          <a:spcPts val="0"/>
                        </a:spcAft>
                        <a:buClr>
                          <a:srgbClr val="000000"/>
                        </a:buClr>
                        <a:buSzPts val="2000"/>
                        <a:buFont typeface="Arial"/>
                        <a:buNone/>
                      </a:pPr>
                      <a:r>
                        <a:rPr lang="ja-JP" sz="1200" b="1" u="none" strike="noStrike" cap="none" dirty="0">
                          <a:latin typeface="メイリオ" panose="020B0604030504040204" pitchFamily="50" charset="-128"/>
                          <a:ea typeface="メイリオ" panose="020B0604030504040204" pitchFamily="50" charset="-128"/>
                          <a:cs typeface="Meiryo"/>
                          <a:sym typeface="Meiryo"/>
                        </a:rPr>
                        <a:t>コネクトキューブ</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extLst>
                  <a:ext uri="{0D108BD9-81ED-4DB2-BD59-A6C34878D82A}">
                    <a16:rowId xmlns:a16="http://schemas.microsoft.com/office/drawing/2014/main" val="10005"/>
                  </a:ext>
                </a:extLst>
              </a:tr>
              <a:tr h="585460">
                <a:tc>
                  <a:txBody>
                    <a:bodyPr/>
                    <a:lstStyle/>
                    <a:p>
                      <a:pPr marL="0" marR="0" lvl="0" indent="0" algn="l" rtl="0">
                        <a:lnSpc>
                          <a:spcPct val="100000"/>
                        </a:lnSpc>
                        <a:spcBef>
                          <a:spcPts val="0"/>
                        </a:spcBef>
                        <a:spcAft>
                          <a:spcPts val="0"/>
                        </a:spcAft>
                        <a:buClr>
                          <a:srgbClr val="000000"/>
                        </a:buClr>
                        <a:buSzPts val="2000"/>
                        <a:buFont typeface="Arial"/>
                        <a:buNone/>
                      </a:pPr>
                      <a:r>
                        <a:rPr lang="ja-JP" sz="1200" b="1" u="none" strike="noStrike" cap="none" dirty="0">
                          <a:latin typeface="メイリオ" panose="020B0604030504040204" pitchFamily="50" charset="-128"/>
                          <a:ea typeface="メイリオ" panose="020B0604030504040204" pitchFamily="50" charset="-128"/>
                          <a:cs typeface="Meiryo"/>
                          <a:sym typeface="Meiryo"/>
                        </a:rPr>
                        <a:t>エニアグラム</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extLst>
                  <a:ext uri="{0D108BD9-81ED-4DB2-BD59-A6C34878D82A}">
                    <a16:rowId xmlns:a16="http://schemas.microsoft.com/office/drawing/2014/main" val="10006"/>
                  </a:ext>
                </a:extLst>
              </a:tr>
              <a:tr h="561827">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　　回答</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7"/>
                  </a:ext>
                </a:extLst>
              </a:tr>
              <a:tr h="493615">
                <a:tc>
                  <a:txBody>
                    <a:bodyPr/>
                    <a:lstStyle/>
                    <a:p>
                      <a:pPr marL="0" marR="0" lvl="0" indent="0" algn="l" rtl="0">
                        <a:lnSpc>
                          <a:spcPct val="100000"/>
                        </a:lnSpc>
                        <a:spcBef>
                          <a:spcPts val="0"/>
                        </a:spcBef>
                        <a:spcAft>
                          <a:spcPts val="0"/>
                        </a:spcAft>
                        <a:buClr>
                          <a:srgbClr val="000000"/>
                        </a:buClr>
                        <a:buSzPts val="2000"/>
                        <a:buFont typeface="Arial"/>
                        <a:buNone/>
                      </a:pPr>
                      <a:r>
                        <a:rPr lang="ja-JP" sz="1200" b="1" u="none" strike="noStrike" cap="none" dirty="0">
                          <a:latin typeface="メイリオ" panose="020B0604030504040204" pitchFamily="50" charset="-128"/>
                          <a:ea typeface="メイリオ" panose="020B0604030504040204" pitchFamily="50" charset="-128"/>
                          <a:cs typeface="Meiryo"/>
                          <a:sym typeface="Meiryo"/>
                        </a:rPr>
                        <a:t>管理者機能</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B3CBF2"/>
                    </a:solidFill>
                  </a:tcPr>
                </a:tc>
                <a:extLst>
                  <a:ext uri="{0D108BD9-81ED-4DB2-BD59-A6C34878D82A}">
                    <a16:rowId xmlns:a16="http://schemas.microsoft.com/office/drawing/2014/main" val="10008"/>
                  </a:ext>
                </a:extLst>
              </a:tr>
            </a:tbl>
          </a:graphicData>
        </a:graphic>
      </p:graphicFrame>
      <p:sp>
        <p:nvSpPr>
          <p:cNvPr id="7" name="Google Shape;76;p5">
            <a:extLst>
              <a:ext uri="{FF2B5EF4-FFF2-40B4-BE49-F238E27FC236}">
                <a16:creationId xmlns:a16="http://schemas.microsoft.com/office/drawing/2014/main" id="{79873095-FB44-4B2A-98F0-058A141DF85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8" name="Google Shape;78;p5">
            <a:extLst>
              <a:ext uri="{FF2B5EF4-FFF2-40B4-BE49-F238E27FC236}">
                <a16:creationId xmlns:a16="http://schemas.microsoft.com/office/drawing/2014/main" id="{79706AD1-9AF5-4B16-822A-5B6C9A298F2B}"/>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２</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スマホからの利用</a:t>
            </a:r>
            <a:endParaRPr lang="ja-JP" altLang="en-US" dirty="0">
              <a:latin typeface="メイリオ" panose="020B0604030504040204" pitchFamily="50" charset="-128"/>
              <a:ea typeface="メイリオ" panose="020B0604030504040204" pitchFamily="50" charset="-128"/>
            </a:endParaRPr>
          </a:p>
        </p:txBody>
      </p:sp>
      <p:sp>
        <p:nvSpPr>
          <p:cNvPr id="9" name="Google Shape;203;g125f8f40711_0_141">
            <a:extLst>
              <a:ext uri="{FF2B5EF4-FFF2-40B4-BE49-F238E27FC236}">
                <a16:creationId xmlns:a16="http://schemas.microsoft.com/office/drawing/2014/main" id="{F2D23791-1B49-4C75-B19A-1AA8B1D40C66}"/>
              </a:ext>
            </a:extLst>
          </p:cNvPr>
          <p:cNvSpPr txBox="1"/>
          <p:nvPr/>
        </p:nvSpPr>
        <p:spPr>
          <a:xfrm>
            <a:off x="412949" y="873843"/>
            <a:ext cx="5679351" cy="338514"/>
          </a:xfrm>
          <a:prstGeom prst="rect">
            <a:avLst/>
          </a:prstGeom>
          <a:noFill/>
          <a:ln>
            <a:noFill/>
          </a:ln>
        </p:spPr>
        <p:txBody>
          <a:bodyPr spcFirstLastPara="1" wrap="square" lIns="91425" tIns="45700" rIns="91425" bIns="45700" anchor="t" anchorCtr="0">
            <a:spAutoFit/>
          </a:bodyPr>
          <a:lstStyle/>
          <a:p>
            <a:pPr lvl="0"/>
            <a:r>
              <a:rPr lang="ja-JP" altLang="en-US" sz="1600" b="1">
                <a:solidFill>
                  <a:schemeClr val="dk1"/>
                </a:solidFill>
                <a:latin typeface="メイリオ" panose="020B0604030504040204" pitchFamily="50" charset="-128"/>
                <a:ea typeface="メイリオ" panose="020B0604030504040204" pitchFamily="50" charset="-128"/>
                <a:cs typeface="Meiryo"/>
                <a:sym typeface="Meiryo"/>
              </a:rPr>
              <a:t>●ご利用いただける機能一覧</a:t>
            </a:r>
            <a:endParaRPr lang="ja-JP" altLang="en-US" sz="1050" dirty="0">
              <a:latin typeface="メイリオ" panose="020B0604030504040204" pitchFamily="50" charset="-128"/>
              <a:ea typeface="メイリオ" panose="020B0604030504040204" pitchFamily="50"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6" name="Google Shape;856;p66"/>
          <p:cNvSpPr txBox="1"/>
          <p:nvPr/>
        </p:nvSpPr>
        <p:spPr>
          <a:xfrm>
            <a:off x="161201" y="1707531"/>
            <a:ext cx="155643" cy="4571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8" name="Google Shape;618;g126584d4e9d_0_223">
            <a:extLst>
              <a:ext uri="{FF2B5EF4-FFF2-40B4-BE49-F238E27FC236}">
                <a16:creationId xmlns:a16="http://schemas.microsoft.com/office/drawing/2014/main" id="{17BF5D9D-A405-49C1-9977-7999755AE90B}"/>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●添付ファイルの閲覧</a:t>
            </a:r>
            <a:endParaRPr lang="ja-JP" altLang="en-US" sz="1600" dirty="0">
              <a:latin typeface="メイリオ" panose="020B0604030504040204" pitchFamily="50" charset="-128"/>
              <a:ea typeface="メイリオ" panose="020B0604030504040204" pitchFamily="50" charset="-128"/>
            </a:endParaRPr>
          </a:p>
        </p:txBody>
      </p:sp>
      <p:sp>
        <p:nvSpPr>
          <p:cNvPr id="9" name="Google Shape;203;g125f8f40711_0_141">
            <a:extLst>
              <a:ext uri="{FF2B5EF4-FFF2-40B4-BE49-F238E27FC236}">
                <a16:creationId xmlns:a16="http://schemas.microsoft.com/office/drawing/2014/main" id="{B387AFB3-41B5-4FDF-995E-57C9CC16BD85}"/>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5-3.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シート情報の閲覧と編集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10" name="Google Shape;76;p5">
            <a:extLst>
              <a:ext uri="{FF2B5EF4-FFF2-40B4-BE49-F238E27FC236}">
                <a16:creationId xmlns:a16="http://schemas.microsoft.com/office/drawing/2014/main" id="{848D15B0-7B52-4F2A-B3FF-5475584E23C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1" name="Google Shape;78;p5">
            <a:extLst>
              <a:ext uri="{FF2B5EF4-FFF2-40B4-BE49-F238E27FC236}">
                <a16:creationId xmlns:a16="http://schemas.microsoft.com/office/drawing/2014/main" id="{3822EC9E-97B3-4415-BC71-E244A7E3F34B}"/>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2" name="Google Shape;156;g125f8f40711_0_119">
            <a:extLst>
              <a:ext uri="{FF2B5EF4-FFF2-40B4-BE49-F238E27FC236}">
                <a16:creationId xmlns:a16="http://schemas.microsoft.com/office/drawing/2014/main" id="{61C841BD-D2BD-4FF0-A5E3-F4B2918C7888}"/>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①添付ファイルを閲覧する時は、外部アプリを使って表示します。閲覧したい添付ファイルを選択します。</a:t>
            </a:r>
            <a:endParaRPr lang="ja-JP" altLang="en-US" dirty="0">
              <a:latin typeface="メイリオ" panose="020B0604030504040204" pitchFamily="50" charset="-128"/>
              <a:ea typeface="メイリオ" panose="020B0604030504040204" pitchFamily="50" charset="-128"/>
            </a:endParaRPr>
          </a:p>
        </p:txBody>
      </p:sp>
      <p:sp>
        <p:nvSpPr>
          <p:cNvPr id="13" name="Google Shape;157;g125f8f40711_0_119">
            <a:extLst>
              <a:ext uri="{FF2B5EF4-FFF2-40B4-BE49-F238E27FC236}">
                <a16:creationId xmlns:a16="http://schemas.microsoft.com/office/drawing/2014/main" id="{F556B820-FAF8-4DAE-BB9A-DCAFC2C60A84}"/>
              </a:ext>
            </a:extLst>
          </p:cNvPr>
          <p:cNvSpPr txBox="1"/>
          <p:nvPr/>
        </p:nvSpPr>
        <p:spPr>
          <a:xfrm>
            <a:off x="6167550" y="1465981"/>
            <a:ext cx="539070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②確認画面が表示されるので、</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en-US" altLang="ja-JP" sz="1400" b="0" i="0" dirty="0">
                <a:solidFill>
                  <a:srgbClr val="333333"/>
                </a:solidFill>
                <a:latin typeface="メイリオ" panose="020B0604030504040204" pitchFamily="50" charset="-128"/>
                <a:ea typeface="メイリオ" panose="020B0604030504040204" pitchFamily="50" charset="-128"/>
                <a:cs typeface="Meiryo"/>
                <a:sym typeface="Meiryo"/>
              </a:rPr>
              <a:t>OK</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」を選択します。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13314" name="Picture 2">
            <a:extLst>
              <a:ext uri="{FF2B5EF4-FFF2-40B4-BE49-F238E27FC236}">
                <a16:creationId xmlns:a16="http://schemas.microsoft.com/office/drawing/2014/main" id="{D599A81C-DEE0-AE9F-6783-A48D2E9AA0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10630" y="2062548"/>
            <a:ext cx="2642724" cy="46981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B373B170-E071-2D23-71BD-65F38479961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43676" y="1993733"/>
            <a:ext cx="3588507" cy="18654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7" name="Google Shape;877;p68"/>
          <p:cNvSpPr txBox="1"/>
          <p:nvPr/>
        </p:nvSpPr>
        <p:spPr>
          <a:xfrm flipH="1">
            <a:off x="181906" y="1605072"/>
            <a:ext cx="45719" cy="8373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8" name="Google Shape;618;g126584d4e9d_0_223">
            <a:extLst>
              <a:ext uri="{FF2B5EF4-FFF2-40B4-BE49-F238E27FC236}">
                <a16:creationId xmlns:a16="http://schemas.microsoft.com/office/drawing/2014/main" id="{77DA423F-FC45-4D00-9801-3A42A3199B0C}"/>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●入力内容をコピーする</a:t>
            </a:r>
            <a:endParaRPr lang="ja-JP" altLang="en-US" sz="1600" dirty="0">
              <a:latin typeface="メイリオ" panose="020B0604030504040204" pitchFamily="50" charset="-128"/>
              <a:ea typeface="メイリオ" panose="020B0604030504040204" pitchFamily="50" charset="-128"/>
            </a:endParaRPr>
          </a:p>
        </p:txBody>
      </p:sp>
      <p:sp>
        <p:nvSpPr>
          <p:cNvPr id="9" name="Google Shape;203;g125f8f40711_0_141">
            <a:extLst>
              <a:ext uri="{FF2B5EF4-FFF2-40B4-BE49-F238E27FC236}">
                <a16:creationId xmlns:a16="http://schemas.microsoft.com/office/drawing/2014/main" id="{BDDF0BB9-4D46-458A-BDA9-A272FB3E811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5-3.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シート情報の閲覧と編集</a:t>
            </a:r>
            <a:endParaRPr lang="ja-JP" altLang="en-US" sz="1600" dirty="0">
              <a:latin typeface="メイリオ" panose="020B0604030504040204" pitchFamily="50" charset="-128"/>
              <a:ea typeface="メイリオ" panose="020B0604030504040204" pitchFamily="50" charset="-128"/>
            </a:endParaRPr>
          </a:p>
        </p:txBody>
      </p:sp>
      <p:sp>
        <p:nvSpPr>
          <p:cNvPr id="10" name="Google Shape;76;p5">
            <a:extLst>
              <a:ext uri="{FF2B5EF4-FFF2-40B4-BE49-F238E27FC236}">
                <a16:creationId xmlns:a16="http://schemas.microsoft.com/office/drawing/2014/main" id="{9213F93B-490D-4F49-8310-96DB0E93D3F2}"/>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1" name="Google Shape;78;p5">
            <a:extLst>
              <a:ext uri="{FF2B5EF4-FFF2-40B4-BE49-F238E27FC236}">
                <a16:creationId xmlns:a16="http://schemas.microsoft.com/office/drawing/2014/main" id="{6C6040C6-7CA2-4593-8910-D7AD93F44D04}"/>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2" name="Google Shape;156;g125f8f40711_0_119">
            <a:extLst>
              <a:ext uri="{FF2B5EF4-FFF2-40B4-BE49-F238E27FC236}">
                <a16:creationId xmlns:a16="http://schemas.microsoft.com/office/drawing/2014/main" id="{12569997-DE5D-473E-BF93-F37656192C75}"/>
              </a:ext>
            </a:extLst>
          </p:cNvPr>
          <p:cNvSpPr txBox="1"/>
          <p:nvPr/>
        </p:nvSpPr>
        <p:spPr>
          <a:xfrm>
            <a:off x="694171" y="1470553"/>
            <a:ext cx="5277497"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編集モードに関わらず、入力内容を長押しすると内容をコピーできます。コピーすると</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コピーしました</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と表示されます。</a:t>
            </a:r>
          </a:p>
          <a:p>
            <a:pPr marL="0" marR="0" lvl="0" indent="0" algn="l" rtl="0">
              <a:spcBef>
                <a:spcPts val="0"/>
              </a:spcBef>
              <a:spcAft>
                <a:spcPts val="0"/>
              </a:spcAft>
              <a:buNone/>
            </a:pPr>
            <a:r>
              <a:rPr lang="en-US" altLang="ja-JP"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項目名のコピーはできません。</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3" name="Google Shape;157;g125f8f40711_0_119">
            <a:extLst>
              <a:ext uri="{FF2B5EF4-FFF2-40B4-BE49-F238E27FC236}">
                <a16:creationId xmlns:a16="http://schemas.microsoft.com/office/drawing/2014/main" id="{996FE514-B61E-4187-AB3F-8138BDA2E533}"/>
              </a:ext>
            </a:extLst>
          </p:cNvPr>
          <p:cNvSpPr txBox="1"/>
          <p:nvPr/>
        </p:nvSpPr>
        <p:spPr>
          <a:xfrm>
            <a:off x="6220335" y="1491026"/>
            <a:ext cx="5277494"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b="0" i="0" dirty="0">
                <a:solidFill>
                  <a:schemeClr val="tx1"/>
                </a:solidFill>
                <a:effectLst/>
                <a:latin typeface="メイリオ" panose="020B0604030504040204" pitchFamily="50" charset="-128"/>
                <a:ea typeface="メイリオ" panose="020B0604030504040204" pitchFamily="50" charset="-128"/>
              </a:rPr>
              <a:t>編集を中止するときは、左下の</a:t>
            </a:r>
            <a:r>
              <a:rPr lang="en-US" altLang="ja-JP" b="0" i="0" dirty="0">
                <a:solidFill>
                  <a:schemeClr val="tx1"/>
                </a:solidFill>
                <a:effectLst/>
                <a:latin typeface="メイリオ" panose="020B0604030504040204" pitchFamily="50" charset="-128"/>
                <a:ea typeface="メイリオ" panose="020B0604030504040204" pitchFamily="50" charset="-128"/>
              </a:rPr>
              <a:t>『</a:t>
            </a:r>
            <a:r>
              <a:rPr lang="ja-JP" altLang="en-US" b="0" i="0" dirty="0">
                <a:solidFill>
                  <a:schemeClr val="tx1"/>
                </a:solidFill>
                <a:effectLst/>
                <a:latin typeface="メイリオ" panose="020B0604030504040204" pitchFamily="50" charset="-128"/>
                <a:ea typeface="メイリオ" panose="020B0604030504040204" pitchFamily="50" charset="-128"/>
              </a:rPr>
              <a:t>キャンセル</a:t>
            </a:r>
            <a:r>
              <a:rPr lang="en-US" altLang="ja-JP" b="0" i="0" dirty="0">
                <a:solidFill>
                  <a:schemeClr val="tx1"/>
                </a:solidFill>
                <a:effectLst/>
                <a:latin typeface="メイリオ" panose="020B0604030504040204" pitchFamily="50" charset="-128"/>
                <a:ea typeface="メイリオ" panose="020B0604030504040204" pitchFamily="50" charset="-128"/>
              </a:rPr>
              <a:t>』</a:t>
            </a:r>
            <a:r>
              <a:rPr lang="ja-JP" altLang="en-US" b="0" i="0" dirty="0">
                <a:solidFill>
                  <a:schemeClr val="tx1"/>
                </a:solidFill>
                <a:effectLst/>
                <a:latin typeface="メイリオ" panose="020B0604030504040204" pitchFamily="50" charset="-128"/>
                <a:ea typeface="メイリオ" panose="020B0604030504040204" pitchFamily="50" charset="-128"/>
              </a:rPr>
              <a:t>をタップします。</a:t>
            </a:r>
            <a:endParaRPr lang="ja-JP" altLang="en-US" dirty="0">
              <a:solidFill>
                <a:schemeClr val="tx1"/>
              </a:solidFill>
              <a:latin typeface="メイリオ" panose="020B0604030504040204" pitchFamily="50" charset="-128"/>
              <a:ea typeface="メイリオ" panose="020B0604030504040204" pitchFamily="50" charset="-128"/>
            </a:endParaRPr>
          </a:p>
        </p:txBody>
      </p:sp>
      <p:sp>
        <p:nvSpPr>
          <p:cNvPr id="14" name="Google Shape;618;g126584d4e9d_0_223">
            <a:extLst>
              <a:ext uri="{FF2B5EF4-FFF2-40B4-BE49-F238E27FC236}">
                <a16:creationId xmlns:a16="http://schemas.microsoft.com/office/drawing/2014/main" id="{F7F6B617-8196-41A4-A6DB-2352F96930C5}"/>
              </a:ext>
            </a:extLst>
          </p:cNvPr>
          <p:cNvSpPr txBox="1"/>
          <p:nvPr/>
        </p:nvSpPr>
        <p:spPr>
          <a:xfrm>
            <a:off x="5878902"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●メンバーのシート情報編集を中止する</a:t>
            </a:r>
            <a:endParaRPr lang="ja-JP" altLang="en-US" sz="1600" dirty="0">
              <a:latin typeface="メイリオ" panose="020B0604030504040204" pitchFamily="50" charset="-128"/>
              <a:ea typeface="メイリオ" panose="020B0604030504040204" pitchFamily="50" charset="-128"/>
            </a:endParaRPr>
          </a:p>
        </p:txBody>
      </p:sp>
      <p:pic>
        <p:nvPicPr>
          <p:cNvPr id="14338" name="Picture 2">
            <a:extLst>
              <a:ext uri="{FF2B5EF4-FFF2-40B4-BE49-F238E27FC236}">
                <a16:creationId xmlns:a16="http://schemas.microsoft.com/office/drawing/2014/main" id="{E3EF33BD-A3F3-C191-DA0D-703340F5B4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1934" y="2254128"/>
            <a:ext cx="2508160" cy="44589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3BC4CC6A-2594-BE10-BA81-52B865AC2BF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13200" y="2209176"/>
            <a:ext cx="2508160" cy="44589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15" name="Google Shape;856;p66">
            <a:extLst>
              <a:ext uri="{FF2B5EF4-FFF2-40B4-BE49-F238E27FC236}">
                <a16:creationId xmlns:a16="http://schemas.microsoft.com/office/drawing/2014/main" id="{F16C9613-C91A-4317-842A-5852A3296FF8}"/>
              </a:ext>
            </a:extLst>
          </p:cNvPr>
          <p:cNvSpPr txBox="1"/>
          <p:nvPr/>
        </p:nvSpPr>
        <p:spPr>
          <a:xfrm>
            <a:off x="161201" y="1707531"/>
            <a:ext cx="155643" cy="4571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6" name="Google Shape;618;g126584d4e9d_0_223">
            <a:extLst>
              <a:ext uri="{FF2B5EF4-FFF2-40B4-BE49-F238E27FC236}">
                <a16:creationId xmlns:a16="http://schemas.microsoft.com/office/drawing/2014/main" id="{2D96B16D-AFD4-4FCC-B80A-E21FEE569DF9}"/>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●メンバーを絞り込んで見る</a:t>
            </a:r>
            <a:endParaRPr lang="ja-JP" altLang="en-US" sz="1600" dirty="0">
              <a:latin typeface="メイリオ" panose="020B0604030504040204" pitchFamily="50" charset="-128"/>
              <a:ea typeface="メイリオ" panose="020B0604030504040204" pitchFamily="50" charset="-128"/>
            </a:endParaRPr>
          </a:p>
        </p:txBody>
      </p:sp>
      <p:sp>
        <p:nvSpPr>
          <p:cNvPr id="17" name="Google Shape;203;g125f8f40711_0_141">
            <a:extLst>
              <a:ext uri="{FF2B5EF4-FFF2-40B4-BE49-F238E27FC236}">
                <a16:creationId xmlns:a16="http://schemas.microsoft.com/office/drawing/2014/main" id="{19F9ECA5-76E3-4ADD-9E38-ECE619A25E4D}"/>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5-4.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検索、並べ替え、ビュー切り替え</a:t>
            </a:r>
            <a:endParaRPr lang="ja-JP" altLang="en-US" sz="1600" dirty="0">
              <a:latin typeface="メイリオ" panose="020B0604030504040204" pitchFamily="50" charset="-128"/>
              <a:ea typeface="メイリオ" panose="020B0604030504040204" pitchFamily="50" charset="-128"/>
            </a:endParaRPr>
          </a:p>
        </p:txBody>
      </p:sp>
      <p:sp>
        <p:nvSpPr>
          <p:cNvPr id="18" name="Google Shape;76;p5">
            <a:extLst>
              <a:ext uri="{FF2B5EF4-FFF2-40B4-BE49-F238E27FC236}">
                <a16:creationId xmlns:a16="http://schemas.microsoft.com/office/drawing/2014/main" id="{B0623EA6-ED88-4C8A-9990-CF40C7AFC6B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9" name="Google Shape;78;p5">
            <a:extLst>
              <a:ext uri="{FF2B5EF4-FFF2-40B4-BE49-F238E27FC236}">
                <a16:creationId xmlns:a16="http://schemas.microsoft.com/office/drawing/2014/main" id="{00C83948-0DA3-4B29-8973-BB01EB26A7EE}"/>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20" name="Google Shape;156;g125f8f40711_0_119">
            <a:extLst>
              <a:ext uri="{FF2B5EF4-FFF2-40B4-BE49-F238E27FC236}">
                <a16:creationId xmlns:a16="http://schemas.microsoft.com/office/drawing/2014/main" id="{AC96AC67-138B-4DA6-90A5-F257632F89CF}"/>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①</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絞り込み</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アイコンをタップする</a:t>
            </a:r>
            <a:endParaRPr lang="ja-JP" altLang="en-US" dirty="0">
              <a:latin typeface="メイリオ" panose="020B0604030504040204" pitchFamily="50" charset="-128"/>
              <a:ea typeface="メイリオ" panose="020B0604030504040204" pitchFamily="50" charset="-128"/>
            </a:endParaRPr>
          </a:p>
        </p:txBody>
      </p:sp>
      <p:sp>
        <p:nvSpPr>
          <p:cNvPr id="21" name="Google Shape;157;g125f8f40711_0_119">
            <a:extLst>
              <a:ext uri="{FF2B5EF4-FFF2-40B4-BE49-F238E27FC236}">
                <a16:creationId xmlns:a16="http://schemas.microsoft.com/office/drawing/2014/main" id="{95E59172-BAFE-42D1-9E06-E083466BB344}"/>
              </a:ext>
            </a:extLst>
          </p:cNvPr>
          <p:cNvSpPr txBox="1"/>
          <p:nvPr/>
        </p:nvSpPr>
        <p:spPr>
          <a:xfrm>
            <a:off x="6167550" y="1465981"/>
            <a:ext cx="539070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b="0" i="0" dirty="0">
                <a:solidFill>
                  <a:schemeClr val="tx1"/>
                </a:solidFill>
                <a:effectLst/>
                <a:latin typeface="メイリオ" panose="020B0604030504040204" pitchFamily="50" charset="-128"/>
                <a:ea typeface="メイリオ" panose="020B0604030504040204" pitchFamily="50" charset="-128"/>
              </a:rPr>
              <a:t>②資格やスキル、評価ランクなど基本情報やシート情報の項目に登録されている特定の条件で、メンバーを絞り込むことができます。</a:t>
            </a:r>
            <a:endParaRPr lang="ja-JP" altLang="en-US" dirty="0">
              <a:solidFill>
                <a:schemeClr val="tx1"/>
              </a:solidFill>
              <a:latin typeface="メイリオ" panose="020B0604030504040204" pitchFamily="50" charset="-128"/>
              <a:ea typeface="メイリオ" panose="020B0604030504040204" pitchFamily="50" charset="-128"/>
            </a:endParaRPr>
          </a:p>
        </p:txBody>
      </p:sp>
      <p:grpSp>
        <p:nvGrpSpPr>
          <p:cNvPr id="23" name="Google Shape;910;p71">
            <a:extLst>
              <a:ext uri="{FF2B5EF4-FFF2-40B4-BE49-F238E27FC236}">
                <a16:creationId xmlns:a16="http://schemas.microsoft.com/office/drawing/2014/main" id="{565F63A8-E569-4B21-B7E7-BADFA88A8EE7}"/>
              </a:ext>
            </a:extLst>
          </p:cNvPr>
          <p:cNvGrpSpPr/>
          <p:nvPr/>
        </p:nvGrpSpPr>
        <p:grpSpPr>
          <a:xfrm>
            <a:off x="864639" y="6111344"/>
            <a:ext cx="10605822" cy="668144"/>
            <a:chOff x="986400" y="15040107"/>
            <a:chExt cx="9441651" cy="680756"/>
          </a:xfrm>
        </p:grpSpPr>
        <p:grpSp>
          <p:nvGrpSpPr>
            <p:cNvPr id="24" name="Google Shape;911;p71">
              <a:extLst>
                <a:ext uri="{FF2B5EF4-FFF2-40B4-BE49-F238E27FC236}">
                  <a16:creationId xmlns:a16="http://schemas.microsoft.com/office/drawing/2014/main" id="{90EBD032-E349-4517-9D4D-A3368D013939}"/>
                </a:ext>
              </a:extLst>
            </p:cNvPr>
            <p:cNvGrpSpPr/>
            <p:nvPr/>
          </p:nvGrpSpPr>
          <p:grpSpPr>
            <a:xfrm>
              <a:off x="986400" y="15040107"/>
              <a:ext cx="9441651" cy="680756"/>
              <a:chOff x="953094" y="8579358"/>
              <a:chExt cx="9441651" cy="680756"/>
            </a:xfrm>
          </p:grpSpPr>
          <p:sp>
            <p:nvSpPr>
              <p:cNvPr id="26" name="Google Shape;912;p71">
                <a:extLst>
                  <a:ext uri="{FF2B5EF4-FFF2-40B4-BE49-F238E27FC236}">
                    <a16:creationId xmlns:a16="http://schemas.microsoft.com/office/drawing/2014/main" id="{A5DF0F13-6594-48CC-9378-2760CFE52CE3}"/>
                  </a:ext>
                </a:extLst>
              </p:cNvPr>
              <p:cNvSpPr/>
              <p:nvPr/>
            </p:nvSpPr>
            <p:spPr>
              <a:xfrm>
                <a:off x="953094" y="8579358"/>
                <a:ext cx="9441651" cy="680756"/>
              </a:xfrm>
              <a:prstGeom prst="rect">
                <a:avLst/>
              </a:prstGeom>
              <a:solidFill>
                <a:schemeClr val="lt1"/>
              </a:solidFill>
              <a:ln w="19050" cap="rnd"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7" name="Google Shape;913;p71">
                <a:extLst>
                  <a:ext uri="{FF2B5EF4-FFF2-40B4-BE49-F238E27FC236}">
                    <a16:creationId xmlns:a16="http://schemas.microsoft.com/office/drawing/2014/main" id="{BF3B868E-016B-4066-B634-40875C3A3941}"/>
                  </a:ext>
                </a:extLst>
              </p:cNvPr>
              <p:cNvSpPr txBox="1"/>
              <p:nvPr/>
            </p:nvSpPr>
            <p:spPr>
              <a:xfrm>
                <a:off x="1024982" y="8900240"/>
                <a:ext cx="8826971" cy="313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dirty="0">
                    <a:solidFill>
                      <a:schemeClr val="dk1"/>
                    </a:solidFill>
                    <a:latin typeface="メイリオ" panose="020B0604030504040204" pitchFamily="50" charset="-128"/>
                    <a:ea typeface="メイリオ" panose="020B0604030504040204" pitchFamily="50" charset="-128"/>
                    <a:cs typeface="Meiryo"/>
                    <a:sym typeface="Meiryo"/>
                  </a:rPr>
                  <a:t>検索で利用できる項目は管理者によって制限されている可能性があります。</a:t>
                </a:r>
                <a:endParaRPr dirty="0">
                  <a:latin typeface="メイリオ" panose="020B0604030504040204" pitchFamily="50" charset="-128"/>
                  <a:ea typeface="メイリオ" panose="020B0604030504040204" pitchFamily="50" charset="-128"/>
                </a:endParaRPr>
              </a:p>
            </p:txBody>
          </p:sp>
        </p:grpSp>
        <p:sp>
          <p:nvSpPr>
            <p:cNvPr id="25" name="Google Shape;914;p71">
              <a:extLst>
                <a:ext uri="{FF2B5EF4-FFF2-40B4-BE49-F238E27FC236}">
                  <a16:creationId xmlns:a16="http://schemas.microsoft.com/office/drawing/2014/main" id="{5E32C023-B3FF-413B-BB5A-0387D4FB6042}"/>
                </a:ext>
              </a:extLst>
            </p:cNvPr>
            <p:cNvSpPr txBox="1"/>
            <p:nvPr/>
          </p:nvSpPr>
          <p:spPr>
            <a:xfrm>
              <a:off x="1058288" y="15066425"/>
              <a:ext cx="8589054" cy="3449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2400"/>
                <a:buFont typeface="Meiryo"/>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　</a:t>
              </a:r>
              <a:endParaRPr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p:txBody>
        </p:sp>
      </p:grpSp>
      <p:pic>
        <p:nvPicPr>
          <p:cNvPr id="2" name="図 1">
            <a:extLst>
              <a:ext uri="{FF2B5EF4-FFF2-40B4-BE49-F238E27FC236}">
                <a16:creationId xmlns:a16="http://schemas.microsoft.com/office/drawing/2014/main" id="{9104749E-DABF-71C0-3615-22888B023498}"/>
              </a:ext>
            </a:extLst>
          </p:cNvPr>
          <p:cNvPicPr>
            <a:picLocks noChangeAspect="1"/>
          </p:cNvPicPr>
          <p:nvPr/>
        </p:nvPicPr>
        <p:blipFill>
          <a:blip r:embed="rId3" cstate="screen">
            <a:extLst>
              <a:ext uri="{28A0092B-C50C-407E-A947-70E740481C1C}">
                <a14:useLocalDpi xmlns:a14="http://schemas.microsoft.com/office/drawing/2010/main"/>
              </a:ext>
            </a:extLst>
          </a:blip>
          <a:srcRect l="6667" r="1761"/>
          <a:stretch/>
        </p:blipFill>
        <p:spPr>
          <a:xfrm>
            <a:off x="1542553" y="1792228"/>
            <a:ext cx="2329056" cy="4144408"/>
          </a:xfrm>
          <a:prstGeom prst="rect">
            <a:avLst/>
          </a:prstGeom>
          <a:ln>
            <a:solidFill>
              <a:schemeClr val="tx1"/>
            </a:solidFill>
          </a:ln>
        </p:spPr>
      </p:pic>
      <p:sp>
        <p:nvSpPr>
          <p:cNvPr id="3" name="正方形/長方形 2">
            <a:extLst>
              <a:ext uri="{FF2B5EF4-FFF2-40B4-BE49-F238E27FC236}">
                <a16:creationId xmlns:a16="http://schemas.microsoft.com/office/drawing/2014/main" id="{9474E33A-92CF-393E-DAE1-93D93D0A7515}"/>
              </a:ext>
            </a:extLst>
          </p:cNvPr>
          <p:cNvSpPr/>
          <p:nvPr/>
        </p:nvSpPr>
        <p:spPr>
          <a:xfrm>
            <a:off x="3324968" y="1908313"/>
            <a:ext cx="276973" cy="29629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362" name="Picture 2">
            <a:extLst>
              <a:ext uri="{FF2B5EF4-FFF2-40B4-BE49-F238E27FC236}">
                <a16:creationId xmlns:a16="http://schemas.microsoft.com/office/drawing/2014/main" id="{EC0F0772-11C9-B241-4863-96876CA8FB9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55985" y="2071923"/>
            <a:ext cx="2241050" cy="39939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22" name="Google Shape;922;p72"/>
          <p:cNvSpPr txBox="1"/>
          <p:nvPr/>
        </p:nvSpPr>
        <p:spPr>
          <a:xfrm>
            <a:off x="80909" y="3717658"/>
            <a:ext cx="94430" cy="4619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8" name="Google Shape;856;p66">
            <a:extLst>
              <a:ext uri="{FF2B5EF4-FFF2-40B4-BE49-F238E27FC236}">
                <a16:creationId xmlns:a16="http://schemas.microsoft.com/office/drawing/2014/main" id="{FB6AD5D4-95DA-4895-9390-8464D52AE306}"/>
              </a:ext>
            </a:extLst>
          </p:cNvPr>
          <p:cNvSpPr txBox="1"/>
          <p:nvPr/>
        </p:nvSpPr>
        <p:spPr>
          <a:xfrm>
            <a:off x="161201" y="1707531"/>
            <a:ext cx="155643" cy="4571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9" name="Google Shape;618;g126584d4e9d_0_223">
            <a:extLst>
              <a:ext uri="{FF2B5EF4-FFF2-40B4-BE49-F238E27FC236}">
                <a16:creationId xmlns:a16="http://schemas.microsoft.com/office/drawing/2014/main" id="{FF2EBDE7-EAB6-43EA-9A79-EDF5953803A2}"/>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●メンバーを絞り込んで見る</a:t>
            </a:r>
            <a:endParaRPr lang="ja-JP" altLang="en-US" sz="1600" dirty="0">
              <a:latin typeface="メイリオ" panose="020B0604030504040204" pitchFamily="50" charset="-128"/>
              <a:ea typeface="メイリオ" panose="020B0604030504040204" pitchFamily="50" charset="-128"/>
            </a:endParaRPr>
          </a:p>
        </p:txBody>
      </p:sp>
      <p:sp>
        <p:nvSpPr>
          <p:cNvPr id="10" name="Google Shape;203;g125f8f40711_0_141">
            <a:extLst>
              <a:ext uri="{FF2B5EF4-FFF2-40B4-BE49-F238E27FC236}">
                <a16:creationId xmlns:a16="http://schemas.microsoft.com/office/drawing/2014/main" id="{5866A92D-7F85-4C59-92BF-E88D87418F90}"/>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5-4.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検索、並べ替え、ビュー切り替え</a:t>
            </a:r>
            <a:endParaRPr lang="ja-JP" altLang="en-US" sz="1600" dirty="0">
              <a:latin typeface="メイリオ" panose="020B0604030504040204" pitchFamily="50" charset="-128"/>
              <a:ea typeface="メイリオ" panose="020B0604030504040204" pitchFamily="50" charset="-128"/>
            </a:endParaRPr>
          </a:p>
        </p:txBody>
      </p:sp>
      <p:sp>
        <p:nvSpPr>
          <p:cNvPr id="11" name="Google Shape;76;p5">
            <a:extLst>
              <a:ext uri="{FF2B5EF4-FFF2-40B4-BE49-F238E27FC236}">
                <a16:creationId xmlns:a16="http://schemas.microsoft.com/office/drawing/2014/main" id="{B6542AE4-E62E-4376-8C06-69EEEDA32655}"/>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78;p5">
            <a:extLst>
              <a:ext uri="{FF2B5EF4-FFF2-40B4-BE49-F238E27FC236}">
                <a16:creationId xmlns:a16="http://schemas.microsoft.com/office/drawing/2014/main" id="{93D152D9-C79A-4DD1-8DC3-75803B14BD30}"/>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sp>
        <p:nvSpPr>
          <p:cNvPr id="13" name="Google Shape;156;g125f8f40711_0_119">
            <a:extLst>
              <a:ext uri="{FF2B5EF4-FFF2-40B4-BE49-F238E27FC236}">
                <a16:creationId xmlns:a16="http://schemas.microsoft.com/office/drawing/2014/main" id="{19F8085E-C013-4B0E-8501-5D262F0463D4}"/>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③</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条件が設定できたら</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絞込む</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ボタンをタップします。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4" name="Google Shape;157;g125f8f40711_0_119">
            <a:extLst>
              <a:ext uri="{FF2B5EF4-FFF2-40B4-BE49-F238E27FC236}">
                <a16:creationId xmlns:a16="http://schemas.microsoft.com/office/drawing/2014/main" id="{4441AB15-12B8-49D5-8F73-1D8B7F080135}"/>
              </a:ext>
            </a:extLst>
          </p:cNvPr>
          <p:cNvSpPr txBox="1"/>
          <p:nvPr/>
        </p:nvSpPr>
        <p:spPr>
          <a:xfrm>
            <a:off x="6167550" y="1465981"/>
            <a:ext cx="539070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絞り込み結果が表示され、絞り込みアイコンに緑のチェックマークが表示されます。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grpSp>
        <p:nvGrpSpPr>
          <p:cNvPr id="22" name="グループ化 21">
            <a:extLst>
              <a:ext uri="{FF2B5EF4-FFF2-40B4-BE49-F238E27FC236}">
                <a16:creationId xmlns:a16="http://schemas.microsoft.com/office/drawing/2014/main" id="{CC9A2C5A-01E6-4C8B-BA14-F9E6055CF0BE}"/>
              </a:ext>
            </a:extLst>
          </p:cNvPr>
          <p:cNvGrpSpPr/>
          <p:nvPr/>
        </p:nvGrpSpPr>
        <p:grpSpPr>
          <a:xfrm>
            <a:off x="1144290" y="6002750"/>
            <a:ext cx="9903419" cy="858958"/>
            <a:chOff x="1293121" y="5572337"/>
            <a:chExt cx="9903419" cy="858958"/>
          </a:xfrm>
        </p:grpSpPr>
        <p:grpSp>
          <p:nvGrpSpPr>
            <p:cNvPr id="23" name="グループ化 22">
              <a:extLst>
                <a:ext uri="{FF2B5EF4-FFF2-40B4-BE49-F238E27FC236}">
                  <a16:creationId xmlns:a16="http://schemas.microsoft.com/office/drawing/2014/main" id="{C32BCB04-5C8F-44BF-BF18-8E18EE123E16}"/>
                </a:ext>
              </a:extLst>
            </p:cNvPr>
            <p:cNvGrpSpPr/>
            <p:nvPr/>
          </p:nvGrpSpPr>
          <p:grpSpPr>
            <a:xfrm>
              <a:off x="1293121" y="5572337"/>
              <a:ext cx="9903419" cy="858958"/>
              <a:chOff x="1019958" y="5655479"/>
              <a:chExt cx="9903419" cy="858958"/>
            </a:xfrm>
          </p:grpSpPr>
          <p:grpSp>
            <p:nvGrpSpPr>
              <p:cNvPr id="25" name="グループ化 24">
                <a:extLst>
                  <a:ext uri="{FF2B5EF4-FFF2-40B4-BE49-F238E27FC236}">
                    <a16:creationId xmlns:a16="http://schemas.microsoft.com/office/drawing/2014/main" id="{BDF660AF-9EE7-4BE1-BE7F-5D0A6B052D16}"/>
                  </a:ext>
                </a:extLst>
              </p:cNvPr>
              <p:cNvGrpSpPr/>
              <p:nvPr/>
            </p:nvGrpSpPr>
            <p:grpSpPr>
              <a:xfrm>
                <a:off x="1019958" y="5655479"/>
                <a:ext cx="9903419" cy="858958"/>
                <a:chOff x="883577" y="4851325"/>
                <a:chExt cx="9903419" cy="858958"/>
              </a:xfrm>
            </p:grpSpPr>
            <p:grpSp>
              <p:nvGrpSpPr>
                <p:cNvPr id="28" name="グループ化 27">
                  <a:extLst>
                    <a:ext uri="{FF2B5EF4-FFF2-40B4-BE49-F238E27FC236}">
                      <a16:creationId xmlns:a16="http://schemas.microsoft.com/office/drawing/2014/main" id="{2A287070-D8CA-4649-9310-D2DA4D6D14B0}"/>
                    </a:ext>
                  </a:extLst>
                </p:cNvPr>
                <p:cNvGrpSpPr/>
                <p:nvPr/>
              </p:nvGrpSpPr>
              <p:grpSpPr>
                <a:xfrm>
                  <a:off x="883577" y="4851325"/>
                  <a:ext cx="9903419" cy="858958"/>
                  <a:chOff x="1019958" y="5075769"/>
                  <a:chExt cx="9903419" cy="858958"/>
                </a:xfrm>
              </p:grpSpPr>
              <p:sp>
                <p:nvSpPr>
                  <p:cNvPr id="30" name="Google Shape;277;p25">
                    <a:extLst>
                      <a:ext uri="{FF2B5EF4-FFF2-40B4-BE49-F238E27FC236}">
                        <a16:creationId xmlns:a16="http://schemas.microsoft.com/office/drawing/2014/main" id="{C63E5763-DEEE-4F66-8B2E-7284CC65C17E}"/>
                      </a:ext>
                    </a:extLst>
                  </p:cNvPr>
                  <p:cNvSpPr/>
                  <p:nvPr/>
                </p:nvSpPr>
                <p:spPr>
                  <a:xfrm>
                    <a:off x="1019958" y="5075769"/>
                    <a:ext cx="9903419" cy="858958"/>
                  </a:xfrm>
                  <a:prstGeom prst="rect">
                    <a:avLst/>
                  </a:prstGeom>
                  <a:solidFill>
                    <a:schemeClr val="lt1"/>
                  </a:solidFill>
                  <a:ln w="19050" cap="flat"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1" name="Google Shape;160;g125f8f40711_0_119">
                    <a:extLst>
                      <a:ext uri="{FF2B5EF4-FFF2-40B4-BE49-F238E27FC236}">
                        <a16:creationId xmlns:a16="http://schemas.microsoft.com/office/drawing/2014/main" id="{1710FC21-7196-40D5-8980-0E61F3960132}"/>
                      </a:ext>
                    </a:extLst>
                  </p:cNvPr>
                  <p:cNvSpPr txBox="1"/>
                  <p:nvPr/>
                </p:nvSpPr>
                <p:spPr>
                  <a:xfrm>
                    <a:off x="1348203" y="5444703"/>
                    <a:ext cx="9433007"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絞り込みをやり直す場合は、再度絞り込みアイコンをタップします。</a:t>
                    </a:r>
                    <a:endParaRPr lang="en-US" altLang="ja-JP"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絞り込み条件をクリアする場合は</a:t>
                    </a:r>
                    <a:r>
                      <a:rPr lang="ja-JP" altLang="en-US" sz="12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絞り込み条件をクリア</a:t>
                    </a:r>
                    <a:r>
                      <a:rPr lang="ja-JP" altLang="en-US" sz="12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ja-JP" altLang="en-US" sz="1200" dirty="0">
                      <a:latin typeface="メイリオ" panose="020B0604030504040204" pitchFamily="50" charset="-128"/>
                      <a:ea typeface="メイリオ" panose="020B0604030504040204" pitchFamily="50" charset="-128"/>
                    </a:endParaRPr>
                  </a:p>
                </p:txBody>
              </p:sp>
            </p:grpSp>
            <p:sp>
              <p:nvSpPr>
                <p:cNvPr id="29" name="テキスト ボックス 28">
                  <a:extLst>
                    <a:ext uri="{FF2B5EF4-FFF2-40B4-BE49-F238E27FC236}">
                      <a16:creationId xmlns:a16="http://schemas.microsoft.com/office/drawing/2014/main" id="{634B0D55-39C3-4085-AA5C-DC2468D6A161}"/>
                    </a:ext>
                  </a:extLst>
                </p:cNvPr>
                <p:cNvSpPr txBox="1"/>
                <p:nvPr/>
              </p:nvSpPr>
              <p:spPr>
                <a:xfrm>
                  <a:off x="2369822" y="4935738"/>
                  <a:ext cx="6096000" cy="338554"/>
                </a:xfrm>
                <a:prstGeom prst="rect">
                  <a:avLst/>
                </a:prstGeom>
                <a:noFill/>
              </p:spPr>
              <p:txBody>
                <a:bodyPr wrap="square">
                  <a:spAutoFit/>
                </a:bodyPr>
                <a:lstStyle/>
                <a:p>
                  <a:endParaRPr lang="ja-JP" altLang="en-US" sz="1600" dirty="0">
                    <a:latin typeface="メイリオ" panose="020B0604030504040204" pitchFamily="50" charset="-128"/>
                    <a:ea typeface="メイリオ" panose="020B0604030504040204" pitchFamily="50" charset="-128"/>
                  </a:endParaRPr>
                </a:p>
              </p:txBody>
            </p:sp>
          </p:grpSp>
          <p:sp>
            <p:nvSpPr>
              <p:cNvPr id="26" name="Google Shape;159;g125f8f40711_0_119">
                <a:extLst>
                  <a:ext uri="{FF2B5EF4-FFF2-40B4-BE49-F238E27FC236}">
                    <a16:creationId xmlns:a16="http://schemas.microsoft.com/office/drawing/2014/main" id="{BB152D62-3F8D-4842-95F9-C607861A58F3}"/>
                  </a:ext>
                </a:extLst>
              </p:cNvPr>
              <p:cNvSpPr txBox="1"/>
              <p:nvPr/>
            </p:nvSpPr>
            <p:spPr>
              <a:xfrm>
                <a:off x="1550446" y="5726452"/>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2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sp>
            <p:nvSpPr>
              <p:cNvPr id="27" name="Google Shape;159;g125f8f40711_0_119">
                <a:extLst>
                  <a:ext uri="{FF2B5EF4-FFF2-40B4-BE49-F238E27FC236}">
                    <a16:creationId xmlns:a16="http://schemas.microsoft.com/office/drawing/2014/main" id="{BB58ACDE-1699-4ED4-B13E-C5E6585F9E8B}"/>
                  </a:ext>
                </a:extLst>
              </p:cNvPr>
              <p:cNvSpPr txBox="1"/>
              <p:nvPr/>
            </p:nvSpPr>
            <p:spPr>
              <a:xfrm>
                <a:off x="2285442" y="5722824"/>
                <a:ext cx="841525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endParaRPr lang="ja-JP" altLang="en-US"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grpSp>
        <p:pic>
          <p:nvPicPr>
            <p:cNvPr id="24" name="Google Shape;161;g125f8f40711_0_119">
              <a:extLst>
                <a:ext uri="{FF2B5EF4-FFF2-40B4-BE49-F238E27FC236}">
                  <a16:creationId xmlns:a16="http://schemas.microsoft.com/office/drawing/2014/main" id="{00558FD3-402A-4A48-BB6F-A6132A41E5EE}"/>
                </a:ext>
              </a:extLst>
            </p:cNvPr>
            <p:cNvPicPr preferRelativeResize="0"/>
            <p:nvPr/>
          </p:nvPicPr>
          <p:blipFill rotWithShape="1">
            <a:blip r:embed="rId3">
              <a:alphaModFix/>
            </a:blip>
            <a:srcRect/>
            <a:stretch/>
          </p:blipFill>
          <p:spPr>
            <a:xfrm>
              <a:off x="1476607" y="5602757"/>
              <a:ext cx="335332" cy="338514"/>
            </a:xfrm>
            <a:prstGeom prst="rect">
              <a:avLst/>
            </a:prstGeom>
            <a:noFill/>
            <a:ln>
              <a:noFill/>
            </a:ln>
          </p:spPr>
        </p:pic>
      </p:grpSp>
      <p:pic>
        <p:nvPicPr>
          <p:cNvPr id="16386" name="Picture 2">
            <a:extLst>
              <a:ext uri="{FF2B5EF4-FFF2-40B4-BE49-F238E27FC236}">
                <a16:creationId xmlns:a16="http://schemas.microsoft.com/office/drawing/2014/main" id="{B0351AB6-D4C9-C16D-E0A4-78C42B93904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39098" y="1804810"/>
            <a:ext cx="2217336" cy="39419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A8F9517C-E2A6-1102-6912-D808F393720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09648" y="1808685"/>
            <a:ext cx="2276644" cy="40473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9" name="Google Shape;949;p74"/>
          <p:cNvSpPr txBox="1"/>
          <p:nvPr/>
        </p:nvSpPr>
        <p:spPr>
          <a:xfrm>
            <a:off x="161201" y="2056483"/>
            <a:ext cx="155643" cy="12837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0" name="Google Shape;618;g126584d4e9d_0_223">
            <a:extLst>
              <a:ext uri="{FF2B5EF4-FFF2-40B4-BE49-F238E27FC236}">
                <a16:creationId xmlns:a16="http://schemas.microsoft.com/office/drawing/2014/main" id="{28739A0B-D978-44A5-A7FB-60779CE0913C}"/>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●メンバーの並び順を変更する</a:t>
            </a:r>
            <a:endParaRPr lang="ja-JP" altLang="en-US" sz="1600" dirty="0">
              <a:latin typeface="メイリオ" panose="020B0604030504040204" pitchFamily="50" charset="-128"/>
              <a:ea typeface="メイリオ" panose="020B0604030504040204" pitchFamily="50" charset="-128"/>
            </a:endParaRPr>
          </a:p>
        </p:txBody>
      </p:sp>
      <p:sp>
        <p:nvSpPr>
          <p:cNvPr id="11" name="Google Shape;203;g125f8f40711_0_141">
            <a:extLst>
              <a:ext uri="{FF2B5EF4-FFF2-40B4-BE49-F238E27FC236}">
                <a16:creationId xmlns:a16="http://schemas.microsoft.com/office/drawing/2014/main" id="{22BA126D-A7DD-469D-8896-7ED43DFB49D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5-4.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検索、並べ替え、ビュー切り替え</a:t>
            </a:r>
            <a:endParaRPr lang="ja-JP" altLang="en-US" sz="1600" dirty="0">
              <a:latin typeface="メイリオ" panose="020B0604030504040204" pitchFamily="50" charset="-128"/>
              <a:ea typeface="メイリオ" panose="020B0604030504040204" pitchFamily="50" charset="-128"/>
            </a:endParaRPr>
          </a:p>
        </p:txBody>
      </p:sp>
      <p:sp>
        <p:nvSpPr>
          <p:cNvPr id="12" name="Google Shape;156;g125f8f40711_0_119">
            <a:extLst>
              <a:ext uri="{FF2B5EF4-FFF2-40B4-BE49-F238E27FC236}">
                <a16:creationId xmlns:a16="http://schemas.microsoft.com/office/drawing/2014/main" id="{69BC3337-9223-440F-9F56-F7667C8A64C4}"/>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① </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ソート</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横のプルダウンリストをタップします</a:t>
            </a:r>
            <a:r>
              <a:rPr lang="ja-JP" altLang="en-US" sz="1200" b="0" i="0" dirty="0">
                <a:solidFill>
                  <a:srgbClr val="333333"/>
                </a:solidFill>
                <a:latin typeface="メイリオ" panose="020B0604030504040204" pitchFamily="50" charset="-128"/>
                <a:ea typeface="メイリオ" panose="020B0604030504040204" pitchFamily="50" charset="-128"/>
                <a:sym typeface="Arial"/>
              </a:rPr>
              <a:t>。</a:t>
            </a:r>
            <a:endParaRPr lang="ja-JP" altLang="en-US" dirty="0">
              <a:latin typeface="メイリオ" panose="020B0604030504040204" pitchFamily="50" charset="-128"/>
              <a:ea typeface="メイリオ" panose="020B0604030504040204" pitchFamily="50" charset="-128"/>
            </a:endParaRPr>
          </a:p>
        </p:txBody>
      </p:sp>
      <p:sp>
        <p:nvSpPr>
          <p:cNvPr id="13" name="Google Shape;157;g125f8f40711_0_119">
            <a:extLst>
              <a:ext uri="{FF2B5EF4-FFF2-40B4-BE49-F238E27FC236}">
                <a16:creationId xmlns:a16="http://schemas.microsoft.com/office/drawing/2014/main" id="{C022D42E-18EE-4683-B27D-D736C686E9A2}"/>
              </a:ext>
            </a:extLst>
          </p:cNvPr>
          <p:cNvSpPr txBox="1"/>
          <p:nvPr/>
        </p:nvSpPr>
        <p:spPr>
          <a:xfrm>
            <a:off x="6167550" y="1465981"/>
            <a:ext cx="539070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②</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並べ替えたい条件の項目を選択します。項目名右の</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は昇順、</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は降順を表します。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grpSp>
        <p:nvGrpSpPr>
          <p:cNvPr id="18" name="Google Shape;910;p71">
            <a:extLst>
              <a:ext uri="{FF2B5EF4-FFF2-40B4-BE49-F238E27FC236}">
                <a16:creationId xmlns:a16="http://schemas.microsoft.com/office/drawing/2014/main" id="{111625FF-011F-4CBE-B079-E9C5FA45233C}"/>
              </a:ext>
            </a:extLst>
          </p:cNvPr>
          <p:cNvGrpSpPr/>
          <p:nvPr/>
        </p:nvGrpSpPr>
        <p:grpSpPr>
          <a:xfrm>
            <a:off x="864639" y="6140524"/>
            <a:ext cx="10605822" cy="668144"/>
            <a:chOff x="986400" y="15040107"/>
            <a:chExt cx="9441651" cy="680756"/>
          </a:xfrm>
        </p:grpSpPr>
        <p:grpSp>
          <p:nvGrpSpPr>
            <p:cNvPr id="19" name="Google Shape;911;p71">
              <a:extLst>
                <a:ext uri="{FF2B5EF4-FFF2-40B4-BE49-F238E27FC236}">
                  <a16:creationId xmlns:a16="http://schemas.microsoft.com/office/drawing/2014/main" id="{D42316A3-6573-4F36-9F2C-37C5C23F85E1}"/>
                </a:ext>
              </a:extLst>
            </p:cNvPr>
            <p:cNvGrpSpPr/>
            <p:nvPr/>
          </p:nvGrpSpPr>
          <p:grpSpPr>
            <a:xfrm>
              <a:off x="986400" y="15040107"/>
              <a:ext cx="9441651" cy="680756"/>
              <a:chOff x="953094" y="8579358"/>
              <a:chExt cx="9441651" cy="680756"/>
            </a:xfrm>
          </p:grpSpPr>
          <p:sp>
            <p:nvSpPr>
              <p:cNvPr id="21" name="Google Shape;912;p71">
                <a:extLst>
                  <a:ext uri="{FF2B5EF4-FFF2-40B4-BE49-F238E27FC236}">
                    <a16:creationId xmlns:a16="http://schemas.microsoft.com/office/drawing/2014/main" id="{FFD2D02C-0D83-4D97-9516-3D07F7D5CEDA}"/>
                  </a:ext>
                </a:extLst>
              </p:cNvPr>
              <p:cNvSpPr/>
              <p:nvPr/>
            </p:nvSpPr>
            <p:spPr>
              <a:xfrm>
                <a:off x="953094" y="8579358"/>
                <a:ext cx="9441651" cy="680756"/>
              </a:xfrm>
              <a:prstGeom prst="rect">
                <a:avLst/>
              </a:prstGeom>
              <a:solidFill>
                <a:schemeClr val="lt1"/>
              </a:solidFill>
              <a:ln w="19050" cap="rnd"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2" name="Google Shape;913;p71">
                <a:extLst>
                  <a:ext uri="{FF2B5EF4-FFF2-40B4-BE49-F238E27FC236}">
                    <a16:creationId xmlns:a16="http://schemas.microsoft.com/office/drawing/2014/main" id="{03DC17C3-C7ED-4861-9AE4-6CB483ADCF6F}"/>
                  </a:ext>
                </a:extLst>
              </p:cNvPr>
              <p:cNvSpPr txBox="1"/>
              <p:nvPr/>
            </p:nvSpPr>
            <p:spPr>
              <a:xfrm>
                <a:off x="1024982" y="8900240"/>
                <a:ext cx="8826971" cy="313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並べ替えで利用できる項目は管理者によって制限されている可能性があります。</a:t>
                </a:r>
                <a:endParaRPr lang="ja-JP" altLang="en-US" dirty="0">
                  <a:latin typeface="メイリオ" panose="020B0604030504040204" pitchFamily="50" charset="-128"/>
                  <a:ea typeface="メイリオ" panose="020B0604030504040204" pitchFamily="50" charset="-128"/>
                </a:endParaRPr>
              </a:p>
            </p:txBody>
          </p:sp>
        </p:grpSp>
        <p:sp>
          <p:nvSpPr>
            <p:cNvPr id="20" name="Google Shape;914;p71">
              <a:extLst>
                <a:ext uri="{FF2B5EF4-FFF2-40B4-BE49-F238E27FC236}">
                  <a16:creationId xmlns:a16="http://schemas.microsoft.com/office/drawing/2014/main" id="{CE66F88D-4E2B-47AA-B04B-9C75D55086CF}"/>
                </a:ext>
              </a:extLst>
            </p:cNvPr>
            <p:cNvSpPr txBox="1"/>
            <p:nvPr/>
          </p:nvSpPr>
          <p:spPr>
            <a:xfrm>
              <a:off x="1058288" y="15066425"/>
              <a:ext cx="8589054" cy="3449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2400"/>
                <a:buFont typeface="Meiryo"/>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　</a:t>
              </a:r>
              <a:endParaRPr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p:txBody>
        </p:sp>
      </p:grpSp>
      <p:sp>
        <p:nvSpPr>
          <p:cNvPr id="23" name="Google Shape;76;p5">
            <a:extLst>
              <a:ext uri="{FF2B5EF4-FFF2-40B4-BE49-F238E27FC236}">
                <a16:creationId xmlns:a16="http://schemas.microsoft.com/office/drawing/2014/main" id="{732A43A3-F957-4AD9-80D4-158200875A2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4" name="Google Shape;78;p5">
            <a:extLst>
              <a:ext uri="{FF2B5EF4-FFF2-40B4-BE49-F238E27FC236}">
                <a16:creationId xmlns:a16="http://schemas.microsoft.com/office/drawing/2014/main" id="{2ED42A4D-0FE8-4728-8A10-5C085BA1A226}"/>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pic>
        <p:nvPicPr>
          <p:cNvPr id="17410" name="Picture 2">
            <a:extLst>
              <a:ext uri="{FF2B5EF4-FFF2-40B4-BE49-F238E27FC236}">
                <a16:creationId xmlns:a16="http://schemas.microsoft.com/office/drawing/2014/main" id="{5BAF25BD-93AF-15C6-20CE-7BF6639097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2904" y="1904232"/>
            <a:ext cx="2367784" cy="42093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238CB0A2-E457-A271-4692-0C44B861BA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04840" y="1927013"/>
            <a:ext cx="2230870" cy="4168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11" name="Google Shape;618;g126584d4e9d_0_223">
            <a:extLst>
              <a:ext uri="{FF2B5EF4-FFF2-40B4-BE49-F238E27FC236}">
                <a16:creationId xmlns:a16="http://schemas.microsoft.com/office/drawing/2014/main" id="{9B166498-16C1-4810-8E81-08D0B506D1C6}"/>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●ビューを切り替える</a:t>
            </a:r>
            <a:endParaRPr lang="ja-JP" altLang="en-US" sz="1600" dirty="0">
              <a:latin typeface="メイリオ" panose="020B0604030504040204" pitchFamily="50" charset="-128"/>
              <a:ea typeface="メイリオ" panose="020B0604030504040204" pitchFamily="50" charset="-128"/>
            </a:endParaRPr>
          </a:p>
        </p:txBody>
      </p:sp>
      <p:sp>
        <p:nvSpPr>
          <p:cNvPr id="975" name="Google Shape;975;p76"/>
          <p:cNvSpPr txBox="1"/>
          <p:nvPr/>
        </p:nvSpPr>
        <p:spPr>
          <a:xfrm>
            <a:off x="2366862" y="1789849"/>
            <a:ext cx="2850732"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b="1" i="0" dirty="0">
                <a:solidFill>
                  <a:schemeClr val="tx1"/>
                </a:solidFill>
                <a:latin typeface="メイリオ" panose="020B0604030504040204" pitchFamily="50" charset="-128"/>
                <a:ea typeface="メイリオ" panose="020B0604030504040204" pitchFamily="50" charset="-128"/>
                <a:cs typeface="Meiryo"/>
                <a:sym typeface="Meiryo"/>
              </a:rPr>
              <a:t>【</a:t>
            </a:r>
            <a:r>
              <a:rPr lang="ja-JP" sz="1200" b="1" i="0" dirty="0">
                <a:solidFill>
                  <a:schemeClr val="tx1"/>
                </a:solidFill>
                <a:latin typeface="メイリオ" panose="020B0604030504040204" pitchFamily="50" charset="-128"/>
                <a:ea typeface="メイリオ" panose="020B0604030504040204" pitchFamily="50" charset="-128"/>
                <a:cs typeface="Meiryo"/>
                <a:sym typeface="Meiryo"/>
              </a:rPr>
              <a:t>グリッドビュー（大）</a:t>
            </a:r>
            <a:r>
              <a:rPr lang="en-US" altLang="ja-JP" sz="1200" b="1" dirty="0">
                <a:solidFill>
                  <a:schemeClr val="tx1"/>
                </a:solidFill>
                <a:latin typeface="メイリオ" panose="020B0604030504040204" pitchFamily="50" charset="-128"/>
                <a:ea typeface="メイリオ" panose="020B0604030504040204" pitchFamily="50" charset="-128"/>
                <a:cs typeface="Meiryo"/>
                <a:sym typeface="Meiryo"/>
              </a:rPr>
              <a:t>】</a:t>
            </a:r>
            <a:endParaRPr lang="en-US" altLang="ja-JP" sz="1200" b="1" i="0" dirty="0">
              <a:solidFill>
                <a:schemeClr val="tx1"/>
              </a:solidFill>
              <a:latin typeface="メイリオ" panose="020B0604030504040204" pitchFamily="50" charset="-128"/>
              <a:ea typeface="メイリオ" panose="020B0604030504040204" pitchFamily="50" charset="-128"/>
              <a:cs typeface="Meiryo"/>
              <a:sym typeface="Meiryo"/>
            </a:endParaRPr>
          </a:p>
        </p:txBody>
      </p:sp>
      <p:sp>
        <p:nvSpPr>
          <p:cNvPr id="977" name="Google Shape;977;p76"/>
          <p:cNvSpPr txBox="1"/>
          <p:nvPr/>
        </p:nvSpPr>
        <p:spPr>
          <a:xfrm>
            <a:off x="161201" y="1506214"/>
            <a:ext cx="155643" cy="1036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7-5. プロファイルブック</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2" name="Google Shape;975;p76">
            <a:extLst>
              <a:ext uri="{FF2B5EF4-FFF2-40B4-BE49-F238E27FC236}">
                <a16:creationId xmlns:a16="http://schemas.microsoft.com/office/drawing/2014/main" id="{9D3251BF-77DF-E9FC-8DD9-F35E75D80A89}"/>
              </a:ext>
            </a:extLst>
          </p:cNvPr>
          <p:cNvSpPr txBox="1"/>
          <p:nvPr/>
        </p:nvSpPr>
        <p:spPr>
          <a:xfrm>
            <a:off x="6539070" y="1822053"/>
            <a:ext cx="292273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b="1" i="0" dirty="0">
                <a:solidFill>
                  <a:schemeClr val="tx1"/>
                </a:solidFill>
                <a:latin typeface="メイリオ" panose="020B0604030504040204" pitchFamily="50" charset="-128"/>
                <a:ea typeface="メイリオ" panose="020B0604030504040204" pitchFamily="50" charset="-128"/>
                <a:cs typeface="Meiryo"/>
                <a:sym typeface="Meiryo"/>
              </a:rPr>
              <a:t>【</a:t>
            </a:r>
            <a:r>
              <a:rPr lang="ja-JP" sz="1200" b="1" i="0" dirty="0">
                <a:solidFill>
                  <a:schemeClr val="tx1"/>
                </a:solidFill>
                <a:latin typeface="メイリオ" panose="020B0604030504040204" pitchFamily="50" charset="-128"/>
                <a:ea typeface="メイリオ" panose="020B0604030504040204" pitchFamily="50" charset="-128"/>
                <a:cs typeface="Meiryo"/>
                <a:sym typeface="Meiryo"/>
              </a:rPr>
              <a:t>グリッドビュー（</a:t>
            </a:r>
            <a:r>
              <a:rPr lang="ja-JP" altLang="en-US" sz="1200" b="1" i="0" dirty="0">
                <a:solidFill>
                  <a:schemeClr val="tx1"/>
                </a:solidFill>
                <a:latin typeface="メイリオ" panose="020B0604030504040204" pitchFamily="50" charset="-128"/>
                <a:ea typeface="メイリオ" panose="020B0604030504040204" pitchFamily="50" charset="-128"/>
                <a:cs typeface="Meiryo"/>
                <a:sym typeface="Meiryo"/>
              </a:rPr>
              <a:t>小</a:t>
            </a:r>
            <a:r>
              <a:rPr lang="ja-JP" sz="1200" b="1" i="0" dirty="0">
                <a:solidFill>
                  <a:schemeClr val="tx1"/>
                </a:solidFill>
                <a:latin typeface="メイリオ" panose="020B0604030504040204" pitchFamily="50" charset="-128"/>
                <a:ea typeface="メイリオ" panose="020B0604030504040204" pitchFamily="50" charset="-128"/>
                <a:cs typeface="Meiryo"/>
                <a:sym typeface="Meiryo"/>
              </a:rPr>
              <a:t>）</a:t>
            </a:r>
            <a:r>
              <a:rPr lang="en-US" altLang="ja-JP" sz="1200" b="1" i="0" dirty="0">
                <a:solidFill>
                  <a:schemeClr val="tx1"/>
                </a:solidFill>
                <a:latin typeface="メイリオ" panose="020B0604030504040204" pitchFamily="50" charset="-128"/>
                <a:ea typeface="メイリオ" panose="020B0604030504040204" pitchFamily="50" charset="-128"/>
                <a:cs typeface="Meiryo"/>
                <a:sym typeface="Meiryo"/>
              </a:rPr>
              <a:t>】</a:t>
            </a:r>
            <a:endParaRPr sz="1000" dirty="0">
              <a:solidFill>
                <a:schemeClr val="tx1"/>
              </a:solidFill>
              <a:latin typeface="メイリオ" panose="020B0604030504040204" pitchFamily="50" charset="-128"/>
              <a:ea typeface="メイリオ" panose="020B0604030504040204" pitchFamily="50" charset="-128"/>
            </a:endParaRPr>
          </a:p>
        </p:txBody>
      </p:sp>
      <p:sp>
        <p:nvSpPr>
          <p:cNvPr id="12" name="Google Shape;203;g125f8f40711_0_141">
            <a:extLst>
              <a:ext uri="{FF2B5EF4-FFF2-40B4-BE49-F238E27FC236}">
                <a16:creationId xmlns:a16="http://schemas.microsoft.com/office/drawing/2014/main" id="{243D8DCE-D161-4CEB-8B7B-40C858500D83}"/>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5-4.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検索、並べ替え、ビュー切り替え</a:t>
            </a:r>
            <a:endParaRPr lang="ja-JP" altLang="en-US" sz="1600" dirty="0">
              <a:latin typeface="メイリオ" panose="020B0604030504040204" pitchFamily="50" charset="-128"/>
              <a:ea typeface="メイリオ" panose="020B0604030504040204" pitchFamily="50" charset="-128"/>
            </a:endParaRPr>
          </a:p>
        </p:txBody>
      </p:sp>
      <p:sp>
        <p:nvSpPr>
          <p:cNvPr id="13" name="Google Shape;156;g125f8f40711_0_119">
            <a:extLst>
              <a:ext uri="{FF2B5EF4-FFF2-40B4-BE49-F238E27FC236}">
                <a16:creationId xmlns:a16="http://schemas.microsoft.com/office/drawing/2014/main" id="{4C541DB9-A8FF-45B5-926D-C0C6B5A2010C}"/>
              </a:ext>
            </a:extLst>
          </p:cNvPr>
          <p:cNvSpPr txBox="1"/>
          <p:nvPr/>
        </p:nvSpPr>
        <p:spPr>
          <a:xfrm>
            <a:off x="694171" y="1470553"/>
            <a:ext cx="1027669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ビュー切り替えアイコンをタップし、プロファイルブックの表示を切り替えることができます。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4" name="Google Shape;76;p5">
            <a:extLst>
              <a:ext uri="{FF2B5EF4-FFF2-40B4-BE49-F238E27FC236}">
                <a16:creationId xmlns:a16="http://schemas.microsoft.com/office/drawing/2014/main" id="{E1B2AFBB-8823-447F-8360-681FDDBB507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5" name="Google Shape;78;p5">
            <a:extLst>
              <a:ext uri="{FF2B5EF4-FFF2-40B4-BE49-F238E27FC236}">
                <a16:creationId xmlns:a16="http://schemas.microsoft.com/office/drawing/2014/main" id="{F1462FF9-86D1-4C8C-9E40-2820E1D150A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5.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プロファイルブック</a:t>
            </a:r>
            <a:endParaRPr lang="ja-JP" altLang="en-US" dirty="0">
              <a:latin typeface="メイリオ" panose="020B0604030504040204" pitchFamily="50" charset="-128"/>
              <a:ea typeface="メイリオ" panose="020B0604030504040204" pitchFamily="50" charset="-128"/>
            </a:endParaRPr>
          </a:p>
        </p:txBody>
      </p:sp>
      <p:pic>
        <p:nvPicPr>
          <p:cNvPr id="18434" name="Picture 2">
            <a:extLst>
              <a:ext uri="{FF2B5EF4-FFF2-40B4-BE49-F238E27FC236}">
                <a16:creationId xmlns:a16="http://schemas.microsoft.com/office/drawing/2014/main" id="{CF7F0DEF-94B0-87CC-031A-C3EE87FAEEB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4381" y="2066808"/>
            <a:ext cx="2640152" cy="46936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0B79C450-5A61-FBD3-ADF4-2B88E2674B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19039" y="2066808"/>
            <a:ext cx="2645765" cy="47152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91" name="Google Shape;991;p77"/>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6" name="Google Shape;203;g125f8f40711_0_141">
            <a:extLst>
              <a:ext uri="{FF2B5EF4-FFF2-40B4-BE49-F238E27FC236}">
                <a16:creationId xmlns:a16="http://schemas.microsoft.com/office/drawing/2014/main" id="{DB5E9D07-5AE7-412B-B15D-EC14E3594A03}"/>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●ピックアップリストを開く</a:t>
            </a:r>
            <a:endParaRPr lang="ja-JP" altLang="en-US" sz="1600" dirty="0">
              <a:latin typeface="メイリオ" panose="020B0604030504040204" pitchFamily="50" charset="-128"/>
              <a:ea typeface="メイリオ" panose="020B0604030504040204" pitchFamily="50" charset="-128"/>
            </a:endParaRPr>
          </a:p>
        </p:txBody>
      </p:sp>
      <p:sp>
        <p:nvSpPr>
          <p:cNvPr id="7" name="Google Shape;76;p5">
            <a:extLst>
              <a:ext uri="{FF2B5EF4-FFF2-40B4-BE49-F238E27FC236}">
                <a16:creationId xmlns:a16="http://schemas.microsoft.com/office/drawing/2014/main" id="{0F2A8E5C-304C-4136-8F84-23DDC3B4578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8" name="Google Shape;78;p5">
            <a:extLst>
              <a:ext uri="{FF2B5EF4-FFF2-40B4-BE49-F238E27FC236}">
                <a16:creationId xmlns:a16="http://schemas.microsoft.com/office/drawing/2014/main" id="{0AC996DA-C16C-46E3-B511-54156E1F451B}"/>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6.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ピックアップリスト</a:t>
            </a:r>
            <a:endParaRPr lang="ja-JP" altLang="en-US" dirty="0">
              <a:latin typeface="メイリオ" panose="020B0604030504040204" pitchFamily="50" charset="-128"/>
              <a:ea typeface="メイリオ" panose="020B0604030504040204" pitchFamily="50" charset="-128"/>
            </a:endParaRPr>
          </a:p>
        </p:txBody>
      </p:sp>
      <p:sp>
        <p:nvSpPr>
          <p:cNvPr id="9" name="Google Shape;156;g125f8f40711_0_119">
            <a:extLst>
              <a:ext uri="{FF2B5EF4-FFF2-40B4-BE49-F238E27FC236}">
                <a16:creationId xmlns:a16="http://schemas.microsoft.com/office/drawing/2014/main" id="{B7D02BAA-662D-43C4-B111-47721C8734CB}"/>
              </a:ext>
            </a:extLst>
          </p:cNvPr>
          <p:cNvSpPr txBox="1"/>
          <p:nvPr/>
        </p:nvSpPr>
        <p:spPr>
          <a:xfrm>
            <a:off x="694171" y="1119242"/>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①メニューから「ピックアップリスト</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タップします。</a:t>
            </a:r>
            <a:endParaRPr lang="ja-JP" altLang="en-US"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0" name="Google Shape;157;g125f8f40711_0_119">
            <a:extLst>
              <a:ext uri="{FF2B5EF4-FFF2-40B4-BE49-F238E27FC236}">
                <a16:creationId xmlns:a16="http://schemas.microsoft.com/office/drawing/2014/main" id="{39349C96-A98E-493A-BD6C-18931E6B0BFB}"/>
              </a:ext>
            </a:extLst>
          </p:cNvPr>
          <p:cNvSpPr txBox="1"/>
          <p:nvPr/>
        </p:nvSpPr>
        <p:spPr>
          <a:xfrm>
            <a:off x="6167550" y="1165779"/>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②ピックアップリストの画面が表示されます。</a:t>
            </a:r>
          </a:p>
        </p:txBody>
      </p:sp>
      <p:pic>
        <p:nvPicPr>
          <p:cNvPr id="3" name="図 2">
            <a:extLst>
              <a:ext uri="{FF2B5EF4-FFF2-40B4-BE49-F238E27FC236}">
                <a16:creationId xmlns:a16="http://schemas.microsoft.com/office/drawing/2014/main" id="{F0559C72-7534-B170-0A4C-37EEB3C3E89D}"/>
              </a:ext>
            </a:extLst>
          </p:cNvPr>
          <p:cNvPicPr>
            <a:picLocks noChangeAspect="1"/>
          </p:cNvPicPr>
          <p:nvPr/>
        </p:nvPicPr>
        <p:blipFill>
          <a:blip r:embed="rId3"/>
          <a:stretch>
            <a:fillRect/>
          </a:stretch>
        </p:blipFill>
        <p:spPr>
          <a:xfrm>
            <a:off x="1569978" y="1426978"/>
            <a:ext cx="2839838" cy="4894357"/>
          </a:xfrm>
          <a:prstGeom prst="rect">
            <a:avLst/>
          </a:prstGeom>
        </p:spPr>
      </p:pic>
      <p:pic>
        <p:nvPicPr>
          <p:cNvPr id="5" name="図 4">
            <a:extLst>
              <a:ext uri="{FF2B5EF4-FFF2-40B4-BE49-F238E27FC236}">
                <a16:creationId xmlns:a16="http://schemas.microsoft.com/office/drawing/2014/main" id="{E305D020-8235-8D1E-B62F-FE8C35E8E458}"/>
              </a:ext>
            </a:extLst>
          </p:cNvPr>
          <p:cNvPicPr>
            <a:picLocks noChangeAspect="1"/>
          </p:cNvPicPr>
          <p:nvPr/>
        </p:nvPicPr>
        <p:blipFill>
          <a:blip r:embed="rId4"/>
          <a:stretch>
            <a:fillRect/>
          </a:stretch>
        </p:blipFill>
        <p:spPr>
          <a:xfrm>
            <a:off x="6782701" y="1422527"/>
            <a:ext cx="2849073" cy="489435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5" name="Google Shape;1005;p79"/>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008" name="Google Shape;1008;p79"/>
          <p:cNvSpPr txBox="1"/>
          <p:nvPr/>
        </p:nvSpPr>
        <p:spPr>
          <a:xfrm>
            <a:off x="460375" y="2659893"/>
            <a:ext cx="122208" cy="4571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graphicFrame>
        <p:nvGraphicFramePr>
          <p:cNvPr id="1009" name="Google Shape;1009;p79"/>
          <p:cNvGraphicFramePr/>
          <p:nvPr>
            <p:extLst>
              <p:ext uri="{D42A27DB-BD31-4B8C-83A1-F6EECF244321}">
                <p14:modId xmlns:p14="http://schemas.microsoft.com/office/powerpoint/2010/main" val="2087288787"/>
              </p:ext>
            </p:extLst>
          </p:nvPr>
        </p:nvGraphicFramePr>
        <p:xfrm>
          <a:off x="4520295" y="2865234"/>
          <a:ext cx="7110320" cy="2759278"/>
        </p:xfrm>
        <a:graphic>
          <a:graphicData uri="http://schemas.openxmlformats.org/drawingml/2006/table">
            <a:tbl>
              <a:tblPr>
                <a:noFill/>
                <a:tableStyleId>{88DF759A-5A2C-461F-9608-AB8EC303873A}</a:tableStyleId>
              </a:tblPr>
              <a:tblGrid>
                <a:gridCol w="2075777">
                  <a:extLst>
                    <a:ext uri="{9D8B030D-6E8A-4147-A177-3AD203B41FA5}">
                      <a16:colId xmlns:a16="http://schemas.microsoft.com/office/drawing/2014/main" val="20000"/>
                    </a:ext>
                  </a:extLst>
                </a:gridCol>
                <a:gridCol w="5034543">
                  <a:extLst>
                    <a:ext uri="{9D8B030D-6E8A-4147-A177-3AD203B41FA5}">
                      <a16:colId xmlns:a16="http://schemas.microsoft.com/office/drawing/2014/main" val="20001"/>
                    </a:ext>
                  </a:extLst>
                </a:gridCol>
              </a:tblGrid>
              <a:tr h="417295">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①</a:t>
                      </a:r>
                      <a:r>
                        <a:rPr lang="ja-JP" altLang="en-US" sz="1400" b="1" u="none" strike="noStrike" cap="none" dirty="0">
                          <a:latin typeface="メイリオ" panose="020B0604030504040204" pitchFamily="50" charset="-128"/>
                          <a:ea typeface="メイリオ" panose="020B0604030504040204" pitchFamily="50" charset="-128"/>
                          <a:cs typeface="Meiryo"/>
                          <a:sym typeface="Meiryo"/>
                        </a:rPr>
                        <a:t>戻る</a:t>
                      </a: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dirty="0">
                          <a:latin typeface="メイリオ" panose="020B0604030504040204" pitchFamily="50" charset="-128"/>
                          <a:ea typeface="メイリオ" panose="020B0604030504040204" pitchFamily="50" charset="-128"/>
                          <a:cs typeface="Meiryo"/>
                          <a:sym typeface="Meiryo"/>
                        </a:rPr>
                        <a:t>アプリトップに戻ります。</a:t>
                      </a:r>
                    </a:p>
                  </a:txBody>
                  <a:tcPr marL="91450" marR="91450" marT="45725" marB="45725" anchor="ctr"/>
                </a:tc>
                <a:extLst>
                  <a:ext uri="{0D108BD9-81ED-4DB2-BD59-A6C34878D82A}">
                    <a16:rowId xmlns:a16="http://schemas.microsoft.com/office/drawing/2014/main" val="10000"/>
                  </a:ext>
                </a:extLst>
              </a:tr>
              <a:tr h="417295">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②</a:t>
                      </a:r>
                      <a:r>
                        <a:rPr lang="ja-JP" altLang="en-US" sz="1400" b="1" u="none" strike="noStrike" cap="none" dirty="0">
                          <a:latin typeface="メイリオ" panose="020B0604030504040204" pitchFamily="50" charset="-128"/>
                          <a:ea typeface="メイリオ" panose="020B0604030504040204" pitchFamily="50" charset="-128"/>
                          <a:cs typeface="Meiryo"/>
                          <a:sym typeface="Meiryo"/>
                        </a:rPr>
                        <a:t>絞り込み</a:t>
                      </a: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a:latin typeface="メイリオ" panose="020B0604030504040204" pitchFamily="50" charset="-128"/>
                          <a:ea typeface="メイリオ" panose="020B0604030504040204" pitchFamily="50" charset="-128"/>
                          <a:cs typeface="Meiryo"/>
                          <a:sym typeface="Meiryo"/>
                        </a:rPr>
                        <a:t>キーワード、カテゴリでリストを絞り込み表示します。</a:t>
                      </a:r>
                      <a:endParaRPr lang="ja-JP" altLang="en-US"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1"/>
                  </a:ext>
                </a:extLst>
              </a:tr>
              <a:tr h="417295">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③</a:t>
                      </a:r>
                      <a:r>
                        <a:rPr lang="ja-JP" altLang="en-US" sz="1400" b="1" u="none" strike="noStrike" cap="none" dirty="0">
                          <a:latin typeface="メイリオ" panose="020B0604030504040204" pitchFamily="50" charset="-128"/>
                          <a:ea typeface="メイリオ" panose="020B0604030504040204" pitchFamily="50" charset="-128"/>
                          <a:cs typeface="Meiryo"/>
                          <a:sym typeface="Meiryo"/>
                        </a:rPr>
                        <a:t>リスト</a:t>
                      </a: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a:latin typeface="メイリオ" panose="020B0604030504040204" pitchFamily="50" charset="-128"/>
                          <a:ea typeface="メイリオ" panose="020B0604030504040204" pitchFamily="50" charset="-128"/>
                          <a:cs typeface="Meiryo"/>
                          <a:sym typeface="Meiryo"/>
                        </a:rPr>
                        <a:t>このひとかたまりが</a:t>
                      </a:r>
                      <a:r>
                        <a:rPr lang="en-US" altLang="ja-JP" sz="1200" b="0" u="none" strike="noStrike" cap="none">
                          <a:latin typeface="メイリオ" panose="020B0604030504040204" pitchFamily="50" charset="-128"/>
                          <a:ea typeface="メイリオ" panose="020B0604030504040204" pitchFamily="50" charset="-128"/>
                          <a:cs typeface="Meiryo"/>
                          <a:sym typeface="Meiryo"/>
                        </a:rPr>
                        <a:t>1</a:t>
                      </a:r>
                      <a:r>
                        <a:rPr lang="ja-JP" altLang="en-US" sz="1200" b="0" u="none" strike="noStrike" cap="none">
                          <a:latin typeface="メイリオ" panose="020B0604030504040204" pitchFamily="50" charset="-128"/>
                          <a:ea typeface="メイリオ" panose="020B0604030504040204" pitchFamily="50" charset="-128"/>
                          <a:cs typeface="Meiryo"/>
                          <a:sym typeface="Meiryo"/>
                        </a:rPr>
                        <a:t>つのリストを表しています。</a:t>
                      </a:r>
                      <a:endParaRPr lang="ja-JP" altLang="en-US"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2"/>
                  </a:ext>
                </a:extLst>
              </a:tr>
              <a:tr h="545049">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④</a:t>
                      </a:r>
                      <a:r>
                        <a:rPr lang="ja-JP" altLang="en-US" sz="1400" b="1" u="none" strike="noStrike" cap="none" dirty="0">
                          <a:latin typeface="メイリオ" panose="020B0604030504040204" pitchFamily="50" charset="-128"/>
                          <a:ea typeface="メイリオ" panose="020B0604030504040204" pitchFamily="50" charset="-128"/>
                          <a:cs typeface="Meiryo"/>
                          <a:sym typeface="Meiryo"/>
                        </a:rPr>
                        <a:t>ソート（並び替え）</a:t>
                      </a: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a:latin typeface="メイリオ" panose="020B0604030504040204" pitchFamily="50" charset="-128"/>
                          <a:ea typeface="メイリオ" panose="020B0604030504040204" pitchFamily="50" charset="-128"/>
                          <a:cs typeface="Meiryo"/>
                          <a:sym typeface="Meiryo"/>
                        </a:rPr>
                        <a:t>ソートキーでリストを並び替えて表示します。</a:t>
                      </a:r>
                      <a:endParaRPr lang="ja-JP" altLang="en-US" sz="1200">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a:latin typeface="メイリオ" panose="020B0604030504040204" pitchFamily="50" charset="-128"/>
                          <a:ea typeface="メイリオ" panose="020B0604030504040204" pitchFamily="50" charset="-128"/>
                          <a:cs typeface="Meiryo"/>
                          <a:sym typeface="Meiryo"/>
                        </a:rPr>
                        <a:t>更新日時、オーナー、リスト名、登録人数から選択できます。</a:t>
                      </a:r>
                      <a:endParaRPr lang="ja-JP" altLang="en-US"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3"/>
                  </a:ext>
                </a:extLst>
              </a:tr>
              <a:tr h="545049">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⑤</a:t>
                      </a:r>
                      <a:r>
                        <a:rPr lang="ja-JP" altLang="en-US" sz="1400" b="1" u="none" strike="noStrike" cap="none" dirty="0">
                          <a:latin typeface="メイリオ" panose="020B0604030504040204" pitchFamily="50" charset="-128"/>
                          <a:ea typeface="メイリオ" panose="020B0604030504040204" pitchFamily="50" charset="-128"/>
                          <a:cs typeface="Meiryo"/>
                          <a:sym typeface="Meiryo"/>
                        </a:rPr>
                        <a:t>リストメンバー</a:t>
                      </a: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a:latin typeface="メイリオ" panose="020B0604030504040204" pitchFamily="50" charset="-128"/>
                          <a:ea typeface="メイリオ" panose="020B0604030504040204" pitchFamily="50" charset="-128"/>
                          <a:cs typeface="Meiryo"/>
                          <a:sym typeface="Meiryo"/>
                        </a:rPr>
                        <a:t>そのリストのメンバーが表示されます。</a:t>
                      </a:r>
                      <a:endParaRPr lang="ja-JP" altLang="en-US" sz="1200">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2000"/>
                        <a:buFont typeface="Arial"/>
                        <a:buNone/>
                      </a:pPr>
                      <a:r>
                        <a:rPr lang="en-US" altLang="ja-JP" sz="1200" b="0" u="none" strike="noStrike" cap="none">
                          <a:latin typeface="メイリオ" panose="020B0604030504040204" pitchFamily="50" charset="-128"/>
                          <a:ea typeface="メイリオ" panose="020B0604030504040204" pitchFamily="50" charset="-128"/>
                          <a:cs typeface="Meiryo"/>
                          <a:sym typeface="Meiryo"/>
                        </a:rPr>
                        <a:t>5</a:t>
                      </a:r>
                      <a:r>
                        <a:rPr lang="ja-JP" altLang="en-US" sz="1200" b="0" u="none" strike="noStrike" cap="none">
                          <a:latin typeface="メイリオ" panose="020B0604030504040204" pitchFamily="50" charset="-128"/>
                          <a:ea typeface="メイリオ" panose="020B0604030504040204" pitchFamily="50" charset="-128"/>
                          <a:cs typeface="Meiryo"/>
                          <a:sym typeface="Meiryo"/>
                        </a:rPr>
                        <a:t>人以上の場合は「＋○○」の形で人数が表示されます。</a:t>
                      </a:r>
                      <a:endParaRPr lang="ja-JP" altLang="en-US"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4"/>
                  </a:ext>
                </a:extLst>
              </a:tr>
              <a:tr h="417295">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⑥</a:t>
                      </a:r>
                      <a:r>
                        <a:rPr lang="ja-JP" altLang="en-US" sz="1400" b="1" u="none" strike="noStrike" cap="none" dirty="0">
                          <a:latin typeface="メイリオ" panose="020B0604030504040204" pitchFamily="50" charset="-128"/>
                          <a:ea typeface="メイリオ" panose="020B0604030504040204" pitchFamily="50" charset="-128"/>
                          <a:cs typeface="Meiryo"/>
                          <a:sym typeface="Meiryo"/>
                        </a:rPr>
                        <a:t>公開範囲</a:t>
                      </a: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dirty="0">
                          <a:latin typeface="メイリオ" panose="020B0604030504040204" pitchFamily="50" charset="-128"/>
                          <a:ea typeface="メイリオ" panose="020B0604030504040204" pitchFamily="50" charset="-128"/>
                          <a:cs typeface="Meiryo"/>
                          <a:sym typeface="Meiryo"/>
                        </a:rPr>
                        <a:t>そのリストに設定された公開範囲が表示されます。</a:t>
                      </a:r>
                      <a:endParaRPr lang="ja-JP" altLang="en-US"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8" name="Google Shape;203;g125f8f40711_0_141">
            <a:extLst>
              <a:ext uri="{FF2B5EF4-FFF2-40B4-BE49-F238E27FC236}">
                <a16:creationId xmlns:a16="http://schemas.microsoft.com/office/drawing/2014/main" id="{3F0AC730-1E1E-4208-BEF5-969F0202551D}"/>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6-1.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画面の見方</a:t>
            </a:r>
          </a:p>
        </p:txBody>
      </p:sp>
      <p:sp>
        <p:nvSpPr>
          <p:cNvPr id="9" name="Google Shape;76;p5">
            <a:extLst>
              <a:ext uri="{FF2B5EF4-FFF2-40B4-BE49-F238E27FC236}">
                <a16:creationId xmlns:a16="http://schemas.microsoft.com/office/drawing/2014/main" id="{CF8EE00A-C693-440A-B16B-37AAC7A52ED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0" name="Google Shape;78;p5">
            <a:extLst>
              <a:ext uri="{FF2B5EF4-FFF2-40B4-BE49-F238E27FC236}">
                <a16:creationId xmlns:a16="http://schemas.microsoft.com/office/drawing/2014/main" id="{4052D559-FA55-454D-843F-D4C64477A21B}"/>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6.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ピックアップリスト</a:t>
            </a:r>
            <a:endParaRPr lang="ja-JP" altLang="en-US"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6EEBE3E5-6395-7E61-685D-4DA248E61627}"/>
              </a:ext>
            </a:extLst>
          </p:cNvPr>
          <p:cNvPicPr>
            <a:picLocks noChangeAspect="1"/>
          </p:cNvPicPr>
          <p:nvPr/>
        </p:nvPicPr>
        <p:blipFill>
          <a:blip r:embed="rId3"/>
          <a:stretch>
            <a:fillRect/>
          </a:stretch>
        </p:blipFill>
        <p:spPr>
          <a:xfrm>
            <a:off x="521479" y="1178703"/>
            <a:ext cx="3563155" cy="490999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5" name="Google Shape;1015;p80"/>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2" name="Google Shape;203;g125f8f40711_0_141">
            <a:extLst>
              <a:ext uri="{FF2B5EF4-FFF2-40B4-BE49-F238E27FC236}">
                <a16:creationId xmlns:a16="http://schemas.microsoft.com/office/drawing/2014/main" id="{FF087C7A-7EA0-4371-BF98-4175E025A541}"/>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6-2.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リストのメンバーを表示する</a:t>
            </a:r>
          </a:p>
        </p:txBody>
      </p:sp>
      <p:sp>
        <p:nvSpPr>
          <p:cNvPr id="13" name="Google Shape;76;p5">
            <a:extLst>
              <a:ext uri="{FF2B5EF4-FFF2-40B4-BE49-F238E27FC236}">
                <a16:creationId xmlns:a16="http://schemas.microsoft.com/office/drawing/2014/main" id="{7B3521F2-15D4-4DEA-9E47-483829F0A22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4" name="Google Shape;78;p5">
            <a:extLst>
              <a:ext uri="{FF2B5EF4-FFF2-40B4-BE49-F238E27FC236}">
                <a16:creationId xmlns:a16="http://schemas.microsoft.com/office/drawing/2014/main" id="{63F9D33F-64DC-4F32-9281-E9A1C5C2C22B}"/>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6.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ピックアップリスト</a:t>
            </a:r>
            <a:endParaRPr lang="ja-JP" altLang="en-US" dirty="0">
              <a:latin typeface="メイリオ" panose="020B0604030504040204" pitchFamily="50" charset="-128"/>
              <a:ea typeface="メイリオ" panose="020B0604030504040204" pitchFamily="50" charset="-128"/>
            </a:endParaRPr>
          </a:p>
        </p:txBody>
      </p:sp>
      <p:sp>
        <p:nvSpPr>
          <p:cNvPr id="15" name="Google Shape;156;g125f8f40711_0_119">
            <a:extLst>
              <a:ext uri="{FF2B5EF4-FFF2-40B4-BE49-F238E27FC236}">
                <a16:creationId xmlns:a16="http://schemas.microsoft.com/office/drawing/2014/main" id="{A0A0D0B5-503B-4463-936C-64E60FB18D23}"/>
              </a:ext>
            </a:extLst>
          </p:cNvPr>
          <p:cNvSpPr txBox="1"/>
          <p:nvPr/>
        </p:nvSpPr>
        <p:spPr>
          <a:xfrm>
            <a:off x="694171" y="1119242"/>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①メンバーを表示したいリストをタップします。</a:t>
            </a:r>
            <a:endParaRPr lang="ja-JP" altLang="en-US"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6" name="Google Shape;157;g125f8f40711_0_119">
            <a:extLst>
              <a:ext uri="{FF2B5EF4-FFF2-40B4-BE49-F238E27FC236}">
                <a16:creationId xmlns:a16="http://schemas.microsoft.com/office/drawing/2014/main" id="{38D7BEAD-A8D6-4605-BF16-9B598DE6540C}"/>
              </a:ext>
            </a:extLst>
          </p:cNvPr>
          <p:cNvSpPr txBox="1"/>
          <p:nvPr/>
        </p:nvSpPr>
        <p:spPr>
          <a:xfrm>
            <a:off x="6220334" y="1119242"/>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リストに登録されたメンバーが表示されます。</a:t>
            </a:r>
          </a:p>
        </p:txBody>
      </p:sp>
      <p:pic>
        <p:nvPicPr>
          <p:cNvPr id="19458" name="Picture 2">
            <a:extLst>
              <a:ext uri="{FF2B5EF4-FFF2-40B4-BE49-F238E27FC236}">
                <a16:creationId xmlns:a16="http://schemas.microsoft.com/office/drawing/2014/main" id="{AAFF7EA8-D81F-04E4-140F-EE7E1B042B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9464" y="1457756"/>
            <a:ext cx="2826849" cy="50255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984F806B-0627-A8B6-CA69-7016F2A711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68069" y="1426978"/>
            <a:ext cx="2819870" cy="50255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30" name="Google Shape;1030;p81"/>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3" name="Google Shape;203;g125f8f40711_0_141">
            <a:extLst>
              <a:ext uri="{FF2B5EF4-FFF2-40B4-BE49-F238E27FC236}">
                <a16:creationId xmlns:a16="http://schemas.microsoft.com/office/drawing/2014/main" id="{7A911946-7762-4A19-89AB-89CC26C0789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6-2.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リストのメンバーを表示する</a:t>
            </a:r>
          </a:p>
        </p:txBody>
      </p:sp>
      <p:sp>
        <p:nvSpPr>
          <p:cNvPr id="14" name="Google Shape;76;p5">
            <a:extLst>
              <a:ext uri="{FF2B5EF4-FFF2-40B4-BE49-F238E27FC236}">
                <a16:creationId xmlns:a16="http://schemas.microsoft.com/office/drawing/2014/main" id="{F2D75A3C-B33E-49D4-B96F-C812E737EA5E}"/>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5" name="Google Shape;78;p5">
            <a:extLst>
              <a:ext uri="{FF2B5EF4-FFF2-40B4-BE49-F238E27FC236}">
                <a16:creationId xmlns:a16="http://schemas.microsoft.com/office/drawing/2014/main" id="{B4376ECB-46C5-4FA7-902C-1DD765A0CCD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6.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ピックアップリスト</a:t>
            </a:r>
            <a:endParaRPr lang="ja-JP" altLang="en-US" dirty="0">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19B54777-708F-4BC4-A086-A242C54C6233}"/>
              </a:ext>
            </a:extLst>
          </p:cNvPr>
          <p:cNvGrpSpPr/>
          <p:nvPr/>
        </p:nvGrpSpPr>
        <p:grpSpPr>
          <a:xfrm>
            <a:off x="1191888" y="1520267"/>
            <a:ext cx="9808223" cy="952345"/>
            <a:chOff x="1622449" y="1159468"/>
            <a:chExt cx="9808223" cy="952345"/>
          </a:xfrm>
        </p:grpSpPr>
        <p:sp>
          <p:nvSpPr>
            <p:cNvPr id="17" name="Google Shape;452;p31">
              <a:extLst>
                <a:ext uri="{FF2B5EF4-FFF2-40B4-BE49-F238E27FC236}">
                  <a16:creationId xmlns:a16="http://schemas.microsoft.com/office/drawing/2014/main" id="{39B885ED-B2B2-4ADF-8DC9-C3B6979719D9}"/>
                </a:ext>
              </a:extLst>
            </p:cNvPr>
            <p:cNvSpPr/>
            <p:nvPr/>
          </p:nvSpPr>
          <p:spPr>
            <a:xfrm>
              <a:off x="1622449" y="1159468"/>
              <a:ext cx="9808223" cy="952345"/>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b="0" i="0" u="none" strike="noStrike" cap="none">
                <a:solidFill>
                  <a:schemeClr val="lt1"/>
                </a:solidFill>
                <a:latin typeface="Trebuchet MS"/>
                <a:ea typeface="Trebuchet MS"/>
                <a:cs typeface="Trebuchet MS"/>
                <a:sym typeface="Trebuchet MS"/>
              </a:endParaRPr>
            </a:p>
          </p:txBody>
        </p:sp>
        <p:sp>
          <p:nvSpPr>
            <p:cNvPr id="18" name="Google Shape;453;p31">
              <a:extLst>
                <a:ext uri="{FF2B5EF4-FFF2-40B4-BE49-F238E27FC236}">
                  <a16:creationId xmlns:a16="http://schemas.microsoft.com/office/drawing/2014/main" id="{BD317273-69CD-4FE5-954A-024C8B70C10A}"/>
                </a:ext>
              </a:extLst>
            </p:cNvPr>
            <p:cNvSpPr txBox="1"/>
            <p:nvPr/>
          </p:nvSpPr>
          <p:spPr>
            <a:xfrm>
              <a:off x="2160605" y="1253317"/>
              <a:ext cx="84456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sp>
          <p:nvSpPr>
            <p:cNvPr id="19" name="Google Shape;454;p31">
              <a:extLst>
                <a:ext uri="{FF2B5EF4-FFF2-40B4-BE49-F238E27FC236}">
                  <a16:creationId xmlns:a16="http://schemas.microsoft.com/office/drawing/2014/main" id="{38543BB6-03CF-432F-B10B-CF91FBAD10D2}"/>
                </a:ext>
              </a:extLst>
            </p:cNvPr>
            <p:cNvSpPr txBox="1"/>
            <p:nvPr/>
          </p:nvSpPr>
          <p:spPr>
            <a:xfrm>
              <a:off x="1992939" y="1589684"/>
              <a:ext cx="882697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リストメンバーの検索、並び替えについて</a:t>
              </a:r>
              <a:r>
                <a:rPr lang="ja-JP" altLang="en-US" dirty="0">
                  <a:solidFill>
                    <a:schemeClr val="dk1"/>
                  </a:solidFill>
                  <a:latin typeface="メイリオ" panose="020B0604030504040204" pitchFamily="50" charset="-128"/>
                  <a:ea typeface="メイリオ" panose="020B0604030504040204" pitchFamily="50" charset="-128"/>
                  <a:cs typeface="Meiryo"/>
                  <a:sym typeface="Meiryo"/>
                </a:rPr>
                <a:t>は「</a:t>
              </a:r>
              <a:r>
                <a:rPr lang="en-US" altLang="ja-JP" sz="1400" u="sng" dirty="0">
                  <a:solidFill>
                    <a:schemeClr val="dk1"/>
                  </a:solidFill>
                  <a:latin typeface="メイリオ" panose="020B0604030504040204" pitchFamily="50" charset="-128"/>
                  <a:ea typeface="メイリオ" panose="020B0604030504040204" pitchFamily="50" charset="-128"/>
                  <a:cs typeface="Meiryo"/>
                  <a:sym typeface="Meiryo"/>
                  <a:hlinkClick r:id="rId3" action="ppaction://hlinksldjump">
                    <a:extLst>
                      <a:ext uri="{A12FA001-AC4F-418D-AE19-62706E023703}">
                        <ahyp:hlinkClr xmlns:ahyp="http://schemas.microsoft.com/office/drawing/2018/hyperlinkcolor" val="tx"/>
                      </a:ext>
                    </a:extLst>
                  </a:hlinkClick>
                </a:rPr>
                <a:t>5-4. </a:t>
              </a:r>
              <a:r>
                <a:rPr lang="ja-JP" altLang="en-US" sz="1400" u="sng" dirty="0">
                  <a:solidFill>
                    <a:schemeClr val="dk1"/>
                  </a:solidFill>
                  <a:latin typeface="メイリオ" panose="020B0604030504040204" pitchFamily="50" charset="-128"/>
                  <a:ea typeface="メイリオ" panose="020B0604030504040204" pitchFamily="50" charset="-128"/>
                  <a:cs typeface="Meiryo"/>
                  <a:sym typeface="Meiryo"/>
                  <a:hlinkClick r:id="rId3" action="ppaction://hlinksldjump">
                    <a:extLst>
                      <a:ext uri="{A12FA001-AC4F-418D-AE19-62706E023703}">
                        <ahyp:hlinkClr xmlns:ahyp="http://schemas.microsoft.com/office/drawing/2018/hyperlinkcolor" val="tx"/>
                      </a:ext>
                    </a:extLst>
                  </a:hlinkClick>
                </a:rPr>
                <a:t>検索、並べ替え、ビュー切り替え</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をご覧ください。</a:t>
              </a:r>
            </a:p>
          </p:txBody>
        </p:sp>
        <p:pic>
          <p:nvPicPr>
            <p:cNvPr id="20" name="Google Shape;161;g125f8f40711_0_119">
              <a:extLst>
                <a:ext uri="{FF2B5EF4-FFF2-40B4-BE49-F238E27FC236}">
                  <a16:creationId xmlns:a16="http://schemas.microsoft.com/office/drawing/2014/main" id="{3490D4FA-E98A-44BA-8452-41D71AC5E943}"/>
                </a:ext>
              </a:extLst>
            </p:cNvPr>
            <p:cNvPicPr preferRelativeResize="0"/>
            <p:nvPr/>
          </p:nvPicPr>
          <p:blipFill rotWithShape="1">
            <a:blip r:embed="rId4">
              <a:alphaModFix/>
            </a:blip>
            <a:srcRect/>
            <a:stretch/>
          </p:blipFill>
          <p:spPr>
            <a:xfrm>
              <a:off x="1825273" y="1244834"/>
              <a:ext cx="335332" cy="338514"/>
            </a:xfrm>
            <a:prstGeom prst="rect">
              <a:avLst/>
            </a:prstGeom>
            <a:noFill/>
            <a:ln>
              <a:noFill/>
            </a:ln>
          </p:spPr>
        </p:pic>
      </p:grpSp>
      <p:grpSp>
        <p:nvGrpSpPr>
          <p:cNvPr id="21" name="Google Shape;447;p31">
            <a:extLst>
              <a:ext uri="{FF2B5EF4-FFF2-40B4-BE49-F238E27FC236}">
                <a16:creationId xmlns:a16="http://schemas.microsoft.com/office/drawing/2014/main" id="{4F578FAC-D881-4711-A9AC-5CDEF2DA7DB8}"/>
              </a:ext>
            </a:extLst>
          </p:cNvPr>
          <p:cNvGrpSpPr/>
          <p:nvPr/>
        </p:nvGrpSpPr>
        <p:grpSpPr>
          <a:xfrm>
            <a:off x="1191891" y="2594586"/>
            <a:ext cx="9808220" cy="1024769"/>
            <a:chOff x="898835" y="14442757"/>
            <a:chExt cx="9608814" cy="1024769"/>
          </a:xfrm>
        </p:grpSpPr>
        <p:sp>
          <p:nvSpPr>
            <p:cNvPr id="22" name="Google Shape;448;p31">
              <a:extLst>
                <a:ext uri="{FF2B5EF4-FFF2-40B4-BE49-F238E27FC236}">
                  <a16:creationId xmlns:a16="http://schemas.microsoft.com/office/drawing/2014/main" id="{518D906B-8208-4FB1-A131-B428B0CFCCD4}"/>
                </a:ext>
              </a:extLst>
            </p:cNvPr>
            <p:cNvSpPr/>
            <p:nvPr/>
          </p:nvSpPr>
          <p:spPr>
            <a:xfrm>
              <a:off x="898835" y="14442757"/>
              <a:ext cx="9608814" cy="1024769"/>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3" name="Google Shape;449;p31">
              <a:extLst>
                <a:ext uri="{FF2B5EF4-FFF2-40B4-BE49-F238E27FC236}">
                  <a16:creationId xmlns:a16="http://schemas.microsoft.com/office/drawing/2014/main" id="{9A4E63C4-7A88-4A24-8036-3D45C3F19F6E}"/>
                </a:ext>
              </a:extLst>
            </p:cNvPr>
            <p:cNvSpPr txBox="1"/>
            <p:nvPr/>
          </p:nvSpPr>
          <p:spPr>
            <a:xfrm>
              <a:off x="969259" y="14549542"/>
              <a:ext cx="862459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2400"/>
                <a:buFont typeface="Meiryo"/>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　</a:t>
              </a:r>
              <a:endParaRPr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p:txBody>
        </p:sp>
        <p:sp>
          <p:nvSpPr>
            <p:cNvPr id="24" name="Google Shape;450;p31">
              <a:extLst>
                <a:ext uri="{FF2B5EF4-FFF2-40B4-BE49-F238E27FC236}">
                  <a16:creationId xmlns:a16="http://schemas.microsoft.com/office/drawing/2014/main" id="{9A9F55FB-5A55-44DE-AEA9-98420A5CADF0}"/>
                </a:ext>
              </a:extLst>
            </p:cNvPr>
            <p:cNvSpPr txBox="1"/>
            <p:nvPr/>
          </p:nvSpPr>
          <p:spPr>
            <a:xfrm>
              <a:off x="1066031" y="14900582"/>
              <a:ext cx="928622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Meiryo"/>
                <a:buNone/>
              </a:pPr>
              <a:r>
                <a:rPr lang="ja-JP" altLang="en-US"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スマートフォンアプリでは、リストの新規作成／リスト編集／メンバー入れ替え／削除などの操作は行えません。</a:t>
              </a:r>
              <a:endPar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9"/>
          <p:cNvSpPr/>
          <p:nvPr/>
        </p:nvSpPr>
        <p:spPr>
          <a:xfrm>
            <a:off x="9962712" y="6986410"/>
            <a:ext cx="117383" cy="898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50" name="Google Shape;150;p9"/>
          <p:cNvSpPr txBox="1"/>
          <p:nvPr/>
        </p:nvSpPr>
        <p:spPr>
          <a:xfrm>
            <a:off x="447463" y="2942405"/>
            <a:ext cx="373124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2000"/>
              <a:buFont typeface="Meiryo"/>
              <a:buNone/>
            </a:pPr>
            <a:r>
              <a:rPr lang="ja-JP"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※シングルサインオンによるログインは、IPアドレス制限の対象になります。</a:t>
            </a:r>
            <a:endParaRPr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p:txBody>
      </p:sp>
      <p:graphicFrame>
        <p:nvGraphicFramePr>
          <p:cNvPr id="152" name="Google Shape;152;p9"/>
          <p:cNvGraphicFramePr/>
          <p:nvPr>
            <p:extLst>
              <p:ext uri="{D42A27DB-BD31-4B8C-83A1-F6EECF244321}">
                <p14:modId xmlns:p14="http://schemas.microsoft.com/office/powerpoint/2010/main" val="1838616981"/>
              </p:ext>
            </p:extLst>
          </p:nvPr>
        </p:nvGraphicFramePr>
        <p:xfrm>
          <a:off x="447464" y="1212358"/>
          <a:ext cx="3731246" cy="1493550"/>
        </p:xfrm>
        <a:graphic>
          <a:graphicData uri="http://schemas.openxmlformats.org/drawingml/2006/table">
            <a:tbl>
              <a:tblPr>
                <a:noFill/>
                <a:tableStyleId>{88DF759A-5A2C-461F-9608-AB8EC303873A}</a:tableStyleId>
              </a:tblPr>
              <a:tblGrid>
                <a:gridCol w="1695968">
                  <a:extLst>
                    <a:ext uri="{9D8B030D-6E8A-4147-A177-3AD203B41FA5}">
                      <a16:colId xmlns:a16="http://schemas.microsoft.com/office/drawing/2014/main" val="20000"/>
                    </a:ext>
                  </a:extLst>
                </a:gridCol>
                <a:gridCol w="2035278">
                  <a:extLst>
                    <a:ext uri="{9D8B030D-6E8A-4147-A177-3AD203B41FA5}">
                      <a16:colId xmlns:a16="http://schemas.microsoft.com/office/drawing/2014/main" val="20001"/>
                    </a:ext>
                  </a:extLst>
                </a:gridCol>
              </a:tblGrid>
              <a:tr h="330171">
                <a:tc>
                  <a:txBody>
                    <a:bodyPr/>
                    <a:lstStyle/>
                    <a:p>
                      <a:pPr marL="0" marR="0" lvl="0" indent="0" algn="ctr" rtl="0">
                        <a:lnSpc>
                          <a:spcPct val="100000"/>
                        </a:lnSpc>
                        <a:spcBef>
                          <a:spcPts val="0"/>
                        </a:spcBef>
                        <a:spcAft>
                          <a:spcPts val="0"/>
                        </a:spcAft>
                        <a:buClr>
                          <a:srgbClr val="000000"/>
                        </a:buClr>
                        <a:buSzPts val="2000"/>
                        <a:buFont typeface="Arial"/>
                        <a:buNone/>
                      </a:pPr>
                      <a:r>
                        <a:rPr lang="ja-JP" sz="1400" b="1" u="none" strike="noStrike" cap="none" dirty="0">
                          <a:latin typeface="メイリオ" panose="020B0604030504040204" pitchFamily="50" charset="-128"/>
                          <a:ea typeface="メイリオ" panose="020B0604030504040204" pitchFamily="50" charset="-128"/>
                          <a:cs typeface="Meiryo"/>
                          <a:sym typeface="Meiryo"/>
                        </a:rPr>
                        <a:t>IPアドレス制限</a:t>
                      </a:r>
                      <a:endParaRPr sz="1400" dirty="0">
                        <a:latin typeface="メイリオ" panose="020B0604030504040204" pitchFamily="50" charset="-128"/>
                        <a:ea typeface="メイリオ" panose="020B0604030504040204" pitchFamily="50" charset="-128"/>
                      </a:endParaRPr>
                    </a:p>
                  </a:txBody>
                  <a:tcPr marL="91450" marR="91450" marT="45725" marB="45725" anchor="ctr">
                    <a:solidFill>
                      <a:srgbClr val="FFE99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a:t>
                      </a:r>
                      <a:endParaRPr lang="en-US" altLang="ja-JP" sz="1200" b="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（To Doリストからは○）</a:t>
                      </a:r>
                      <a:endParaRPr sz="1200" dirty="0">
                        <a:latin typeface="メイリオ" panose="020B0604030504040204" pitchFamily="50" charset="-128"/>
                        <a:ea typeface="メイリオ" panose="020B0604030504040204" pitchFamily="50" charset="-128"/>
                      </a:endParaRPr>
                    </a:p>
                  </a:txBody>
                  <a:tcPr marL="91450" marR="91450" marT="45725" marB="45725" anchor="ctr">
                    <a:solidFill>
                      <a:schemeClr val="lt1"/>
                    </a:solidFill>
                  </a:tcPr>
                </a:tc>
                <a:extLst>
                  <a:ext uri="{0D108BD9-81ED-4DB2-BD59-A6C34878D82A}">
                    <a16:rowId xmlns:a16="http://schemas.microsoft.com/office/drawing/2014/main" val="10000"/>
                  </a:ext>
                </a:extLst>
              </a:tr>
              <a:tr h="374193">
                <a:tc>
                  <a:txBody>
                    <a:bodyPr/>
                    <a:lstStyle/>
                    <a:p>
                      <a:pPr marL="0" marR="0" lvl="0" indent="0" algn="ctr" rtl="0">
                        <a:lnSpc>
                          <a:spcPct val="100000"/>
                        </a:lnSpc>
                        <a:spcBef>
                          <a:spcPts val="0"/>
                        </a:spcBef>
                        <a:spcAft>
                          <a:spcPts val="0"/>
                        </a:spcAft>
                        <a:buClr>
                          <a:srgbClr val="000000"/>
                        </a:buClr>
                        <a:buSzPts val="2000"/>
                        <a:buFont typeface="Arial"/>
                        <a:buNone/>
                      </a:pPr>
                      <a:r>
                        <a:rPr lang="ja-JP" sz="1400" b="1" u="none" strike="noStrike" cap="none" dirty="0">
                          <a:latin typeface="メイリオ" panose="020B0604030504040204" pitchFamily="50" charset="-128"/>
                          <a:ea typeface="メイリオ" panose="020B0604030504040204" pitchFamily="50" charset="-128"/>
                          <a:cs typeface="Meiryo"/>
                          <a:sym typeface="Meiryo"/>
                        </a:rPr>
                        <a:t>2段階認証での</a:t>
                      </a:r>
                      <a:endParaRPr lang="en-US" altLang="ja-JP" sz="1400" b="1"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2000"/>
                        <a:buFont typeface="Arial"/>
                        <a:buNone/>
                      </a:pPr>
                      <a:r>
                        <a:rPr lang="ja-JP" sz="1400" b="1" u="none" strike="noStrike" cap="none" dirty="0">
                          <a:latin typeface="メイリオ" panose="020B0604030504040204" pitchFamily="50" charset="-128"/>
                          <a:ea typeface="メイリオ" panose="020B0604030504040204" pitchFamily="50" charset="-128"/>
                          <a:cs typeface="Meiryo"/>
                          <a:sym typeface="Meiryo"/>
                        </a:rPr>
                        <a:t>ログイン</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FFE99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1"/>
                  </a:ext>
                </a:extLst>
              </a:tr>
              <a:tr h="374193">
                <a:tc>
                  <a:txBody>
                    <a:bodyPr/>
                    <a:lstStyle/>
                    <a:p>
                      <a:pPr marL="0" marR="0" lvl="0" indent="0" algn="ctr" rtl="0">
                        <a:lnSpc>
                          <a:spcPct val="100000"/>
                        </a:lnSpc>
                        <a:spcBef>
                          <a:spcPts val="0"/>
                        </a:spcBef>
                        <a:spcAft>
                          <a:spcPts val="0"/>
                        </a:spcAft>
                        <a:buClr>
                          <a:srgbClr val="000000"/>
                        </a:buClr>
                        <a:buSzPts val="2000"/>
                        <a:buFont typeface="Arial"/>
                        <a:buNone/>
                      </a:pPr>
                      <a:r>
                        <a:rPr lang="ja-JP" sz="1400" b="1" u="none" strike="noStrike" cap="none" dirty="0">
                          <a:latin typeface="メイリオ" panose="020B0604030504040204" pitchFamily="50" charset="-128"/>
                          <a:ea typeface="メイリオ" panose="020B0604030504040204" pitchFamily="50" charset="-128"/>
                          <a:cs typeface="Meiryo"/>
                          <a:sym typeface="Meiryo"/>
                        </a:rPr>
                        <a:t>シングル</a:t>
                      </a:r>
                      <a:endParaRPr lang="en-US" altLang="ja-JP" sz="1400" b="1"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2000"/>
                        <a:buFont typeface="Arial"/>
                        <a:buNone/>
                      </a:pPr>
                      <a:r>
                        <a:rPr lang="ja-JP" sz="1400" b="1" u="none" strike="noStrike" cap="none" dirty="0">
                          <a:latin typeface="メイリオ" panose="020B0604030504040204" pitchFamily="50" charset="-128"/>
                          <a:ea typeface="メイリオ" panose="020B0604030504040204" pitchFamily="50" charset="-128"/>
                          <a:cs typeface="Meiryo"/>
                          <a:sym typeface="Meiryo"/>
                        </a:rPr>
                        <a:t>サインオン</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rgbClr val="FFE99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〇</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2"/>
                  </a:ext>
                </a:extLst>
              </a:tr>
            </a:tbl>
          </a:graphicData>
        </a:graphic>
      </p:graphicFrame>
      <p:sp>
        <p:nvSpPr>
          <p:cNvPr id="9" name="Google Shape;76;p5">
            <a:extLst>
              <a:ext uri="{FF2B5EF4-FFF2-40B4-BE49-F238E27FC236}">
                <a16:creationId xmlns:a16="http://schemas.microsoft.com/office/drawing/2014/main" id="{F662492B-2B3A-4BE0-B360-25359CB3888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0" name="Google Shape;78;p5">
            <a:extLst>
              <a:ext uri="{FF2B5EF4-FFF2-40B4-BE49-F238E27FC236}">
                <a16:creationId xmlns:a16="http://schemas.microsoft.com/office/drawing/2014/main" id="{766A4B62-EC6B-4D33-8D53-12F17D548223}"/>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２</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スマホからの利用</a:t>
            </a:r>
            <a:endParaRPr lang="ja-JP" altLang="en-US" dirty="0">
              <a:latin typeface="メイリオ" panose="020B0604030504040204" pitchFamily="50" charset="-128"/>
              <a:ea typeface="メイリオ" panose="020B0604030504040204" pitchFamily="50" charset="-128"/>
            </a:endParaRPr>
          </a:p>
        </p:txBody>
      </p:sp>
      <p:sp>
        <p:nvSpPr>
          <p:cNvPr id="11" name="Google Shape;203;g125f8f40711_0_141">
            <a:extLst>
              <a:ext uri="{FF2B5EF4-FFF2-40B4-BE49-F238E27FC236}">
                <a16:creationId xmlns:a16="http://schemas.microsoft.com/office/drawing/2014/main" id="{6B3903DF-E15D-4952-AF19-145A2F4A4D82}"/>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●その他の機能</a:t>
            </a:r>
            <a:endParaRPr lang="ja-JP" altLang="en-US" sz="1600" dirty="0">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a16="http://schemas.microsoft.com/office/drawing/2014/main" id="{2CA6A15B-04EF-475E-96D7-98C79213224D}"/>
              </a:ext>
            </a:extLst>
          </p:cNvPr>
          <p:cNvGrpSpPr/>
          <p:nvPr/>
        </p:nvGrpSpPr>
        <p:grpSpPr>
          <a:xfrm>
            <a:off x="4362263" y="1206685"/>
            <a:ext cx="7564265" cy="4437031"/>
            <a:chOff x="3744085" y="712601"/>
            <a:chExt cx="7564265" cy="4437031"/>
          </a:xfrm>
        </p:grpSpPr>
        <p:grpSp>
          <p:nvGrpSpPr>
            <p:cNvPr id="14" name="グループ化 13">
              <a:extLst>
                <a:ext uri="{FF2B5EF4-FFF2-40B4-BE49-F238E27FC236}">
                  <a16:creationId xmlns:a16="http://schemas.microsoft.com/office/drawing/2014/main" id="{BD91787B-F627-43C4-84E8-7790CECCD8C1}"/>
                </a:ext>
              </a:extLst>
            </p:cNvPr>
            <p:cNvGrpSpPr/>
            <p:nvPr/>
          </p:nvGrpSpPr>
          <p:grpSpPr>
            <a:xfrm>
              <a:off x="3744085" y="712601"/>
              <a:ext cx="7564265" cy="4437031"/>
              <a:chOff x="545064" y="5354664"/>
              <a:chExt cx="7564265" cy="4437031"/>
            </a:xfrm>
          </p:grpSpPr>
          <p:grpSp>
            <p:nvGrpSpPr>
              <p:cNvPr id="16" name="グループ化 15">
                <a:extLst>
                  <a:ext uri="{FF2B5EF4-FFF2-40B4-BE49-F238E27FC236}">
                    <a16:creationId xmlns:a16="http://schemas.microsoft.com/office/drawing/2014/main" id="{94A5B35D-D804-4E05-95D2-26A425DD9B84}"/>
                  </a:ext>
                </a:extLst>
              </p:cNvPr>
              <p:cNvGrpSpPr/>
              <p:nvPr/>
            </p:nvGrpSpPr>
            <p:grpSpPr>
              <a:xfrm>
                <a:off x="545064" y="5354664"/>
                <a:ext cx="7564265" cy="4437031"/>
                <a:chOff x="-1285887" y="9067350"/>
                <a:chExt cx="19386913" cy="2903850"/>
              </a:xfrm>
            </p:grpSpPr>
            <p:sp>
              <p:nvSpPr>
                <p:cNvPr id="18" name="正方形/長方形 17">
                  <a:extLst>
                    <a:ext uri="{FF2B5EF4-FFF2-40B4-BE49-F238E27FC236}">
                      <a16:creationId xmlns:a16="http://schemas.microsoft.com/office/drawing/2014/main" id="{E6E1DB93-FA55-48EE-BCD8-02B2E1D8351A}"/>
                    </a:ext>
                  </a:extLst>
                </p:cNvPr>
                <p:cNvSpPr/>
                <p:nvPr/>
              </p:nvSpPr>
              <p:spPr>
                <a:xfrm>
                  <a:off x="-1285887" y="9067350"/>
                  <a:ext cx="19386913" cy="290385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メイリオ" panose="020B0604030504040204" pitchFamily="50" charset="-128"/>
                  </a:endParaRPr>
                </a:p>
              </p:txBody>
            </p:sp>
            <p:sp>
              <p:nvSpPr>
                <p:cNvPr id="19" name="テキスト ボックス 25">
                  <a:extLst>
                    <a:ext uri="{FF2B5EF4-FFF2-40B4-BE49-F238E27FC236}">
                      <a16:creationId xmlns:a16="http://schemas.microsoft.com/office/drawing/2014/main" id="{2E321DED-BA39-4DE9-A15D-0B647709F7AA}"/>
                    </a:ext>
                  </a:extLst>
                </p:cNvPr>
                <p:cNvSpPr txBox="1"/>
                <p:nvPr/>
              </p:nvSpPr>
              <p:spPr>
                <a:xfrm>
                  <a:off x="-923469" y="9136121"/>
                  <a:ext cx="18558057" cy="22156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b="1" i="1" dirty="0">
                      <a:solidFill>
                        <a:srgbClr val="00B0F0"/>
                      </a:solidFill>
                      <a:latin typeface="メイリオ" panose="020B0604030504040204" pitchFamily="50" charset="-128"/>
                      <a:ea typeface="メイリオ" panose="020B0604030504040204" pitchFamily="50" charset="-128"/>
                    </a:rPr>
                    <a:t>✔ </a:t>
                  </a:r>
                  <a:r>
                    <a:rPr lang="en-US" altLang="ja-JP" sz="1600" b="1" i="1" dirty="0">
                      <a:solidFill>
                        <a:srgbClr val="00B0F0"/>
                      </a:solidFill>
                      <a:latin typeface="メイリオ" panose="020B0604030504040204" pitchFamily="50" charset="-128"/>
                      <a:ea typeface="メイリオ" panose="020B0604030504040204" pitchFamily="50" charset="-128"/>
                    </a:rPr>
                    <a:t>CHECK!</a:t>
                  </a:r>
                  <a:r>
                    <a:rPr lang="ja-JP" altLang="en-US" sz="1600" b="1" i="1" dirty="0">
                      <a:solidFill>
                        <a:srgbClr val="00B0F0"/>
                      </a:solidFill>
                      <a:latin typeface="メイリオ" panose="020B0604030504040204" pitchFamily="50" charset="-128"/>
                      <a:ea typeface="メイリオ" panose="020B0604030504040204" pitchFamily="50" charset="-128"/>
                    </a:rPr>
                    <a:t>　</a:t>
                  </a:r>
                  <a:r>
                    <a:rPr lang="ja-JP" altLang="ja-JP" sz="1600" b="1" i="0"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スマホブラウザの利用が許可されていないとき</a:t>
                  </a:r>
                  <a:r>
                    <a:rPr lang="ja-JP" altLang="en-US" sz="1600" b="1" i="1" dirty="0">
                      <a:solidFill>
                        <a:srgbClr val="00B0F0"/>
                      </a:solidFill>
                      <a:latin typeface="メイリオ" panose="020B0604030504040204" pitchFamily="50" charset="-128"/>
                      <a:ea typeface="メイリオ" panose="020B0604030504040204" pitchFamily="50" charset="-128"/>
                    </a:rPr>
                    <a:t>　</a:t>
                  </a:r>
                  <a:endParaRPr lang="en-US" altLang="ja-JP" sz="1600" b="1" i="1" dirty="0">
                    <a:solidFill>
                      <a:srgbClr val="00B0F0"/>
                    </a:solidFill>
                    <a:latin typeface="メイリオ" panose="020B0604030504040204" pitchFamily="50" charset="-128"/>
                    <a:ea typeface="メイリオ" panose="020B0604030504040204" pitchFamily="50" charset="-128"/>
                  </a:endParaRPr>
                </a:p>
              </p:txBody>
            </p:sp>
          </p:grpSp>
          <p:sp>
            <p:nvSpPr>
              <p:cNvPr id="17" name="テキスト ボックス 27">
                <a:extLst>
                  <a:ext uri="{FF2B5EF4-FFF2-40B4-BE49-F238E27FC236}">
                    <a16:creationId xmlns:a16="http://schemas.microsoft.com/office/drawing/2014/main" id="{AA3080B6-0D57-49A9-9B9A-B1AC190972E3}"/>
                  </a:ext>
                </a:extLst>
              </p:cNvPr>
              <p:cNvSpPr txBox="1"/>
              <p:nvPr/>
            </p:nvSpPr>
            <p:spPr>
              <a:xfrm>
                <a:off x="666952" y="5826280"/>
                <a:ext cx="3467311" cy="116955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スマホからカオナビの</a:t>
                </a:r>
                <a:r>
                  <a:rPr lang="en-US" altLang="ja-JP"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URL</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にアクセスすると、「このアカウントはスマホ版の利用を許可されていません。</a:t>
                </a:r>
                <a:r>
                  <a:rPr lang="en-US" altLang="ja-JP"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PC</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版をご利用になる場合はこちら」という画面が表示されます。</a:t>
                </a:r>
                <a:endParaRPr lang="ja-JP" altLang="en-US" sz="1400" dirty="0">
                  <a:solidFill>
                    <a:schemeClr val="dk1"/>
                  </a:solidFill>
                  <a:latin typeface="メイリオ" panose="020B0604030504040204" pitchFamily="50" charset="-128"/>
                  <a:ea typeface="メイリオ" panose="020B0604030504040204" pitchFamily="50" charset="-128"/>
                  <a:cs typeface="Arial"/>
                  <a:sym typeface="Arial"/>
                </a:endParaRPr>
              </a:p>
            </p:txBody>
          </p:sp>
        </p:grpSp>
        <p:pic>
          <p:nvPicPr>
            <p:cNvPr id="15" name="Picture 2">
              <a:extLst>
                <a:ext uri="{FF2B5EF4-FFF2-40B4-BE49-F238E27FC236}">
                  <a16:creationId xmlns:a16="http://schemas.microsoft.com/office/drawing/2014/main" id="{B425F68A-52CF-4192-9CF6-7D6E94C0A23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66285" y="2448321"/>
              <a:ext cx="3283078" cy="24524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0" name="Google Shape;171;p11">
            <a:extLst>
              <a:ext uri="{FF2B5EF4-FFF2-40B4-BE49-F238E27FC236}">
                <a16:creationId xmlns:a16="http://schemas.microsoft.com/office/drawing/2014/main" id="{EDAA25AF-3F95-458D-B31E-0E8D2051AD77}"/>
              </a:ext>
            </a:extLst>
          </p:cNvPr>
          <p:cNvSpPr txBox="1"/>
          <p:nvPr/>
        </p:nvSpPr>
        <p:spPr>
          <a:xfrm>
            <a:off x="8017362" y="1681038"/>
            <a:ext cx="3759345" cy="37548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2000"/>
              <a:buFont typeface="Meiryo"/>
              <a:buNone/>
            </a:pPr>
            <a:r>
              <a:rPr lang="ja-JP"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これは「スマートフォンで閲覧するのに最適化された画面を利用できない」というだけで、カオナビ自体は利用できます。</a:t>
            </a:r>
            <a:br>
              <a:rPr lang="ja-JP"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br>
            <a:r>
              <a:rPr lang="ja-JP"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「こちら</a:t>
            </a:r>
            <a:r>
              <a:rPr lang="ja-JP" dirty="0">
                <a:solidFill>
                  <a:srgbClr val="333333"/>
                </a:solidFill>
                <a:latin typeface="メイリオ" panose="020B0604030504040204" pitchFamily="50" charset="-128"/>
                <a:ea typeface="メイリオ" panose="020B0604030504040204" pitchFamily="50" charset="-128"/>
                <a:cs typeface="Meiryo"/>
                <a:sym typeface="Meiryo"/>
              </a:rPr>
              <a:t>」</a:t>
            </a:r>
            <a:r>
              <a:rPr lang="ja-JP"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をクリックするとPC版と同じような形でカオナビが表示されます。</a:t>
            </a:r>
            <a:endParaRPr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chemeClr val="dk1"/>
              </a:buClr>
              <a:buSzPts val="2000"/>
              <a:buFont typeface="Arial"/>
              <a:buNone/>
            </a:pPr>
            <a:endParaRPr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333333"/>
              </a:buClr>
              <a:buSzPts val="2000"/>
              <a:buFont typeface="Meiryo"/>
              <a:buNone/>
            </a:pPr>
            <a:r>
              <a:rPr lang="ja-JP"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スマートフォンでPC版カオナビを利用する際はほとんどの機能を利用できますが、下記のことをご了承ください。</a:t>
            </a:r>
            <a:endParaRPr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chemeClr val="dk1"/>
              </a:buClr>
              <a:buSzPts val="2000"/>
              <a:buFont typeface="Arial"/>
              <a:buNone/>
            </a:pPr>
            <a:endParaRPr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endParaRPr>
          </a:p>
          <a:p>
            <a:pPr marL="342900" marR="0" lvl="0" indent="-342900" algn="l" rtl="0">
              <a:lnSpc>
                <a:spcPct val="100000"/>
              </a:lnSpc>
              <a:spcBef>
                <a:spcPts val="0"/>
              </a:spcBef>
              <a:spcAft>
                <a:spcPts val="0"/>
              </a:spcAft>
              <a:buClr>
                <a:srgbClr val="000000"/>
              </a:buClr>
              <a:buSzPts val="2000"/>
              <a:buFont typeface="Noto Sans Symbols"/>
              <a:buChar char="⮚"/>
            </a:pPr>
            <a:r>
              <a:rPr lang="ja-JP" b="0" i="0" u="none" strike="noStrike" cap="none" dirty="0">
                <a:solidFill>
                  <a:srgbClr val="666666"/>
                </a:solidFill>
                <a:latin typeface="メイリオ" panose="020B0604030504040204" pitchFamily="50" charset="-128"/>
                <a:ea typeface="メイリオ" panose="020B0604030504040204" pitchFamily="50" charset="-128"/>
                <a:cs typeface="Meiryo"/>
                <a:sym typeface="Meiryo"/>
              </a:rPr>
              <a:t>PC画面を縮小表示しているため、文字や画像などが小さく表示崩れすることがある</a:t>
            </a:r>
            <a:endParaRPr dirty="0">
              <a:solidFill>
                <a:schemeClr val="dk1"/>
              </a:solidFill>
              <a:latin typeface="メイリオ" panose="020B0604030504040204" pitchFamily="50" charset="-128"/>
              <a:ea typeface="メイリオ" panose="020B0604030504040204" pitchFamily="50" charset="-128"/>
              <a:sym typeface="Arial"/>
            </a:endParaRPr>
          </a:p>
          <a:p>
            <a:pPr marL="342900" marR="0" lvl="0" indent="-342900" algn="l" rtl="0">
              <a:lnSpc>
                <a:spcPct val="100000"/>
              </a:lnSpc>
              <a:spcBef>
                <a:spcPts val="0"/>
              </a:spcBef>
              <a:spcAft>
                <a:spcPts val="0"/>
              </a:spcAft>
              <a:buClr>
                <a:srgbClr val="000000"/>
              </a:buClr>
              <a:buSzPts val="2000"/>
              <a:buFont typeface="Noto Sans Symbols"/>
              <a:buChar char="⮚"/>
            </a:pPr>
            <a:r>
              <a:rPr lang="ja-JP" b="0" i="0" u="none" strike="noStrike" cap="none" dirty="0">
                <a:solidFill>
                  <a:srgbClr val="666666"/>
                </a:solidFill>
                <a:latin typeface="メイリオ" panose="020B0604030504040204" pitchFamily="50" charset="-128"/>
                <a:ea typeface="メイリオ" panose="020B0604030504040204" pitchFamily="50" charset="-128"/>
                <a:cs typeface="Meiryo"/>
                <a:sym typeface="Meiryo"/>
              </a:rPr>
              <a:t>スマートフォンでは負荷に耐えられないことがある（落ちる、固まる）</a:t>
            </a:r>
            <a:endParaRPr dirty="0">
              <a:solidFill>
                <a:schemeClr val="dk1"/>
              </a:solidFill>
              <a:latin typeface="メイリオ" panose="020B0604030504040204" pitchFamily="50" charset="-128"/>
              <a:ea typeface="メイリオ" panose="020B0604030504040204" pitchFamily="50" charset="-128"/>
              <a:sym typeface="Arial"/>
            </a:endParaRPr>
          </a:p>
          <a:p>
            <a:pPr marL="342900" marR="0" lvl="0" indent="-342900" algn="l" rtl="0">
              <a:lnSpc>
                <a:spcPct val="100000"/>
              </a:lnSpc>
              <a:spcBef>
                <a:spcPts val="0"/>
              </a:spcBef>
              <a:spcAft>
                <a:spcPts val="0"/>
              </a:spcAft>
              <a:buClr>
                <a:srgbClr val="000000"/>
              </a:buClr>
              <a:buSzPts val="2000"/>
              <a:buFont typeface="Noto Sans Symbols"/>
              <a:buChar char="⮚"/>
            </a:pPr>
            <a:r>
              <a:rPr lang="ja-JP" b="0" i="0" u="none" strike="noStrike" cap="none" dirty="0">
                <a:solidFill>
                  <a:srgbClr val="666666"/>
                </a:solidFill>
                <a:latin typeface="メイリオ" panose="020B0604030504040204" pitchFamily="50" charset="-128"/>
                <a:ea typeface="メイリオ" panose="020B0604030504040204" pitchFamily="50" charset="-128"/>
                <a:cs typeface="Meiryo"/>
                <a:sym typeface="Meiryo"/>
              </a:rPr>
              <a:t>ファイル添付やメンバー選択、シミュレーションなどのドラッグ操作は行えない</a:t>
            </a:r>
            <a:endParaRPr dirty="0">
              <a:solidFill>
                <a:schemeClr val="dk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5" name="Google Shape;1045;p82"/>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048" name="Google Shape;1048;p82"/>
          <p:cNvSpPr/>
          <p:nvPr/>
        </p:nvSpPr>
        <p:spPr>
          <a:xfrm>
            <a:off x="5145009" y="3468561"/>
            <a:ext cx="950991" cy="694050"/>
          </a:xfrm>
          <a:prstGeom prst="rightArrow">
            <a:avLst>
              <a:gd name="adj1" fmla="val 50000"/>
              <a:gd name="adj2" fmla="val 50000"/>
            </a:avLst>
          </a:prstGeom>
          <a:solidFill>
            <a:schemeClr val="accent1"/>
          </a:solidFill>
          <a:ln w="12700" cap="flat" cmpd="sng">
            <a:solidFill>
              <a:srgbClr val="315C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メイリオ" panose="020B0604030504040204" pitchFamily="50" charset="-128"/>
              <a:ea typeface="メイリオ" panose="020B0604030504040204" pitchFamily="50" charset="-128"/>
              <a:sym typeface="Arial"/>
            </a:endParaRPr>
          </a:p>
        </p:txBody>
      </p:sp>
      <p:sp>
        <p:nvSpPr>
          <p:cNvPr id="14" name="Google Shape;203;g125f8f40711_0_141">
            <a:extLst>
              <a:ext uri="{FF2B5EF4-FFF2-40B4-BE49-F238E27FC236}">
                <a16:creationId xmlns:a16="http://schemas.microsoft.com/office/drawing/2014/main" id="{128E0525-6F48-406E-8F9A-BEFFDB3DC17D}"/>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6-3.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アプリでメモタグを操作する</a:t>
            </a:r>
          </a:p>
        </p:txBody>
      </p:sp>
      <p:sp>
        <p:nvSpPr>
          <p:cNvPr id="15" name="Google Shape;618;g126584d4e9d_0_223">
            <a:extLst>
              <a:ext uri="{FF2B5EF4-FFF2-40B4-BE49-F238E27FC236}">
                <a16:creationId xmlns:a16="http://schemas.microsoft.com/office/drawing/2014/main" id="{78D8A3B2-7664-472A-A8D3-666854EE339B}"/>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●メモタグを閲覧する</a:t>
            </a:r>
            <a:endParaRPr lang="ja-JP" altLang="en-US" sz="1600" dirty="0">
              <a:latin typeface="メイリオ" panose="020B0604030504040204" pitchFamily="50" charset="-128"/>
              <a:ea typeface="メイリオ" panose="020B0604030504040204" pitchFamily="50" charset="-128"/>
            </a:endParaRPr>
          </a:p>
        </p:txBody>
      </p:sp>
      <p:sp>
        <p:nvSpPr>
          <p:cNvPr id="16" name="Google Shape;76;p5">
            <a:extLst>
              <a:ext uri="{FF2B5EF4-FFF2-40B4-BE49-F238E27FC236}">
                <a16:creationId xmlns:a16="http://schemas.microsoft.com/office/drawing/2014/main" id="{C2336542-C940-4E54-82FF-605F4E19900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7" name="Google Shape;78;p5">
            <a:extLst>
              <a:ext uri="{FF2B5EF4-FFF2-40B4-BE49-F238E27FC236}">
                <a16:creationId xmlns:a16="http://schemas.microsoft.com/office/drawing/2014/main" id="{E0A90C83-9609-4EA9-AD7F-A958DDC2660D}"/>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6</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ピックアップリスト</a:t>
            </a:r>
            <a:endParaRPr lang="ja-JP" altLang="en-US" dirty="0">
              <a:latin typeface="メイリオ" panose="020B0604030504040204" pitchFamily="50" charset="-128"/>
              <a:ea typeface="メイリオ" panose="020B0604030504040204" pitchFamily="50" charset="-128"/>
            </a:endParaRPr>
          </a:p>
        </p:txBody>
      </p:sp>
      <p:sp>
        <p:nvSpPr>
          <p:cNvPr id="18" name="Google Shape;156;g125f8f40711_0_119">
            <a:extLst>
              <a:ext uri="{FF2B5EF4-FFF2-40B4-BE49-F238E27FC236}">
                <a16:creationId xmlns:a16="http://schemas.microsoft.com/office/drawing/2014/main" id="{D7042C29-CF91-4685-8A73-734CB5FDA953}"/>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ビュー切り替えで「リストビュー</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に設定すると表示されます。</a:t>
            </a:r>
            <a:endParaRPr lang="ja-JP" altLang="en-US"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20482" name="Picture 2">
            <a:extLst>
              <a:ext uri="{FF2B5EF4-FFF2-40B4-BE49-F238E27FC236}">
                <a16:creationId xmlns:a16="http://schemas.microsoft.com/office/drawing/2014/main" id="{E1D52FA6-FDF7-2845-DE42-E4D85036A72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85406" y="1869466"/>
            <a:ext cx="2693172" cy="47878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0B99265A-43D2-8114-4DEC-A21A6C808B4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29844" y="1797745"/>
            <a:ext cx="2693172" cy="47878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2" name="Google Shape;1062;p83"/>
          <p:cNvSpPr txBox="1"/>
          <p:nvPr/>
        </p:nvSpPr>
        <p:spPr>
          <a:xfrm>
            <a:off x="-1211528" y="3290290"/>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9" name="Google Shape;1045;p82">
            <a:extLst>
              <a:ext uri="{FF2B5EF4-FFF2-40B4-BE49-F238E27FC236}">
                <a16:creationId xmlns:a16="http://schemas.microsoft.com/office/drawing/2014/main" id="{C5A33890-41E3-4881-9C0C-551DB91638EA}"/>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0" name="Google Shape;203;g125f8f40711_0_141">
            <a:extLst>
              <a:ext uri="{FF2B5EF4-FFF2-40B4-BE49-F238E27FC236}">
                <a16:creationId xmlns:a16="http://schemas.microsoft.com/office/drawing/2014/main" id="{BA0DF543-23D5-4FAF-BB8B-FDFE29489121}"/>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6-3.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アプリでメモタグを操作する</a:t>
            </a:r>
          </a:p>
        </p:txBody>
      </p:sp>
      <p:sp>
        <p:nvSpPr>
          <p:cNvPr id="11" name="Google Shape;618;g126584d4e9d_0_223">
            <a:extLst>
              <a:ext uri="{FF2B5EF4-FFF2-40B4-BE49-F238E27FC236}">
                <a16:creationId xmlns:a16="http://schemas.microsoft.com/office/drawing/2014/main" id="{3EC7359D-6D03-4EC4-9D93-B1905792DA6E}"/>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●メモタグを追加する</a:t>
            </a:r>
            <a:endParaRPr lang="ja-JP" altLang="en-US" sz="1600" dirty="0">
              <a:latin typeface="メイリオ" panose="020B0604030504040204" pitchFamily="50" charset="-128"/>
              <a:ea typeface="メイリオ" panose="020B0604030504040204" pitchFamily="50" charset="-128"/>
            </a:endParaRPr>
          </a:p>
        </p:txBody>
      </p:sp>
      <p:sp>
        <p:nvSpPr>
          <p:cNvPr id="12" name="Google Shape;76;p5">
            <a:extLst>
              <a:ext uri="{FF2B5EF4-FFF2-40B4-BE49-F238E27FC236}">
                <a16:creationId xmlns:a16="http://schemas.microsoft.com/office/drawing/2014/main" id="{C436F7B5-1696-43BB-AD94-5BF7BAF46AAB}"/>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919CCEB4-D1F3-4D3E-9751-CC4D7D3BB6E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6</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ピックアップリスト</a:t>
            </a:r>
            <a:endParaRPr lang="ja-JP" altLang="en-US" dirty="0">
              <a:latin typeface="メイリオ" panose="020B0604030504040204" pitchFamily="50" charset="-128"/>
              <a:ea typeface="メイリオ" panose="020B0604030504040204" pitchFamily="50" charset="-128"/>
            </a:endParaRPr>
          </a:p>
        </p:txBody>
      </p:sp>
      <p:sp>
        <p:nvSpPr>
          <p:cNvPr id="14" name="Google Shape;156;g125f8f40711_0_119">
            <a:extLst>
              <a:ext uri="{FF2B5EF4-FFF2-40B4-BE49-F238E27FC236}">
                <a16:creationId xmlns:a16="http://schemas.microsoft.com/office/drawing/2014/main" id="{308BAF63-F470-48E2-AF84-7BE505DD05FD}"/>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①「＋メモタグの追加」をクリックすると、入力欄が表示されます。</a:t>
            </a:r>
            <a:endParaRPr lang="ja-JP" altLang="en-US"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5" name="Google Shape;157;g125f8f40711_0_119">
            <a:extLst>
              <a:ext uri="{FF2B5EF4-FFF2-40B4-BE49-F238E27FC236}">
                <a16:creationId xmlns:a16="http://schemas.microsoft.com/office/drawing/2014/main" id="{F0D236C0-53C1-4536-A259-093BC4961010}"/>
              </a:ext>
            </a:extLst>
          </p:cNvPr>
          <p:cNvSpPr txBox="1"/>
          <p:nvPr/>
        </p:nvSpPr>
        <p:spPr>
          <a:xfrm>
            <a:off x="6236997" y="1458505"/>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②メモタグを入力し、カラーパレットから色を選択できたら、右上の「保存</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をタップしてください。</a:t>
            </a:r>
            <a:endParaRPr lang="ja-JP" altLang="en-US"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21506" name="Picture 2">
            <a:extLst>
              <a:ext uri="{FF2B5EF4-FFF2-40B4-BE49-F238E27FC236}">
                <a16:creationId xmlns:a16="http://schemas.microsoft.com/office/drawing/2014/main" id="{4197B66C-003D-E161-E12D-8B6E1BE7EDC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3269" y="1929684"/>
            <a:ext cx="2659299" cy="47276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C10E5342-6074-B7A3-5085-54873873B4E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29336" y="2052040"/>
            <a:ext cx="3352800" cy="2476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8" name="Google Shape;1078;p84"/>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4" name="Google Shape;1045;p82">
            <a:extLst>
              <a:ext uri="{FF2B5EF4-FFF2-40B4-BE49-F238E27FC236}">
                <a16:creationId xmlns:a16="http://schemas.microsoft.com/office/drawing/2014/main" id="{03B35EF9-3157-442F-AF75-C1A42D2A1679}"/>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5" name="Google Shape;203;g125f8f40711_0_141">
            <a:extLst>
              <a:ext uri="{FF2B5EF4-FFF2-40B4-BE49-F238E27FC236}">
                <a16:creationId xmlns:a16="http://schemas.microsoft.com/office/drawing/2014/main" id="{ED30D186-66C9-42EE-9A5D-ACC4430AF078}"/>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6-3.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アプリでメモタグを操作する</a:t>
            </a:r>
          </a:p>
        </p:txBody>
      </p:sp>
      <p:sp>
        <p:nvSpPr>
          <p:cNvPr id="16" name="Google Shape;618;g126584d4e9d_0_223">
            <a:extLst>
              <a:ext uri="{FF2B5EF4-FFF2-40B4-BE49-F238E27FC236}">
                <a16:creationId xmlns:a16="http://schemas.microsoft.com/office/drawing/2014/main" id="{EF0EDAFB-E47D-483B-BA65-D2B4ADF11C81}"/>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●メモタグを編集する</a:t>
            </a:r>
            <a:endParaRPr lang="ja-JP" altLang="en-US" sz="1600" dirty="0">
              <a:latin typeface="メイリオ" panose="020B0604030504040204" pitchFamily="50" charset="-128"/>
              <a:ea typeface="メイリオ" panose="020B0604030504040204" pitchFamily="50" charset="-128"/>
            </a:endParaRPr>
          </a:p>
        </p:txBody>
      </p:sp>
      <p:sp>
        <p:nvSpPr>
          <p:cNvPr id="17" name="Google Shape;76;p5">
            <a:extLst>
              <a:ext uri="{FF2B5EF4-FFF2-40B4-BE49-F238E27FC236}">
                <a16:creationId xmlns:a16="http://schemas.microsoft.com/office/drawing/2014/main" id="{CA207A63-2529-40AB-B941-D1252F4B863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8" name="Google Shape;78;p5">
            <a:extLst>
              <a:ext uri="{FF2B5EF4-FFF2-40B4-BE49-F238E27FC236}">
                <a16:creationId xmlns:a16="http://schemas.microsoft.com/office/drawing/2014/main" id="{D9E210BF-7C3E-4CA2-B0FE-9CEEF3E7C2C7}"/>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6</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ピックアップリスト</a:t>
            </a:r>
            <a:endParaRPr lang="ja-JP" altLang="en-US" dirty="0">
              <a:latin typeface="メイリオ" panose="020B0604030504040204" pitchFamily="50" charset="-128"/>
              <a:ea typeface="メイリオ" panose="020B0604030504040204" pitchFamily="50" charset="-128"/>
            </a:endParaRPr>
          </a:p>
        </p:txBody>
      </p:sp>
      <p:sp>
        <p:nvSpPr>
          <p:cNvPr id="19" name="Google Shape;156;g125f8f40711_0_119">
            <a:extLst>
              <a:ext uri="{FF2B5EF4-FFF2-40B4-BE49-F238E27FC236}">
                <a16:creationId xmlns:a16="http://schemas.microsoft.com/office/drawing/2014/main" id="{0D913E5D-6E04-4DA2-900C-F3197BA5F18F}"/>
              </a:ext>
            </a:extLst>
          </p:cNvPr>
          <p:cNvSpPr txBox="1"/>
          <p:nvPr/>
        </p:nvSpPr>
        <p:spPr>
          <a:xfrm>
            <a:off x="694172" y="1470553"/>
            <a:ext cx="294395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①編集したいメモタグをタップします。</a:t>
            </a:r>
            <a:endParaRPr lang="ja-JP" altLang="en-US"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20" name="Google Shape;157;g125f8f40711_0_119">
            <a:extLst>
              <a:ext uri="{FF2B5EF4-FFF2-40B4-BE49-F238E27FC236}">
                <a16:creationId xmlns:a16="http://schemas.microsoft.com/office/drawing/2014/main" id="{7F7128C5-6CDA-4E2B-A5EC-4B5BA3A9F31C}"/>
              </a:ext>
            </a:extLst>
          </p:cNvPr>
          <p:cNvSpPr txBox="1"/>
          <p:nvPr/>
        </p:nvSpPr>
        <p:spPr>
          <a:xfrm>
            <a:off x="4624023" y="1429680"/>
            <a:ext cx="294395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②メニューが表示されるので、</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編集」をタップします。</a:t>
            </a:r>
            <a:endParaRPr lang="ja-JP" altLang="en-US"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21" name="Google Shape;157;g125f8f40711_0_119">
            <a:extLst>
              <a:ext uri="{FF2B5EF4-FFF2-40B4-BE49-F238E27FC236}">
                <a16:creationId xmlns:a16="http://schemas.microsoft.com/office/drawing/2014/main" id="{B6E909A2-8205-4C8D-BD2E-02A15993EF33}"/>
              </a:ext>
            </a:extLst>
          </p:cNvPr>
          <p:cNvSpPr txBox="1"/>
          <p:nvPr/>
        </p:nvSpPr>
        <p:spPr>
          <a:xfrm>
            <a:off x="8380119" y="1429680"/>
            <a:ext cx="311770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③入力欄が表示されるので、編集して「保存</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をタップしてください。</a:t>
            </a:r>
            <a:endParaRPr lang="ja-JP" altLang="en-US"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22530" name="Picture 2">
            <a:extLst>
              <a:ext uri="{FF2B5EF4-FFF2-40B4-BE49-F238E27FC236}">
                <a16:creationId xmlns:a16="http://schemas.microsoft.com/office/drawing/2014/main" id="{09BABDFD-85DF-D6BD-90A0-0867546ABF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7679" y="1940739"/>
            <a:ext cx="2736151" cy="48642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532" name="Picture 4">
            <a:extLst>
              <a:ext uri="{FF2B5EF4-FFF2-40B4-BE49-F238E27FC236}">
                <a16:creationId xmlns:a16="http://schemas.microsoft.com/office/drawing/2014/main" id="{6261999C-23B8-E30D-AA38-6FE2357EDDA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55203" y="1940738"/>
            <a:ext cx="2736152" cy="48642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534" name="Picture 6">
            <a:extLst>
              <a:ext uri="{FF2B5EF4-FFF2-40B4-BE49-F238E27FC236}">
                <a16:creationId xmlns:a16="http://schemas.microsoft.com/office/drawing/2014/main" id="{9538613B-AA49-228A-607E-0317BDCBD0E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13748" y="1993733"/>
            <a:ext cx="3084080" cy="23054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4" name="Google Shape;1104;p86"/>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6" name="Google Shape;203;g125f8f40711_0_141">
            <a:extLst>
              <a:ext uri="{FF2B5EF4-FFF2-40B4-BE49-F238E27FC236}">
                <a16:creationId xmlns:a16="http://schemas.microsoft.com/office/drawing/2014/main" id="{66B10CF5-96A8-42E5-A982-FA103C498198}"/>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6-3.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アプリでメモタグを操作する</a:t>
            </a:r>
          </a:p>
        </p:txBody>
      </p:sp>
      <p:sp>
        <p:nvSpPr>
          <p:cNvPr id="17" name="Google Shape;618;g126584d4e9d_0_223">
            <a:extLst>
              <a:ext uri="{FF2B5EF4-FFF2-40B4-BE49-F238E27FC236}">
                <a16:creationId xmlns:a16="http://schemas.microsoft.com/office/drawing/2014/main" id="{FD80725A-5EDE-47E5-B6A9-20B616AA82DE}"/>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●メモタグを削除する</a:t>
            </a:r>
            <a:endParaRPr lang="ja-JP" altLang="en-US" sz="1600" dirty="0">
              <a:latin typeface="メイリオ" panose="020B0604030504040204" pitchFamily="50" charset="-128"/>
              <a:ea typeface="メイリオ" panose="020B0604030504040204" pitchFamily="50" charset="-128"/>
            </a:endParaRPr>
          </a:p>
        </p:txBody>
      </p:sp>
      <p:sp>
        <p:nvSpPr>
          <p:cNvPr id="18" name="Google Shape;76;p5">
            <a:extLst>
              <a:ext uri="{FF2B5EF4-FFF2-40B4-BE49-F238E27FC236}">
                <a16:creationId xmlns:a16="http://schemas.microsoft.com/office/drawing/2014/main" id="{6E8D5767-2CF0-4AC4-A174-FEB1CBB1798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9" name="Google Shape;78;p5">
            <a:extLst>
              <a:ext uri="{FF2B5EF4-FFF2-40B4-BE49-F238E27FC236}">
                <a16:creationId xmlns:a16="http://schemas.microsoft.com/office/drawing/2014/main" id="{84970132-643D-4269-AF97-EF97558E7C06}"/>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6</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ピックアップリスト</a:t>
            </a:r>
            <a:endParaRPr lang="ja-JP" altLang="en-US" dirty="0">
              <a:latin typeface="メイリオ" panose="020B0604030504040204" pitchFamily="50" charset="-128"/>
              <a:ea typeface="メイリオ" panose="020B0604030504040204" pitchFamily="50" charset="-128"/>
            </a:endParaRPr>
          </a:p>
        </p:txBody>
      </p:sp>
      <p:sp>
        <p:nvSpPr>
          <p:cNvPr id="20" name="Google Shape;156;g125f8f40711_0_119">
            <a:extLst>
              <a:ext uri="{FF2B5EF4-FFF2-40B4-BE49-F238E27FC236}">
                <a16:creationId xmlns:a16="http://schemas.microsoft.com/office/drawing/2014/main" id="{E40CE21C-4795-43D1-8F22-82C639F86A82}"/>
              </a:ext>
            </a:extLst>
          </p:cNvPr>
          <p:cNvSpPr txBox="1"/>
          <p:nvPr/>
        </p:nvSpPr>
        <p:spPr>
          <a:xfrm>
            <a:off x="694172" y="1470553"/>
            <a:ext cx="294395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①</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削除</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したいメモタグをタップします。</a:t>
            </a:r>
            <a:endParaRPr lang="ja-JP" altLang="en-US"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21" name="Google Shape;157;g125f8f40711_0_119">
            <a:extLst>
              <a:ext uri="{FF2B5EF4-FFF2-40B4-BE49-F238E27FC236}">
                <a16:creationId xmlns:a16="http://schemas.microsoft.com/office/drawing/2014/main" id="{357B0905-92C0-47D1-A3DB-9BE5C9298369}"/>
              </a:ext>
            </a:extLst>
          </p:cNvPr>
          <p:cNvSpPr txBox="1"/>
          <p:nvPr/>
        </p:nvSpPr>
        <p:spPr>
          <a:xfrm>
            <a:off x="4624023" y="1429680"/>
            <a:ext cx="294395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②メニューが表示されるので、</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「削除</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ja-JP" altLang="en-US"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22" name="Google Shape;157;g125f8f40711_0_119">
            <a:extLst>
              <a:ext uri="{FF2B5EF4-FFF2-40B4-BE49-F238E27FC236}">
                <a16:creationId xmlns:a16="http://schemas.microsoft.com/office/drawing/2014/main" id="{7E136420-71B9-4BB3-AA87-9812A7F2CD2D}"/>
              </a:ext>
            </a:extLst>
          </p:cNvPr>
          <p:cNvSpPr txBox="1"/>
          <p:nvPr/>
        </p:nvSpPr>
        <p:spPr>
          <a:xfrm>
            <a:off x="8380119" y="1429680"/>
            <a:ext cx="311770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③</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確認のメッセージが表示されるので、「</a:t>
            </a:r>
            <a:r>
              <a:rPr lang="en-US" altLang="ja-JP" sz="1400" dirty="0">
                <a:solidFill>
                  <a:schemeClr val="dk1"/>
                </a:solidFill>
                <a:latin typeface="メイリオ" panose="020B0604030504040204" pitchFamily="50" charset="-128"/>
                <a:ea typeface="メイリオ" panose="020B0604030504040204" pitchFamily="50" charset="-128"/>
                <a:cs typeface="Meiryo"/>
                <a:sym typeface="Meiryo"/>
              </a:rPr>
              <a:t>OK</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23554" name="Picture 2">
            <a:extLst>
              <a:ext uri="{FF2B5EF4-FFF2-40B4-BE49-F238E27FC236}">
                <a16:creationId xmlns:a16="http://schemas.microsoft.com/office/drawing/2014/main" id="{6A843028-0290-7EC5-F230-1D0AC7B2021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7260" y="2004499"/>
            <a:ext cx="2504620" cy="44526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558" name="Picture 6">
            <a:extLst>
              <a:ext uri="{FF2B5EF4-FFF2-40B4-BE49-F238E27FC236}">
                <a16:creationId xmlns:a16="http://schemas.microsoft.com/office/drawing/2014/main" id="{EF3B4BCF-52B3-3E12-92AF-FA6DCFE8B53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77224" y="1993734"/>
            <a:ext cx="2504620" cy="44526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560" name="Picture 8">
            <a:extLst>
              <a:ext uri="{FF2B5EF4-FFF2-40B4-BE49-F238E27FC236}">
                <a16:creationId xmlns:a16="http://schemas.microsoft.com/office/drawing/2014/main" id="{17F3DF88-FDB3-17CA-D36B-2A42C6F86A6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02153" y="2081718"/>
            <a:ext cx="3515332" cy="15065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30" name="Google Shape;1130;p88"/>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grpSp>
        <p:nvGrpSpPr>
          <p:cNvPr id="4" name="Google Shape;1143;p89">
            <a:extLst>
              <a:ext uri="{FF2B5EF4-FFF2-40B4-BE49-F238E27FC236}">
                <a16:creationId xmlns:a16="http://schemas.microsoft.com/office/drawing/2014/main" id="{2422D02A-0874-7CE2-7BA8-9BC532C86F94}"/>
              </a:ext>
            </a:extLst>
          </p:cNvPr>
          <p:cNvGrpSpPr/>
          <p:nvPr/>
        </p:nvGrpSpPr>
        <p:grpSpPr>
          <a:xfrm>
            <a:off x="1355598" y="5847812"/>
            <a:ext cx="9480804" cy="480654"/>
            <a:chOff x="5149699" y="14342681"/>
            <a:chExt cx="9399251" cy="480654"/>
          </a:xfrm>
        </p:grpSpPr>
        <p:sp>
          <p:nvSpPr>
            <p:cNvPr id="5" name="Google Shape;1144;p89">
              <a:extLst>
                <a:ext uri="{FF2B5EF4-FFF2-40B4-BE49-F238E27FC236}">
                  <a16:creationId xmlns:a16="http://schemas.microsoft.com/office/drawing/2014/main" id="{2466B33C-100D-2ADC-3F2E-E28219406B01}"/>
                </a:ext>
              </a:extLst>
            </p:cNvPr>
            <p:cNvSpPr/>
            <p:nvPr/>
          </p:nvSpPr>
          <p:spPr>
            <a:xfrm>
              <a:off x="5149699" y="14342681"/>
              <a:ext cx="9399251" cy="480654"/>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6" name="Google Shape;1145;p89">
              <a:extLst>
                <a:ext uri="{FF2B5EF4-FFF2-40B4-BE49-F238E27FC236}">
                  <a16:creationId xmlns:a16="http://schemas.microsoft.com/office/drawing/2014/main" id="{3A04A85E-EA69-DDE1-763B-E9D324B68B37}"/>
                </a:ext>
              </a:extLst>
            </p:cNvPr>
            <p:cNvSpPr txBox="1"/>
            <p:nvPr/>
          </p:nvSpPr>
          <p:spPr>
            <a:xfrm>
              <a:off x="6740229" y="14457376"/>
              <a:ext cx="47398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Meiryo"/>
                <a:buNone/>
              </a:pPr>
              <a:r>
                <a:rPr 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シミュレーションモードは利用できません。</a:t>
              </a:r>
              <a:endParaRPr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7" name="Google Shape;1146;p89">
              <a:extLst>
                <a:ext uri="{FF2B5EF4-FFF2-40B4-BE49-F238E27FC236}">
                  <a16:creationId xmlns:a16="http://schemas.microsoft.com/office/drawing/2014/main" id="{ACC27249-C454-FA29-B47E-90EF797DBBD8}"/>
                </a:ext>
              </a:extLst>
            </p:cNvPr>
            <p:cNvSpPr txBox="1"/>
            <p:nvPr/>
          </p:nvSpPr>
          <p:spPr>
            <a:xfrm>
              <a:off x="5189725" y="14426598"/>
              <a:ext cx="12399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　</a:t>
              </a:r>
              <a:endParaRPr sz="12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p:txBody>
        </p:sp>
      </p:grpSp>
      <p:sp>
        <p:nvSpPr>
          <p:cNvPr id="15" name="Google Shape;203;g125f8f40711_0_141">
            <a:extLst>
              <a:ext uri="{FF2B5EF4-FFF2-40B4-BE49-F238E27FC236}">
                <a16:creationId xmlns:a16="http://schemas.microsoft.com/office/drawing/2014/main" id="{FA53CD18-A23A-4518-846E-D99A1960A2B5}"/>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●シナプスツリーを開く</a:t>
            </a:r>
            <a:endParaRPr lang="ja-JP" altLang="en-US" sz="1600" dirty="0">
              <a:latin typeface="メイリオ" panose="020B0604030504040204" pitchFamily="50" charset="-128"/>
              <a:ea typeface="メイリオ" panose="020B0604030504040204" pitchFamily="50" charset="-128"/>
            </a:endParaRPr>
          </a:p>
        </p:txBody>
      </p:sp>
      <p:sp>
        <p:nvSpPr>
          <p:cNvPr id="19" name="Google Shape;156;g125f8f40711_0_119">
            <a:extLst>
              <a:ext uri="{FF2B5EF4-FFF2-40B4-BE49-F238E27FC236}">
                <a16:creationId xmlns:a16="http://schemas.microsoft.com/office/drawing/2014/main" id="{8299C36B-042B-4BCA-A49D-E48062D03231}"/>
              </a:ext>
            </a:extLst>
          </p:cNvPr>
          <p:cNvSpPr txBox="1"/>
          <p:nvPr/>
        </p:nvSpPr>
        <p:spPr>
          <a:xfrm>
            <a:off x="694171" y="1119242"/>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①メニューから「シナプスツリー</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ja-JP" altLang="en-US" sz="1400" dirty="0">
              <a:solidFill>
                <a:schemeClr val="dk1"/>
              </a:solidFill>
              <a:latin typeface="メイリオ" panose="020B0604030504040204" pitchFamily="50" charset="-128"/>
              <a:ea typeface="メイリオ" panose="020B0604030504040204" pitchFamily="50" charset="-128"/>
              <a:sym typeface="Arial"/>
            </a:endParaRPr>
          </a:p>
        </p:txBody>
      </p:sp>
      <p:sp>
        <p:nvSpPr>
          <p:cNvPr id="20" name="Google Shape;157;g125f8f40711_0_119">
            <a:extLst>
              <a:ext uri="{FF2B5EF4-FFF2-40B4-BE49-F238E27FC236}">
                <a16:creationId xmlns:a16="http://schemas.microsoft.com/office/drawing/2014/main" id="{6FC2DD0F-A375-4521-9253-05929735AB13}"/>
              </a:ext>
            </a:extLst>
          </p:cNvPr>
          <p:cNvSpPr txBox="1"/>
          <p:nvPr/>
        </p:nvSpPr>
        <p:spPr>
          <a:xfrm>
            <a:off x="6622186" y="111290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シナプスツリーが表示されます。</a:t>
            </a:r>
            <a:endParaRPr lang="ja-JP" altLang="en-US"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21" name="Google Shape;76;p5">
            <a:extLst>
              <a:ext uri="{FF2B5EF4-FFF2-40B4-BE49-F238E27FC236}">
                <a16:creationId xmlns:a16="http://schemas.microsoft.com/office/drawing/2014/main" id="{B46F682B-0219-4DF7-91D8-C66C9DAFF7F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2" name="Google Shape;78;p5">
            <a:extLst>
              <a:ext uri="{FF2B5EF4-FFF2-40B4-BE49-F238E27FC236}">
                <a16:creationId xmlns:a16="http://schemas.microsoft.com/office/drawing/2014/main" id="{67B35AD7-E336-4930-AD3B-EEEFA3DC6B40}"/>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7.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シナプスツリー</a:t>
            </a:r>
            <a:endParaRPr lang="ja-JP" altLang="en-US" dirty="0">
              <a:latin typeface="メイリオ" panose="020B0604030504040204" pitchFamily="50" charset="-128"/>
              <a:ea typeface="メイリオ" panose="020B0604030504040204" pitchFamily="50" charset="-128"/>
            </a:endParaRPr>
          </a:p>
        </p:txBody>
      </p:sp>
      <p:pic>
        <p:nvPicPr>
          <p:cNvPr id="24578" name="Picture 2">
            <a:extLst>
              <a:ext uri="{FF2B5EF4-FFF2-40B4-BE49-F238E27FC236}">
                <a16:creationId xmlns:a16="http://schemas.microsoft.com/office/drawing/2014/main" id="{048E76F4-BC89-2E9B-F812-CC89916D31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7061" y="1451540"/>
            <a:ext cx="2385734" cy="42482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16E0B95C-531E-D966-DAF2-1903F6AF385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71131" y="1420642"/>
            <a:ext cx="2385734" cy="42518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90"/>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graphicFrame>
        <p:nvGraphicFramePr>
          <p:cNvPr id="1156" name="Google Shape;1156;p90"/>
          <p:cNvGraphicFramePr/>
          <p:nvPr>
            <p:extLst>
              <p:ext uri="{D42A27DB-BD31-4B8C-83A1-F6EECF244321}">
                <p14:modId xmlns:p14="http://schemas.microsoft.com/office/powerpoint/2010/main" val="1072002864"/>
              </p:ext>
            </p:extLst>
          </p:nvPr>
        </p:nvGraphicFramePr>
        <p:xfrm>
          <a:off x="4898662" y="2035915"/>
          <a:ext cx="6541360" cy="3035688"/>
        </p:xfrm>
        <a:graphic>
          <a:graphicData uri="http://schemas.openxmlformats.org/drawingml/2006/table">
            <a:tbl>
              <a:tblPr>
                <a:noFill/>
                <a:tableStyleId>{88DF759A-5A2C-461F-9608-AB8EC303873A}</a:tableStyleId>
              </a:tblPr>
              <a:tblGrid>
                <a:gridCol w="1753120">
                  <a:extLst>
                    <a:ext uri="{9D8B030D-6E8A-4147-A177-3AD203B41FA5}">
                      <a16:colId xmlns:a16="http://schemas.microsoft.com/office/drawing/2014/main" val="20000"/>
                    </a:ext>
                  </a:extLst>
                </a:gridCol>
                <a:gridCol w="4788240">
                  <a:extLst>
                    <a:ext uri="{9D8B030D-6E8A-4147-A177-3AD203B41FA5}">
                      <a16:colId xmlns:a16="http://schemas.microsoft.com/office/drawing/2014/main" val="20001"/>
                    </a:ext>
                  </a:extLst>
                </a:gridCol>
              </a:tblGrid>
              <a:tr h="600087">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①</a:t>
                      </a:r>
                      <a:r>
                        <a:rPr lang="ja-JP" altLang="en-US" sz="1400" b="1" u="none" strike="noStrike" cap="none" dirty="0">
                          <a:latin typeface="メイリオ" panose="020B0604030504040204" pitchFamily="50" charset="-128"/>
                          <a:ea typeface="メイリオ" panose="020B0604030504040204" pitchFamily="50" charset="-128"/>
                          <a:cs typeface="Meiryo"/>
                          <a:sym typeface="Meiryo"/>
                        </a:rPr>
                        <a:t>戻る</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dirty="0">
                          <a:latin typeface="メイリオ" panose="020B0604030504040204" pitchFamily="50" charset="-128"/>
                          <a:ea typeface="メイリオ" panose="020B0604030504040204" pitchFamily="50" charset="-128"/>
                          <a:cs typeface="Meiryo"/>
                          <a:sym typeface="Meiryo"/>
                        </a:rPr>
                        <a:t>アプリトップに戻ります</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2122124937"/>
                  </a:ext>
                </a:extLst>
              </a:tr>
              <a:tr h="600087">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②</a:t>
                      </a:r>
                      <a:r>
                        <a:rPr lang="ja-JP" sz="1400" b="1" u="none" strike="noStrike" cap="none" dirty="0">
                          <a:latin typeface="メイリオ" panose="020B0604030504040204" pitchFamily="50" charset="-128"/>
                          <a:ea typeface="メイリオ" panose="020B0604030504040204" pitchFamily="50" charset="-128"/>
                          <a:cs typeface="Meiryo"/>
                          <a:sym typeface="Meiryo"/>
                        </a:rPr>
                        <a:t>各種メニュー</a:t>
                      </a:r>
                      <a:endParaRPr sz="14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各種メニュ―を表示します。</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0"/>
                  </a:ext>
                </a:extLst>
              </a:tr>
              <a:tr h="600087">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③</a:t>
                      </a:r>
                      <a:r>
                        <a:rPr lang="ja-JP" sz="1400" b="1" u="none" strike="noStrike" cap="none" dirty="0">
                          <a:latin typeface="メイリオ" panose="020B0604030504040204" pitchFamily="50" charset="-128"/>
                          <a:ea typeface="メイリオ" panose="020B0604030504040204" pitchFamily="50" charset="-128"/>
                          <a:cs typeface="Meiryo"/>
                          <a:sym typeface="Meiryo"/>
                        </a:rPr>
                        <a:t>拡大／縮小バー</a:t>
                      </a:r>
                      <a:endParaRPr sz="14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組織図の表示を拡大／縮小します。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1"/>
                  </a:ext>
                </a:extLst>
              </a:tr>
              <a:tr h="635340">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④</a:t>
                      </a:r>
                      <a:r>
                        <a:rPr lang="ja-JP" sz="1400" b="1" u="none" strike="noStrike" cap="none" dirty="0">
                          <a:latin typeface="メイリオ" panose="020B0604030504040204" pitchFamily="50" charset="-128"/>
                          <a:ea typeface="メイリオ" panose="020B0604030504040204" pitchFamily="50" charset="-128"/>
                          <a:cs typeface="Meiryo"/>
                          <a:sym typeface="Meiryo"/>
                        </a:rPr>
                        <a:t>再読み込み</a:t>
                      </a:r>
                      <a:endParaRPr sz="14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組織図を再読み込みして初期の表示状態に戻します。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2"/>
                  </a:ext>
                </a:extLst>
              </a:tr>
              <a:tr h="600087">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⑤</a:t>
                      </a:r>
                      <a:r>
                        <a:rPr lang="ja-JP" sz="1400" b="1" u="none" strike="noStrike" cap="none" dirty="0">
                          <a:latin typeface="メイリオ" panose="020B0604030504040204" pitchFamily="50" charset="-128"/>
                          <a:ea typeface="メイリオ" panose="020B0604030504040204" pitchFamily="50" charset="-128"/>
                          <a:cs typeface="Meiryo"/>
                          <a:sym typeface="Meiryo"/>
                        </a:rPr>
                        <a:t>所属</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タップするとそこに所属しているメンバーを表示します。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3"/>
                  </a:ext>
                </a:extLst>
              </a:tr>
            </a:tbl>
          </a:graphicData>
        </a:graphic>
      </p:graphicFrame>
      <p:sp>
        <p:nvSpPr>
          <p:cNvPr id="7" name="Google Shape;203;g125f8f40711_0_141">
            <a:extLst>
              <a:ext uri="{FF2B5EF4-FFF2-40B4-BE49-F238E27FC236}">
                <a16:creationId xmlns:a16="http://schemas.microsoft.com/office/drawing/2014/main" id="{8F7B92E7-0C96-4FB2-936A-AAD064E616D1}"/>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7-1.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画面の見方</a:t>
            </a:r>
          </a:p>
        </p:txBody>
      </p:sp>
      <p:sp>
        <p:nvSpPr>
          <p:cNvPr id="8" name="Google Shape;76;p5">
            <a:extLst>
              <a:ext uri="{FF2B5EF4-FFF2-40B4-BE49-F238E27FC236}">
                <a16:creationId xmlns:a16="http://schemas.microsoft.com/office/drawing/2014/main" id="{94835A65-DD36-4FC3-BFA5-1AF318C0641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9" name="Google Shape;78;p5">
            <a:extLst>
              <a:ext uri="{FF2B5EF4-FFF2-40B4-BE49-F238E27FC236}">
                <a16:creationId xmlns:a16="http://schemas.microsoft.com/office/drawing/2014/main" id="{F5950352-33AB-4FF4-A776-9F8EAE5A16A8}"/>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7.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シナプスツリー</a:t>
            </a:r>
            <a:endParaRPr lang="ja-JP" altLang="en-US" dirty="0">
              <a:latin typeface="メイリオ" panose="020B0604030504040204" pitchFamily="50" charset="-128"/>
              <a:ea typeface="メイリオ" panose="020B0604030504040204" pitchFamily="50" charset="-128"/>
            </a:endParaRPr>
          </a:p>
        </p:txBody>
      </p:sp>
      <p:pic>
        <p:nvPicPr>
          <p:cNvPr id="25602" name="Picture 2">
            <a:extLst>
              <a:ext uri="{FF2B5EF4-FFF2-40B4-BE49-F238E27FC236}">
                <a16:creationId xmlns:a16="http://schemas.microsoft.com/office/drawing/2014/main" id="{3FA31021-CC4D-A379-822A-E7C7710FB76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4541" y="1350997"/>
            <a:ext cx="4163102" cy="52973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91"/>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9" name="Google Shape;203;g125f8f40711_0_141">
            <a:extLst>
              <a:ext uri="{FF2B5EF4-FFF2-40B4-BE49-F238E27FC236}">
                <a16:creationId xmlns:a16="http://schemas.microsoft.com/office/drawing/2014/main" id="{C07173F8-1876-4B2A-9E3A-3C3E8C993C8C}"/>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7-2</a:t>
            </a: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シナプスツリーの操作</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0" name="Google Shape;618;g126584d4e9d_0_223">
            <a:extLst>
              <a:ext uri="{FF2B5EF4-FFF2-40B4-BE49-F238E27FC236}">
                <a16:creationId xmlns:a16="http://schemas.microsoft.com/office/drawing/2014/main" id="{55212498-8ADB-4212-B9D9-DB29AE094ECB}"/>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●組織図の移動</a:t>
            </a:r>
            <a:endParaRPr lang="ja-JP" altLang="en-US" sz="1600" dirty="0">
              <a:latin typeface="メイリオ" panose="020B0604030504040204" pitchFamily="50" charset="-128"/>
              <a:ea typeface="メイリオ" panose="020B0604030504040204" pitchFamily="50" charset="-128"/>
            </a:endParaRPr>
          </a:p>
        </p:txBody>
      </p:sp>
      <p:sp>
        <p:nvSpPr>
          <p:cNvPr id="11" name="Google Shape;76;p5">
            <a:extLst>
              <a:ext uri="{FF2B5EF4-FFF2-40B4-BE49-F238E27FC236}">
                <a16:creationId xmlns:a16="http://schemas.microsoft.com/office/drawing/2014/main" id="{60532AC2-447C-46DB-8CD4-999B09293F9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156;g125f8f40711_0_119">
            <a:extLst>
              <a:ext uri="{FF2B5EF4-FFF2-40B4-BE49-F238E27FC236}">
                <a16:creationId xmlns:a16="http://schemas.microsoft.com/office/drawing/2014/main" id="{49E4476D-5C68-461C-9404-83357466C5FD}"/>
              </a:ext>
            </a:extLst>
          </p:cNvPr>
          <p:cNvSpPr txBox="1"/>
          <p:nvPr/>
        </p:nvSpPr>
        <p:spPr>
          <a:xfrm>
            <a:off x="694172" y="1432267"/>
            <a:ext cx="481089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b="0" i="0" dirty="0">
                <a:solidFill>
                  <a:schemeClr val="tx1"/>
                </a:solidFill>
                <a:effectLst/>
                <a:latin typeface="メイリオ" panose="020B0604030504040204" pitchFamily="50" charset="-128"/>
                <a:ea typeface="メイリオ" panose="020B0604030504040204" pitchFamily="50" charset="-128"/>
              </a:rPr>
              <a:t>画面をスワイプすることで組織図の表示箇所を移動することができます。</a:t>
            </a:r>
            <a:endParaRPr lang="ja-JP" altLang="en-US" sz="1200" dirty="0">
              <a:solidFill>
                <a:schemeClr val="tx1"/>
              </a:solidFill>
              <a:latin typeface="メイリオ" panose="020B0604030504040204" pitchFamily="50" charset="-128"/>
              <a:ea typeface="メイリオ" panose="020B0604030504040204" pitchFamily="50" charset="-128"/>
              <a:sym typeface="Arial"/>
            </a:endParaRPr>
          </a:p>
        </p:txBody>
      </p:sp>
      <p:sp>
        <p:nvSpPr>
          <p:cNvPr id="14" name="Google Shape;157;g125f8f40711_0_119">
            <a:extLst>
              <a:ext uri="{FF2B5EF4-FFF2-40B4-BE49-F238E27FC236}">
                <a16:creationId xmlns:a16="http://schemas.microsoft.com/office/drawing/2014/main" id="{3FAB5660-D385-4818-918D-60F64D29521E}"/>
              </a:ext>
            </a:extLst>
          </p:cNvPr>
          <p:cNvSpPr txBox="1"/>
          <p:nvPr/>
        </p:nvSpPr>
        <p:spPr>
          <a:xfrm>
            <a:off x="6220334" y="1432267"/>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バーを「－</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のほうに向かって動かすと、組織図を縮小して表示します。</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6" name="Google Shape;618;g126584d4e9d_0_223">
            <a:extLst>
              <a:ext uri="{FF2B5EF4-FFF2-40B4-BE49-F238E27FC236}">
                <a16:creationId xmlns:a16="http://schemas.microsoft.com/office/drawing/2014/main" id="{2A845E30-BE5B-4A03-A4BD-1171F6F18245}"/>
              </a:ext>
            </a:extLst>
          </p:cNvPr>
          <p:cNvSpPr txBox="1"/>
          <p:nvPr/>
        </p:nvSpPr>
        <p:spPr>
          <a:xfrm>
            <a:off x="597166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●組織図を縮小表示する</a:t>
            </a:r>
            <a:endParaRPr lang="ja-JP" altLang="en-US" sz="1600" dirty="0">
              <a:latin typeface="メイリオ" panose="020B0604030504040204" pitchFamily="50" charset="-128"/>
              <a:ea typeface="メイリオ" panose="020B0604030504040204" pitchFamily="50" charset="-128"/>
            </a:endParaRPr>
          </a:p>
        </p:txBody>
      </p:sp>
      <p:grpSp>
        <p:nvGrpSpPr>
          <p:cNvPr id="17" name="Google Shape;841;p65">
            <a:extLst>
              <a:ext uri="{FF2B5EF4-FFF2-40B4-BE49-F238E27FC236}">
                <a16:creationId xmlns:a16="http://schemas.microsoft.com/office/drawing/2014/main" id="{45A09410-FE0F-4B57-8B71-874DB6BBD513}"/>
              </a:ext>
            </a:extLst>
          </p:cNvPr>
          <p:cNvGrpSpPr/>
          <p:nvPr/>
        </p:nvGrpSpPr>
        <p:grpSpPr>
          <a:xfrm>
            <a:off x="8977750" y="4902554"/>
            <a:ext cx="2900828" cy="1123950"/>
            <a:chOff x="953095" y="8114543"/>
            <a:chExt cx="2900828" cy="1583634"/>
          </a:xfrm>
        </p:grpSpPr>
        <p:sp>
          <p:nvSpPr>
            <p:cNvPr id="18" name="Google Shape;842;p65">
              <a:extLst>
                <a:ext uri="{FF2B5EF4-FFF2-40B4-BE49-F238E27FC236}">
                  <a16:creationId xmlns:a16="http://schemas.microsoft.com/office/drawing/2014/main" id="{4E4EEDE6-D0B0-447F-A39D-1B12D06DA91A}"/>
                </a:ext>
              </a:extLst>
            </p:cNvPr>
            <p:cNvSpPr/>
            <p:nvPr/>
          </p:nvSpPr>
          <p:spPr>
            <a:xfrm>
              <a:off x="953095" y="8114543"/>
              <a:ext cx="2900828" cy="1583634"/>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9" name="Google Shape;843;p65">
              <a:extLst>
                <a:ext uri="{FF2B5EF4-FFF2-40B4-BE49-F238E27FC236}">
                  <a16:creationId xmlns:a16="http://schemas.microsoft.com/office/drawing/2014/main" id="{D0E571D8-B193-4A47-91F5-CD4E3E7D59DC}"/>
                </a:ext>
              </a:extLst>
            </p:cNvPr>
            <p:cNvSpPr txBox="1"/>
            <p:nvPr/>
          </p:nvSpPr>
          <p:spPr>
            <a:xfrm>
              <a:off x="1584085" y="8253587"/>
              <a:ext cx="1262580" cy="4769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sp>
          <p:nvSpPr>
            <p:cNvPr id="20" name="Google Shape;844;p65">
              <a:extLst>
                <a:ext uri="{FF2B5EF4-FFF2-40B4-BE49-F238E27FC236}">
                  <a16:creationId xmlns:a16="http://schemas.microsoft.com/office/drawing/2014/main" id="{602624A9-C7E1-4E6B-896D-7F3D46C1A8DB}"/>
                </a:ext>
              </a:extLst>
            </p:cNvPr>
            <p:cNvSpPr txBox="1"/>
            <p:nvPr/>
          </p:nvSpPr>
          <p:spPr>
            <a:xfrm>
              <a:off x="1024982" y="8701242"/>
              <a:ext cx="2695395" cy="7371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ピンチイン操作でも組織図を縮小表示することができます。</a:t>
              </a:r>
              <a:endParaRPr lang="ja-JP" altLang="en-US" dirty="0">
                <a:latin typeface="メイリオ" panose="020B0604030504040204" pitchFamily="50" charset="-128"/>
                <a:ea typeface="メイリオ" panose="020B0604030504040204" pitchFamily="50" charset="-128"/>
              </a:endParaRPr>
            </a:p>
          </p:txBody>
        </p:sp>
        <p:pic>
          <p:nvPicPr>
            <p:cNvPr id="21" name="Google Shape;845;p65">
              <a:extLst>
                <a:ext uri="{FF2B5EF4-FFF2-40B4-BE49-F238E27FC236}">
                  <a16:creationId xmlns:a16="http://schemas.microsoft.com/office/drawing/2014/main" id="{084E4720-7937-4F7D-9649-8D3C39A0CA21}"/>
                </a:ext>
              </a:extLst>
            </p:cNvPr>
            <p:cNvPicPr preferRelativeResize="0"/>
            <p:nvPr/>
          </p:nvPicPr>
          <p:blipFill rotWithShape="1">
            <a:blip r:embed="rId3">
              <a:alphaModFix/>
            </a:blip>
            <a:srcRect/>
            <a:stretch/>
          </p:blipFill>
          <p:spPr>
            <a:xfrm>
              <a:off x="1143572" y="8225279"/>
              <a:ext cx="416959" cy="475964"/>
            </a:xfrm>
            <a:prstGeom prst="rect">
              <a:avLst/>
            </a:prstGeom>
            <a:noFill/>
            <a:ln>
              <a:noFill/>
            </a:ln>
          </p:spPr>
        </p:pic>
      </p:grpSp>
      <p:pic>
        <p:nvPicPr>
          <p:cNvPr id="26626" name="Picture 2">
            <a:extLst>
              <a:ext uri="{FF2B5EF4-FFF2-40B4-BE49-F238E27FC236}">
                <a16:creationId xmlns:a16="http://schemas.microsoft.com/office/drawing/2014/main" id="{91C8E2E0-7466-0827-8B94-C3AA610E471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45874" y="1859477"/>
            <a:ext cx="2708545" cy="48151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628" name="Picture 4">
            <a:extLst>
              <a:ext uri="{FF2B5EF4-FFF2-40B4-BE49-F238E27FC236}">
                <a16:creationId xmlns:a16="http://schemas.microsoft.com/office/drawing/2014/main" id="{EC5E67BD-DDEE-8795-F1E1-EF642E73F6B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60935" y="1869205"/>
            <a:ext cx="2655155" cy="47067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4" name="Google Shape;1161;p91">
            <a:extLst>
              <a:ext uri="{FF2B5EF4-FFF2-40B4-BE49-F238E27FC236}">
                <a16:creationId xmlns:a16="http://schemas.microsoft.com/office/drawing/2014/main" id="{020FBE5E-1454-41DA-B1A6-4CD0DC3F140F}"/>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5" name="Google Shape;203;g125f8f40711_0_141">
            <a:extLst>
              <a:ext uri="{FF2B5EF4-FFF2-40B4-BE49-F238E27FC236}">
                <a16:creationId xmlns:a16="http://schemas.microsoft.com/office/drawing/2014/main" id="{DDBDD32D-45A3-41E2-92F3-DA87F8EF158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7-2</a:t>
            </a: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シナプスツリーの操作</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6" name="Google Shape;618;g126584d4e9d_0_223">
            <a:extLst>
              <a:ext uri="{FF2B5EF4-FFF2-40B4-BE49-F238E27FC236}">
                <a16:creationId xmlns:a16="http://schemas.microsoft.com/office/drawing/2014/main" id="{E4925A3D-3555-444F-B7E9-7A4752242B82}"/>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●組織図を拡大表示する</a:t>
            </a:r>
            <a:endParaRPr lang="ja-JP" altLang="en-US" sz="1600" dirty="0">
              <a:latin typeface="メイリオ" panose="020B0604030504040204" pitchFamily="50" charset="-128"/>
              <a:ea typeface="メイリオ" panose="020B0604030504040204" pitchFamily="50" charset="-128"/>
            </a:endParaRPr>
          </a:p>
        </p:txBody>
      </p:sp>
      <p:sp>
        <p:nvSpPr>
          <p:cNvPr id="17" name="Google Shape;76;p5">
            <a:extLst>
              <a:ext uri="{FF2B5EF4-FFF2-40B4-BE49-F238E27FC236}">
                <a16:creationId xmlns:a16="http://schemas.microsoft.com/office/drawing/2014/main" id="{B64B9187-98E9-465A-9EDA-7E5E8C837F30}"/>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8" name="Google Shape;78;p5">
            <a:extLst>
              <a:ext uri="{FF2B5EF4-FFF2-40B4-BE49-F238E27FC236}">
                <a16:creationId xmlns:a16="http://schemas.microsoft.com/office/drawing/2014/main" id="{F8B9C527-5E06-4FF4-BB00-2FCA3332172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7.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シナプスツリー</a:t>
            </a:r>
            <a:endParaRPr lang="ja-JP" altLang="en-US" dirty="0">
              <a:latin typeface="メイリオ" panose="020B0604030504040204" pitchFamily="50" charset="-128"/>
              <a:ea typeface="メイリオ" panose="020B0604030504040204" pitchFamily="50" charset="-128"/>
            </a:endParaRPr>
          </a:p>
        </p:txBody>
      </p:sp>
      <p:sp>
        <p:nvSpPr>
          <p:cNvPr id="19" name="Google Shape;156;g125f8f40711_0_119">
            <a:extLst>
              <a:ext uri="{FF2B5EF4-FFF2-40B4-BE49-F238E27FC236}">
                <a16:creationId xmlns:a16="http://schemas.microsoft.com/office/drawing/2014/main" id="{A7BB0AFD-A615-4A0C-BA69-838CB73EF3EF}"/>
              </a:ext>
            </a:extLst>
          </p:cNvPr>
          <p:cNvSpPr txBox="1"/>
          <p:nvPr/>
        </p:nvSpPr>
        <p:spPr>
          <a:xfrm>
            <a:off x="694172" y="1432267"/>
            <a:ext cx="481089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バーを「＋</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のほうに向かって動かすと、組織図を拡大して表示します。</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grpSp>
        <p:nvGrpSpPr>
          <p:cNvPr id="22" name="Google Shape;841;p65">
            <a:extLst>
              <a:ext uri="{FF2B5EF4-FFF2-40B4-BE49-F238E27FC236}">
                <a16:creationId xmlns:a16="http://schemas.microsoft.com/office/drawing/2014/main" id="{92A9C077-0B3E-442F-B69E-48AB581F539A}"/>
              </a:ext>
            </a:extLst>
          </p:cNvPr>
          <p:cNvGrpSpPr/>
          <p:nvPr/>
        </p:nvGrpSpPr>
        <p:grpSpPr>
          <a:xfrm>
            <a:off x="4521254" y="5290609"/>
            <a:ext cx="7123350" cy="866011"/>
            <a:chOff x="953095" y="8114543"/>
            <a:chExt cx="7123350" cy="1220201"/>
          </a:xfrm>
        </p:grpSpPr>
        <p:sp>
          <p:nvSpPr>
            <p:cNvPr id="23" name="Google Shape;842;p65">
              <a:extLst>
                <a:ext uri="{FF2B5EF4-FFF2-40B4-BE49-F238E27FC236}">
                  <a16:creationId xmlns:a16="http://schemas.microsoft.com/office/drawing/2014/main" id="{D7C9D21C-0772-483F-8403-B57A3773A539}"/>
                </a:ext>
              </a:extLst>
            </p:cNvPr>
            <p:cNvSpPr/>
            <p:nvPr/>
          </p:nvSpPr>
          <p:spPr>
            <a:xfrm>
              <a:off x="953095" y="8114543"/>
              <a:ext cx="7123350" cy="1220201"/>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4" name="Google Shape;843;p65">
              <a:extLst>
                <a:ext uri="{FF2B5EF4-FFF2-40B4-BE49-F238E27FC236}">
                  <a16:creationId xmlns:a16="http://schemas.microsoft.com/office/drawing/2014/main" id="{89D3A104-3243-497A-B661-6B4F77B1C0FD}"/>
                </a:ext>
              </a:extLst>
            </p:cNvPr>
            <p:cNvSpPr txBox="1"/>
            <p:nvPr/>
          </p:nvSpPr>
          <p:spPr>
            <a:xfrm>
              <a:off x="1584085" y="8253587"/>
              <a:ext cx="1262580" cy="4769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sp>
          <p:nvSpPr>
            <p:cNvPr id="25" name="Google Shape;844;p65">
              <a:extLst>
                <a:ext uri="{FF2B5EF4-FFF2-40B4-BE49-F238E27FC236}">
                  <a16:creationId xmlns:a16="http://schemas.microsoft.com/office/drawing/2014/main" id="{EDDFD029-CFA9-451D-8129-D917E5C3F937}"/>
                </a:ext>
              </a:extLst>
            </p:cNvPr>
            <p:cNvSpPr txBox="1"/>
            <p:nvPr/>
          </p:nvSpPr>
          <p:spPr>
            <a:xfrm>
              <a:off x="1024982" y="8701242"/>
              <a:ext cx="6790206" cy="4335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ピンチアウト操作でも組織図を拡大表示することができます。</a:t>
              </a:r>
              <a:endParaRPr lang="ja-JP" altLang="en-US" dirty="0">
                <a:latin typeface="メイリオ" panose="020B0604030504040204" pitchFamily="50" charset="-128"/>
                <a:ea typeface="メイリオ" panose="020B0604030504040204" pitchFamily="50" charset="-128"/>
              </a:endParaRPr>
            </a:p>
          </p:txBody>
        </p:sp>
        <p:pic>
          <p:nvPicPr>
            <p:cNvPr id="26" name="Google Shape;845;p65">
              <a:extLst>
                <a:ext uri="{FF2B5EF4-FFF2-40B4-BE49-F238E27FC236}">
                  <a16:creationId xmlns:a16="http://schemas.microsoft.com/office/drawing/2014/main" id="{3F7212F0-BC63-4BDB-BF95-40921291D056}"/>
                </a:ext>
              </a:extLst>
            </p:cNvPr>
            <p:cNvPicPr preferRelativeResize="0"/>
            <p:nvPr/>
          </p:nvPicPr>
          <p:blipFill rotWithShape="1">
            <a:blip r:embed="rId3">
              <a:alphaModFix/>
            </a:blip>
            <a:srcRect/>
            <a:stretch/>
          </p:blipFill>
          <p:spPr>
            <a:xfrm>
              <a:off x="1143572" y="8225279"/>
              <a:ext cx="416959" cy="475964"/>
            </a:xfrm>
            <a:prstGeom prst="rect">
              <a:avLst/>
            </a:prstGeom>
            <a:noFill/>
            <a:ln>
              <a:noFill/>
            </a:ln>
          </p:spPr>
        </p:pic>
      </p:grpSp>
      <p:pic>
        <p:nvPicPr>
          <p:cNvPr id="27650" name="Picture 2">
            <a:extLst>
              <a:ext uri="{FF2B5EF4-FFF2-40B4-BE49-F238E27FC236}">
                <a16:creationId xmlns:a16="http://schemas.microsoft.com/office/drawing/2014/main" id="{520A03DF-7139-F9B4-7C60-10B3E5F81EB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4806" y="2008338"/>
            <a:ext cx="2615056" cy="46489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4" name="Google Shape;1161;p91">
            <a:extLst>
              <a:ext uri="{FF2B5EF4-FFF2-40B4-BE49-F238E27FC236}">
                <a16:creationId xmlns:a16="http://schemas.microsoft.com/office/drawing/2014/main" id="{020FBE5E-1454-41DA-B1A6-4CD0DC3F140F}"/>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5" name="Google Shape;203;g125f8f40711_0_141">
            <a:extLst>
              <a:ext uri="{FF2B5EF4-FFF2-40B4-BE49-F238E27FC236}">
                <a16:creationId xmlns:a16="http://schemas.microsoft.com/office/drawing/2014/main" id="{DDBDD32D-45A3-41E2-92F3-DA87F8EF158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7-2</a:t>
            </a: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シナプスツリーの操作</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6" name="Google Shape;618;g126584d4e9d_0_223">
            <a:extLst>
              <a:ext uri="{FF2B5EF4-FFF2-40B4-BE49-F238E27FC236}">
                <a16:creationId xmlns:a16="http://schemas.microsoft.com/office/drawing/2014/main" id="{E4925A3D-3555-444F-B7E9-7A4752242B82}"/>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●組織内のメンバーを表示する</a:t>
            </a:r>
            <a:endParaRPr lang="ja-JP" altLang="en-US" sz="1600" dirty="0">
              <a:latin typeface="メイリオ" panose="020B0604030504040204" pitchFamily="50" charset="-128"/>
              <a:ea typeface="メイリオ" panose="020B0604030504040204" pitchFamily="50" charset="-128"/>
            </a:endParaRPr>
          </a:p>
        </p:txBody>
      </p:sp>
      <p:sp>
        <p:nvSpPr>
          <p:cNvPr id="17" name="Google Shape;76;p5">
            <a:extLst>
              <a:ext uri="{FF2B5EF4-FFF2-40B4-BE49-F238E27FC236}">
                <a16:creationId xmlns:a16="http://schemas.microsoft.com/office/drawing/2014/main" id="{B64B9187-98E9-465A-9EDA-7E5E8C837F30}"/>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8" name="Google Shape;78;p5">
            <a:extLst>
              <a:ext uri="{FF2B5EF4-FFF2-40B4-BE49-F238E27FC236}">
                <a16:creationId xmlns:a16="http://schemas.microsoft.com/office/drawing/2014/main" id="{F8B9C527-5E06-4FF4-BB00-2FCA3332172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7.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シナプスツリー</a:t>
            </a:r>
            <a:endParaRPr lang="ja-JP" altLang="en-US" dirty="0">
              <a:latin typeface="メイリオ" panose="020B0604030504040204" pitchFamily="50" charset="-128"/>
              <a:ea typeface="メイリオ" panose="020B0604030504040204" pitchFamily="50" charset="-128"/>
            </a:endParaRPr>
          </a:p>
        </p:txBody>
      </p:sp>
      <p:sp>
        <p:nvSpPr>
          <p:cNvPr id="19" name="Google Shape;156;g125f8f40711_0_119">
            <a:extLst>
              <a:ext uri="{FF2B5EF4-FFF2-40B4-BE49-F238E27FC236}">
                <a16:creationId xmlns:a16="http://schemas.microsoft.com/office/drawing/2014/main" id="{A7BB0AFD-A615-4A0C-BA69-838CB73EF3EF}"/>
              </a:ext>
            </a:extLst>
          </p:cNvPr>
          <p:cNvSpPr txBox="1"/>
          <p:nvPr/>
        </p:nvSpPr>
        <p:spPr>
          <a:xfrm>
            <a:off x="694172" y="1432267"/>
            <a:ext cx="481089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所属名をタップすると、所属しているメンバーを表示します。</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22" name="Google Shape;157;g125f8f40711_0_119">
            <a:extLst>
              <a:ext uri="{FF2B5EF4-FFF2-40B4-BE49-F238E27FC236}">
                <a16:creationId xmlns:a16="http://schemas.microsoft.com/office/drawing/2014/main" id="{F90ED602-35D5-47E5-AF1C-FBDB70454E3B}"/>
              </a:ext>
            </a:extLst>
          </p:cNvPr>
          <p:cNvSpPr txBox="1"/>
          <p:nvPr/>
        </p:nvSpPr>
        <p:spPr>
          <a:xfrm>
            <a:off x="6220334" y="1432267"/>
            <a:ext cx="527749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さらにメンバーの顔写真をタップすると、</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そのメンバーのメンバー詳細画面が開きます</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25" name="矢印: 右 24">
            <a:extLst>
              <a:ext uri="{FF2B5EF4-FFF2-40B4-BE49-F238E27FC236}">
                <a16:creationId xmlns:a16="http://schemas.microsoft.com/office/drawing/2014/main" id="{D61407EA-6D35-442D-8A78-398CED11105A}"/>
              </a:ext>
            </a:extLst>
          </p:cNvPr>
          <p:cNvSpPr/>
          <p:nvPr/>
        </p:nvSpPr>
        <p:spPr>
          <a:xfrm>
            <a:off x="2781547" y="3348719"/>
            <a:ext cx="636139" cy="5231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ndParaRPr>
          </a:p>
        </p:txBody>
      </p:sp>
      <p:sp>
        <p:nvSpPr>
          <p:cNvPr id="28" name="矢印: 右 27">
            <a:extLst>
              <a:ext uri="{FF2B5EF4-FFF2-40B4-BE49-F238E27FC236}">
                <a16:creationId xmlns:a16="http://schemas.microsoft.com/office/drawing/2014/main" id="{1F042CD1-D958-4702-A974-33C038C11109}"/>
              </a:ext>
            </a:extLst>
          </p:cNvPr>
          <p:cNvSpPr/>
          <p:nvPr/>
        </p:nvSpPr>
        <p:spPr>
          <a:xfrm>
            <a:off x="8774314" y="3348719"/>
            <a:ext cx="636139" cy="44289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ndParaRPr>
          </a:p>
        </p:txBody>
      </p:sp>
      <p:pic>
        <p:nvPicPr>
          <p:cNvPr id="28674" name="Picture 2">
            <a:extLst>
              <a:ext uri="{FF2B5EF4-FFF2-40B4-BE49-F238E27FC236}">
                <a16:creationId xmlns:a16="http://schemas.microsoft.com/office/drawing/2014/main" id="{F9C23F45-6B01-2CF6-41A8-DBB37E902E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967" y="1955447"/>
            <a:ext cx="2162219" cy="3832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676" name="Picture 4">
            <a:extLst>
              <a:ext uri="{FF2B5EF4-FFF2-40B4-BE49-F238E27FC236}">
                <a16:creationId xmlns:a16="http://schemas.microsoft.com/office/drawing/2014/main" id="{5E008A11-CD5A-E95C-A6CA-01691775438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03042" y="1955446"/>
            <a:ext cx="2150686" cy="3832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678" name="Picture 6">
            <a:extLst>
              <a:ext uri="{FF2B5EF4-FFF2-40B4-BE49-F238E27FC236}">
                <a16:creationId xmlns:a16="http://schemas.microsoft.com/office/drawing/2014/main" id="{743B52A5-E9EB-45BD-9810-6B9C743CC1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2319" y="1955445"/>
            <a:ext cx="2156010" cy="38329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680" name="Picture 8">
            <a:extLst>
              <a:ext uri="{FF2B5EF4-FFF2-40B4-BE49-F238E27FC236}">
                <a16:creationId xmlns:a16="http://schemas.microsoft.com/office/drawing/2014/main" id="{93179B79-8740-AE02-4022-23EAC1F2A43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85005" y="1955445"/>
            <a:ext cx="2150686" cy="38329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699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96"/>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8" name="Google Shape;203;g125f8f40711_0_141">
            <a:extLst>
              <a:ext uri="{FF2B5EF4-FFF2-40B4-BE49-F238E27FC236}">
                <a16:creationId xmlns:a16="http://schemas.microsoft.com/office/drawing/2014/main" id="{D77FD2EA-C769-4803-B1A1-1E49262B74D8}"/>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●ワークフローを開く</a:t>
            </a:r>
            <a:endParaRPr lang="ja-JP" altLang="en-US" sz="1600" dirty="0">
              <a:latin typeface="メイリオ" panose="020B0604030504040204" pitchFamily="50" charset="-128"/>
              <a:ea typeface="メイリオ" panose="020B0604030504040204" pitchFamily="50" charset="-128"/>
            </a:endParaRPr>
          </a:p>
        </p:txBody>
      </p:sp>
      <p:sp>
        <p:nvSpPr>
          <p:cNvPr id="9" name="Google Shape;76;p5">
            <a:extLst>
              <a:ext uri="{FF2B5EF4-FFF2-40B4-BE49-F238E27FC236}">
                <a16:creationId xmlns:a16="http://schemas.microsoft.com/office/drawing/2014/main" id="{9986788C-9A80-401C-B224-180A3413100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0" name="Google Shape;78;p5">
            <a:extLst>
              <a:ext uri="{FF2B5EF4-FFF2-40B4-BE49-F238E27FC236}">
                <a16:creationId xmlns:a16="http://schemas.microsoft.com/office/drawing/2014/main" id="{3B45485B-FCA6-4EC7-A9F0-31A178F133B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
        <p:nvSpPr>
          <p:cNvPr id="11" name="Google Shape;156;g125f8f40711_0_119">
            <a:extLst>
              <a:ext uri="{FF2B5EF4-FFF2-40B4-BE49-F238E27FC236}">
                <a16:creationId xmlns:a16="http://schemas.microsoft.com/office/drawing/2014/main" id="{DCE5448A-D786-449C-B465-6646A3A8F09A}"/>
              </a:ext>
            </a:extLst>
          </p:cNvPr>
          <p:cNvSpPr txBox="1"/>
          <p:nvPr/>
        </p:nvSpPr>
        <p:spPr>
          <a:xfrm>
            <a:off x="911202" y="1222606"/>
            <a:ext cx="590782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①</a:t>
            </a:r>
            <a:r>
              <a:rPr lang="ja-JP" altLang="en-US" b="0" i="0" dirty="0">
                <a:solidFill>
                  <a:srgbClr val="03363D"/>
                </a:solidFill>
                <a:effectLst/>
                <a:latin typeface="メイリオ" panose="020B0604030504040204" pitchFamily="50" charset="-128"/>
                <a:ea typeface="メイリオ" panose="020B0604030504040204" pitchFamily="50" charset="-128"/>
              </a:rPr>
              <a:t>ボトムナビの</a:t>
            </a:r>
            <a:r>
              <a:rPr lang="en-US" altLang="ja-JP" b="0" i="0" dirty="0">
                <a:solidFill>
                  <a:srgbClr val="03363D"/>
                </a:solidFill>
                <a:effectLst/>
                <a:latin typeface="メイリオ" panose="020B0604030504040204" pitchFamily="50" charset="-128"/>
                <a:ea typeface="メイリオ" panose="020B0604030504040204" pitchFamily="50" charset="-128"/>
              </a:rPr>
              <a:t>『</a:t>
            </a:r>
            <a:r>
              <a:rPr lang="ja-JP" altLang="en-US" b="0" i="0" dirty="0">
                <a:solidFill>
                  <a:srgbClr val="03363D"/>
                </a:solidFill>
                <a:effectLst/>
                <a:latin typeface="メイリオ" panose="020B0604030504040204" pitchFamily="50" charset="-128"/>
                <a:ea typeface="メイリオ" panose="020B0604030504040204" pitchFamily="50" charset="-128"/>
              </a:rPr>
              <a:t>各種申請</a:t>
            </a:r>
            <a:r>
              <a:rPr lang="en-US" altLang="ja-JP" b="0" i="0" dirty="0">
                <a:solidFill>
                  <a:srgbClr val="03363D"/>
                </a:solidFill>
                <a:effectLst/>
                <a:latin typeface="メイリオ" panose="020B0604030504040204" pitchFamily="50" charset="-128"/>
                <a:ea typeface="メイリオ" panose="020B0604030504040204" pitchFamily="50" charset="-128"/>
              </a:rPr>
              <a:t>』</a:t>
            </a:r>
            <a:r>
              <a:rPr lang="ja-JP" altLang="en-US" b="0" i="0" dirty="0">
                <a:solidFill>
                  <a:srgbClr val="03363D"/>
                </a:solidFill>
                <a:effectLst/>
                <a:latin typeface="メイリオ" panose="020B0604030504040204" pitchFamily="50" charset="-128"/>
                <a:ea typeface="メイリオ" panose="020B0604030504040204" pitchFamily="50" charset="-128"/>
              </a:rPr>
              <a:t>をタップします。</a:t>
            </a:r>
            <a:endParaRPr lang="en-US" altLang="ja-JP" b="0" i="0" dirty="0">
              <a:solidFill>
                <a:srgbClr val="03363D"/>
              </a:solidFill>
              <a:effectLst/>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ja-JP" altLang="en-US" dirty="0">
                <a:solidFill>
                  <a:srgbClr val="03363D"/>
                </a:solidFill>
                <a:latin typeface="メイリオ" panose="020B0604030504040204" pitchFamily="50" charset="-128"/>
                <a:ea typeface="メイリオ" panose="020B0604030504040204" pitchFamily="50" charset="-128"/>
              </a:rPr>
              <a:t>　</a:t>
            </a:r>
            <a:r>
              <a:rPr lang="ja-JP" altLang="en-US" b="0" i="0" dirty="0">
                <a:solidFill>
                  <a:srgbClr val="03363D"/>
                </a:solidFill>
                <a:effectLst/>
                <a:latin typeface="メイリオ" panose="020B0604030504040204" pitchFamily="50" charset="-128"/>
                <a:ea typeface="メイリオ" panose="020B0604030504040204" pitchFamily="50" charset="-128"/>
              </a:rPr>
              <a:t>または</a:t>
            </a:r>
            <a:r>
              <a:rPr lang="en-US" altLang="ja-JP" b="0" i="0" dirty="0">
                <a:solidFill>
                  <a:srgbClr val="03363D"/>
                </a:solidFill>
                <a:effectLst/>
                <a:latin typeface="メイリオ" panose="020B0604030504040204" pitchFamily="50" charset="-128"/>
                <a:ea typeface="メイリオ" panose="020B0604030504040204" pitchFamily="50" charset="-128"/>
              </a:rPr>
              <a:t>『TOP』</a:t>
            </a:r>
            <a:r>
              <a:rPr lang="ja-JP" altLang="en-US" b="0" i="0" dirty="0">
                <a:solidFill>
                  <a:srgbClr val="03363D"/>
                </a:solidFill>
                <a:effectLst/>
                <a:latin typeface="メイリオ" panose="020B0604030504040204" pitchFamily="50" charset="-128"/>
                <a:ea typeface="メイリオ" panose="020B0604030504040204" pitchFamily="50" charset="-128"/>
              </a:rPr>
              <a:t>の機能一覧から</a:t>
            </a:r>
            <a:r>
              <a:rPr lang="en-US" altLang="ja-JP" b="0" i="0" dirty="0">
                <a:solidFill>
                  <a:srgbClr val="03363D"/>
                </a:solidFill>
                <a:effectLst/>
                <a:latin typeface="メイリオ" panose="020B0604030504040204" pitchFamily="50" charset="-128"/>
                <a:ea typeface="メイリオ" panose="020B0604030504040204" pitchFamily="50" charset="-128"/>
              </a:rPr>
              <a:t>『</a:t>
            </a:r>
            <a:r>
              <a:rPr lang="ja-JP" altLang="en-US" b="0" i="0" dirty="0">
                <a:solidFill>
                  <a:srgbClr val="03363D"/>
                </a:solidFill>
                <a:effectLst/>
                <a:latin typeface="メイリオ" panose="020B0604030504040204" pitchFamily="50" charset="-128"/>
                <a:ea typeface="メイリオ" panose="020B0604030504040204" pitchFamily="50" charset="-128"/>
              </a:rPr>
              <a:t>ワークフロー</a:t>
            </a:r>
            <a:r>
              <a:rPr lang="en-US" altLang="ja-JP" b="0" i="0" dirty="0">
                <a:solidFill>
                  <a:srgbClr val="03363D"/>
                </a:solidFill>
                <a:effectLst/>
                <a:latin typeface="メイリオ" panose="020B0604030504040204" pitchFamily="50" charset="-128"/>
                <a:ea typeface="メイリオ" panose="020B0604030504040204" pitchFamily="50" charset="-128"/>
              </a:rPr>
              <a:t>』</a:t>
            </a:r>
            <a:r>
              <a:rPr lang="ja-JP" altLang="en-US" b="0" i="0" dirty="0">
                <a:solidFill>
                  <a:srgbClr val="03363D"/>
                </a:solidFill>
                <a:effectLst/>
                <a:latin typeface="メイリオ" panose="020B0604030504040204" pitchFamily="50" charset="-128"/>
                <a:ea typeface="メイリオ" panose="020B0604030504040204" pitchFamily="50" charset="-128"/>
              </a:rPr>
              <a:t>をタップします。</a:t>
            </a:r>
            <a:endParaRPr lang="ja-JP" altLang="en-US" sz="1400"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157;g125f8f40711_0_119">
            <a:extLst>
              <a:ext uri="{FF2B5EF4-FFF2-40B4-BE49-F238E27FC236}">
                <a16:creationId xmlns:a16="http://schemas.microsoft.com/office/drawing/2014/main" id="{24E5ECC1-EF07-4AD8-9567-3B950C5E64C8}"/>
              </a:ext>
            </a:extLst>
          </p:cNvPr>
          <p:cNvSpPr txBox="1"/>
          <p:nvPr/>
        </p:nvSpPr>
        <p:spPr>
          <a:xfrm>
            <a:off x="7304054" y="1330328"/>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②ワークフロートップが表示されます。</a:t>
            </a:r>
            <a:endPar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3" name="図 2">
            <a:extLst>
              <a:ext uri="{FF2B5EF4-FFF2-40B4-BE49-F238E27FC236}">
                <a16:creationId xmlns:a16="http://schemas.microsoft.com/office/drawing/2014/main" id="{BB37BF2C-ECED-2E5A-4750-382DE52A1B54}"/>
              </a:ext>
            </a:extLst>
          </p:cNvPr>
          <p:cNvPicPr>
            <a:picLocks noChangeAspect="1"/>
          </p:cNvPicPr>
          <p:nvPr/>
        </p:nvPicPr>
        <p:blipFill>
          <a:blip r:embed="rId3"/>
          <a:stretch>
            <a:fillRect/>
          </a:stretch>
        </p:blipFill>
        <p:spPr>
          <a:xfrm>
            <a:off x="3808415" y="1943816"/>
            <a:ext cx="2610599" cy="4462138"/>
          </a:xfrm>
          <a:prstGeom prst="rect">
            <a:avLst/>
          </a:prstGeom>
        </p:spPr>
      </p:pic>
      <p:pic>
        <p:nvPicPr>
          <p:cNvPr id="5" name="図 4">
            <a:extLst>
              <a:ext uri="{FF2B5EF4-FFF2-40B4-BE49-F238E27FC236}">
                <a16:creationId xmlns:a16="http://schemas.microsoft.com/office/drawing/2014/main" id="{7F9DEBC8-A16E-C856-E356-1547B08AADA4}"/>
              </a:ext>
            </a:extLst>
          </p:cNvPr>
          <p:cNvPicPr>
            <a:picLocks noChangeAspect="1"/>
          </p:cNvPicPr>
          <p:nvPr/>
        </p:nvPicPr>
        <p:blipFill>
          <a:blip r:embed="rId4"/>
          <a:stretch>
            <a:fillRect/>
          </a:stretch>
        </p:blipFill>
        <p:spPr>
          <a:xfrm>
            <a:off x="826708" y="1975619"/>
            <a:ext cx="2610599" cy="4411983"/>
          </a:xfrm>
          <a:prstGeom prst="rect">
            <a:avLst/>
          </a:prstGeom>
        </p:spPr>
      </p:pic>
      <p:pic>
        <p:nvPicPr>
          <p:cNvPr id="7" name="図 6">
            <a:extLst>
              <a:ext uri="{FF2B5EF4-FFF2-40B4-BE49-F238E27FC236}">
                <a16:creationId xmlns:a16="http://schemas.microsoft.com/office/drawing/2014/main" id="{CB88AD08-6AC6-F52B-7293-95E52E73415E}"/>
              </a:ext>
            </a:extLst>
          </p:cNvPr>
          <p:cNvPicPr>
            <a:picLocks noChangeAspect="1"/>
          </p:cNvPicPr>
          <p:nvPr/>
        </p:nvPicPr>
        <p:blipFill>
          <a:blip r:embed="rId5"/>
          <a:stretch>
            <a:fillRect/>
          </a:stretch>
        </p:blipFill>
        <p:spPr>
          <a:xfrm>
            <a:off x="7774086" y="1897063"/>
            <a:ext cx="2617277" cy="4383582"/>
          </a:xfrm>
          <a:prstGeom prst="rect">
            <a:avLst/>
          </a:prstGeom>
        </p:spPr>
      </p:pic>
      <p:sp>
        <p:nvSpPr>
          <p:cNvPr id="14" name="テキスト ボックス 13">
            <a:extLst>
              <a:ext uri="{FF2B5EF4-FFF2-40B4-BE49-F238E27FC236}">
                <a16:creationId xmlns:a16="http://schemas.microsoft.com/office/drawing/2014/main" id="{6992FF4D-5D59-D399-527A-6FE48BFEE53B}"/>
              </a:ext>
            </a:extLst>
          </p:cNvPr>
          <p:cNvSpPr txBox="1"/>
          <p:nvPr/>
        </p:nvSpPr>
        <p:spPr>
          <a:xfrm>
            <a:off x="3397547" y="3554233"/>
            <a:ext cx="620202" cy="307777"/>
          </a:xfrm>
          <a:prstGeom prst="rect">
            <a:avLst/>
          </a:prstGeom>
          <a:noFill/>
        </p:spPr>
        <p:txBody>
          <a:bodyPr wrap="square" rtlCol="0">
            <a:spAutoFit/>
          </a:bodyPr>
          <a:lstStyle/>
          <a:p>
            <a:r>
              <a:rPr kumimoji="1" lang="en-US" altLang="ja-JP" b="1" dirty="0">
                <a:solidFill>
                  <a:schemeClr val="accent2"/>
                </a:solidFill>
                <a:latin typeface="メイリオ" panose="020B0604030504040204" pitchFamily="50" charset="-128"/>
                <a:ea typeface="メイリオ" panose="020B0604030504040204" pitchFamily="50" charset="-128"/>
              </a:rPr>
              <a:t>OR</a:t>
            </a:r>
            <a:endParaRPr kumimoji="1" lang="ja-JP" altLang="en-US" b="1" dirty="0">
              <a:solidFill>
                <a:schemeClr val="accent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12"/>
          <p:cNvSpPr/>
          <p:nvPr/>
        </p:nvSpPr>
        <p:spPr>
          <a:xfrm>
            <a:off x="9962712" y="6986410"/>
            <a:ext cx="117383" cy="898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grpSp>
        <p:nvGrpSpPr>
          <p:cNvPr id="179" name="Google Shape;179;p12"/>
          <p:cNvGrpSpPr/>
          <p:nvPr/>
        </p:nvGrpSpPr>
        <p:grpSpPr>
          <a:xfrm>
            <a:off x="6351705" y="4887634"/>
            <a:ext cx="5347959" cy="1130177"/>
            <a:chOff x="-976101" y="11238854"/>
            <a:chExt cx="9738046" cy="1135181"/>
          </a:xfrm>
        </p:grpSpPr>
        <p:sp>
          <p:nvSpPr>
            <p:cNvPr id="180" name="Google Shape;180;p12"/>
            <p:cNvSpPr/>
            <p:nvPr/>
          </p:nvSpPr>
          <p:spPr>
            <a:xfrm>
              <a:off x="-976101" y="11238854"/>
              <a:ext cx="9738046" cy="1135181"/>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81" name="Google Shape;181;p12"/>
            <p:cNvSpPr txBox="1"/>
            <p:nvPr/>
          </p:nvSpPr>
          <p:spPr>
            <a:xfrm>
              <a:off x="-976099" y="11238854"/>
              <a:ext cx="6444360" cy="3400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2400"/>
                <a:buFont typeface="Meiryo"/>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　</a:t>
              </a:r>
              <a:endParaRPr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82" name="Google Shape;182;p12"/>
            <p:cNvSpPr txBox="1"/>
            <p:nvPr/>
          </p:nvSpPr>
          <p:spPr>
            <a:xfrm>
              <a:off x="-772376" y="11578867"/>
              <a:ext cx="9363403" cy="7418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b="0" i="0" u="none" strike="noStrike" cap="none" dirty="0">
                  <a:solidFill>
                    <a:srgbClr val="333333"/>
                  </a:solidFill>
                  <a:latin typeface="メイリオ" panose="020B0604030504040204" pitchFamily="50" charset="-128"/>
                  <a:ea typeface="メイリオ" panose="020B0604030504040204" pitchFamily="50" charset="-128"/>
                  <a:cs typeface="Meiryo"/>
                  <a:sym typeface="Meiryo"/>
                </a:rPr>
                <a:t>パスコードはアプリにログインしている間有効です。一度アプリからログアウトしてしまうと、パスコード設定は無効となりますので、再度ログイン後に設定してください。</a:t>
              </a:r>
              <a:endParaRPr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grpSp>
      <p:pic>
        <p:nvPicPr>
          <p:cNvPr id="4" name="Google Shape;178;p12">
            <a:extLst>
              <a:ext uri="{FF2B5EF4-FFF2-40B4-BE49-F238E27FC236}">
                <a16:creationId xmlns:a16="http://schemas.microsoft.com/office/drawing/2014/main" id="{72DB6913-4C27-6845-E13D-434AEF1FC9A0}"/>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351704" y="1393818"/>
            <a:ext cx="5347960" cy="1846675"/>
          </a:xfrm>
          <a:prstGeom prst="rect">
            <a:avLst/>
          </a:prstGeom>
          <a:noFill/>
          <a:ln>
            <a:noFill/>
          </a:ln>
        </p:spPr>
      </p:pic>
      <p:sp>
        <p:nvSpPr>
          <p:cNvPr id="13" name="Google Shape;76;p5">
            <a:extLst>
              <a:ext uri="{FF2B5EF4-FFF2-40B4-BE49-F238E27FC236}">
                <a16:creationId xmlns:a16="http://schemas.microsoft.com/office/drawing/2014/main" id="{F15D16D5-CCA7-4CC0-9519-1C811372CCC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4" name="Google Shape;78;p5">
            <a:extLst>
              <a:ext uri="{FF2B5EF4-FFF2-40B4-BE49-F238E27FC236}">
                <a16:creationId xmlns:a16="http://schemas.microsoft.com/office/drawing/2014/main" id="{50956053-14D9-442A-84E8-4E702C46629D}"/>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3.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スマ</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トフォンアプリのログイン</a:t>
            </a:r>
            <a:endParaRPr lang="ja-JP" altLang="en-US" dirty="0">
              <a:latin typeface="メイリオ" panose="020B0604030504040204" pitchFamily="50" charset="-128"/>
              <a:ea typeface="メイリオ" panose="020B0604030504040204" pitchFamily="50" charset="-128"/>
            </a:endParaRPr>
          </a:p>
        </p:txBody>
      </p:sp>
      <p:sp>
        <p:nvSpPr>
          <p:cNvPr id="21" name="Google Shape;203;g125f8f40711_0_141">
            <a:extLst>
              <a:ext uri="{FF2B5EF4-FFF2-40B4-BE49-F238E27FC236}">
                <a16:creationId xmlns:a16="http://schemas.microsoft.com/office/drawing/2014/main" id="{1E381DF3-7B60-4D15-8560-2274A9AC5F3A}"/>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3-1. </a:t>
            </a:r>
            <a:r>
              <a:rPr lang="ja-JP" altLang="ja-JP" sz="1600" b="1" dirty="0">
                <a:solidFill>
                  <a:schemeClr val="dk1"/>
                </a:solidFill>
                <a:latin typeface="メイリオ" panose="020B0604030504040204" pitchFamily="50" charset="-128"/>
                <a:ea typeface="メイリオ" panose="020B0604030504040204" pitchFamily="50" charset="-128"/>
                <a:cs typeface="Meiryo"/>
                <a:sym typeface="Meiryo"/>
              </a:rPr>
              <a:t>パスワード</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とパスコード</a:t>
            </a:r>
            <a:endPar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endParaRPr>
          </a:p>
        </p:txBody>
      </p:sp>
      <p:grpSp>
        <p:nvGrpSpPr>
          <p:cNvPr id="7" name="グループ化 6">
            <a:extLst>
              <a:ext uri="{FF2B5EF4-FFF2-40B4-BE49-F238E27FC236}">
                <a16:creationId xmlns:a16="http://schemas.microsoft.com/office/drawing/2014/main" id="{DF4BBD35-41C8-404B-9AF4-75E97711FE84}"/>
              </a:ext>
            </a:extLst>
          </p:cNvPr>
          <p:cNvGrpSpPr/>
          <p:nvPr/>
        </p:nvGrpSpPr>
        <p:grpSpPr>
          <a:xfrm>
            <a:off x="384643" y="1367142"/>
            <a:ext cx="5679351" cy="4650669"/>
            <a:chOff x="384643" y="1367142"/>
            <a:chExt cx="5679351" cy="4650669"/>
          </a:xfrm>
        </p:grpSpPr>
        <p:pic>
          <p:nvPicPr>
            <p:cNvPr id="178" name="Google Shape;178;p12"/>
            <p:cNvPicPr preferRelativeResize="0"/>
            <p:nvPr/>
          </p:nvPicPr>
          <p:blipFill rotWithShape="1">
            <a:blip r:embed="rId4" cstate="screen">
              <a:alphaModFix/>
              <a:extLst>
                <a:ext uri="{28A0092B-C50C-407E-A947-70E740481C1C}">
                  <a14:useLocalDpi xmlns:a14="http://schemas.microsoft.com/office/drawing/2010/main"/>
                </a:ext>
              </a:extLst>
            </a:blip>
            <a:srcRect l="-923" t="-1233" r="-195"/>
            <a:stretch/>
          </p:blipFill>
          <p:spPr>
            <a:xfrm>
              <a:off x="384643" y="1367142"/>
              <a:ext cx="5679351" cy="4650669"/>
            </a:xfrm>
            <a:prstGeom prst="rect">
              <a:avLst/>
            </a:prstGeom>
            <a:noFill/>
            <a:ln>
              <a:noFill/>
            </a:ln>
          </p:spPr>
        </p:pic>
        <p:sp>
          <p:nvSpPr>
            <p:cNvPr id="5" name="正方形/長方形 4">
              <a:extLst>
                <a:ext uri="{FF2B5EF4-FFF2-40B4-BE49-F238E27FC236}">
                  <a16:creationId xmlns:a16="http://schemas.microsoft.com/office/drawing/2014/main" id="{1560635A-25A1-47C8-8615-5E50505C5D07}"/>
                </a:ext>
              </a:extLst>
            </p:cNvPr>
            <p:cNvSpPr/>
            <p:nvPr/>
          </p:nvSpPr>
          <p:spPr>
            <a:xfrm>
              <a:off x="672353" y="2099302"/>
              <a:ext cx="2459639" cy="38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ndParaRPr>
            </a:p>
          </p:txBody>
        </p:sp>
        <p:pic>
          <p:nvPicPr>
            <p:cNvPr id="5122" name="Picture 2">
              <a:extLst>
                <a:ext uri="{FF2B5EF4-FFF2-40B4-BE49-F238E27FC236}">
                  <a16:creationId xmlns:a16="http://schemas.microsoft.com/office/drawing/2014/main" id="{DA54C6AF-8F34-0A32-D53F-CFAA07973A2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99" t="-1" b="860"/>
            <a:stretch/>
          </p:blipFill>
          <p:spPr bwMode="auto">
            <a:xfrm>
              <a:off x="826732" y="2264662"/>
              <a:ext cx="2150879" cy="3513578"/>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a:extLst>
                <a:ext uri="{FF2B5EF4-FFF2-40B4-BE49-F238E27FC236}">
                  <a16:creationId xmlns:a16="http://schemas.microsoft.com/office/drawing/2014/main" id="{0360F2A6-D00F-4617-A122-420717193EB5}"/>
                </a:ext>
              </a:extLst>
            </p:cNvPr>
            <p:cNvSpPr/>
            <p:nvPr/>
          </p:nvSpPr>
          <p:spPr>
            <a:xfrm>
              <a:off x="3389702" y="2099302"/>
              <a:ext cx="2459639" cy="38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ndParaRPr>
            </a:p>
          </p:txBody>
        </p:sp>
        <p:pic>
          <p:nvPicPr>
            <p:cNvPr id="5124" name="Picture 4">
              <a:extLst>
                <a:ext uri="{FF2B5EF4-FFF2-40B4-BE49-F238E27FC236}">
                  <a16:creationId xmlns:a16="http://schemas.microsoft.com/office/drawing/2014/main" id="{C6E9F327-C082-6B85-8355-C70D14D824A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23941" y="2209957"/>
              <a:ext cx="2227731" cy="362298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98"/>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graphicFrame>
        <p:nvGraphicFramePr>
          <p:cNvPr id="2" name="Google Shape;1257;p99">
            <a:extLst>
              <a:ext uri="{FF2B5EF4-FFF2-40B4-BE49-F238E27FC236}">
                <a16:creationId xmlns:a16="http://schemas.microsoft.com/office/drawing/2014/main" id="{94B3FCC2-BC23-2111-AD3D-640C8856676D}"/>
              </a:ext>
            </a:extLst>
          </p:cNvPr>
          <p:cNvGraphicFramePr/>
          <p:nvPr>
            <p:extLst>
              <p:ext uri="{D42A27DB-BD31-4B8C-83A1-F6EECF244321}">
                <p14:modId xmlns:p14="http://schemas.microsoft.com/office/powerpoint/2010/main" val="2211862444"/>
              </p:ext>
            </p:extLst>
          </p:nvPr>
        </p:nvGraphicFramePr>
        <p:xfrm>
          <a:off x="5971668" y="3038532"/>
          <a:ext cx="5449001" cy="944900"/>
        </p:xfrm>
        <a:graphic>
          <a:graphicData uri="http://schemas.openxmlformats.org/drawingml/2006/table">
            <a:tbl>
              <a:tblPr>
                <a:noFill/>
                <a:tableStyleId>{88DF759A-5A2C-461F-9608-AB8EC303873A}</a:tableStyleId>
              </a:tblPr>
              <a:tblGrid>
                <a:gridCol w="1868318">
                  <a:extLst>
                    <a:ext uri="{9D8B030D-6E8A-4147-A177-3AD203B41FA5}">
                      <a16:colId xmlns:a16="http://schemas.microsoft.com/office/drawing/2014/main" val="20000"/>
                    </a:ext>
                  </a:extLst>
                </a:gridCol>
                <a:gridCol w="3580683">
                  <a:extLst>
                    <a:ext uri="{9D8B030D-6E8A-4147-A177-3AD203B41FA5}">
                      <a16:colId xmlns:a16="http://schemas.microsoft.com/office/drawing/2014/main" val="20001"/>
                    </a:ext>
                  </a:extLst>
                </a:gridCol>
              </a:tblGrid>
              <a:tr h="280938">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①</a:t>
                      </a:r>
                      <a:r>
                        <a:rPr lang="ja-JP" altLang="en-US" sz="1400" b="1" u="none" strike="noStrike" cap="none" dirty="0">
                          <a:latin typeface="メイリオ" panose="020B0604030504040204" pitchFamily="50" charset="-128"/>
                          <a:ea typeface="メイリオ" panose="020B0604030504040204" pitchFamily="50" charset="-128"/>
                          <a:cs typeface="Meiryo"/>
                          <a:sym typeface="Meiryo"/>
                        </a:rPr>
                        <a:t>申請メニュー</a:t>
                      </a:r>
                      <a:endParaRPr sz="14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dirty="0">
                          <a:latin typeface="メイリオ" panose="020B0604030504040204" pitchFamily="50" charset="-128"/>
                          <a:ea typeface="メイリオ" panose="020B0604030504040204" pitchFamily="50" charset="-128"/>
                          <a:cs typeface="Meiryo"/>
                          <a:sym typeface="Meiryo"/>
                        </a:rPr>
                        <a:t>新規申請、代理申請、自分の申請、承認する申請、回覧する申請が選べます。</a:t>
                      </a:r>
                      <a:endParaRPr lang="en-US" altLang="ja-JP" sz="1200" b="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ja-JP" altLang="en-US" sz="1200" b="0" i="0" u="none" strike="noStrike" cap="none" dirty="0">
                          <a:solidFill>
                            <a:srgbClr val="000000"/>
                          </a:solidFill>
                          <a:effectLst/>
                          <a:latin typeface="メイリオ" panose="020B0604030504040204" pitchFamily="50" charset="-128"/>
                          <a:ea typeface="メイリオ" panose="020B0604030504040204" pitchFamily="50" charset="-128"/>
                          <a:cs typeface="Arial"/>
                          <a:sym typeface="Arial"/>
                        </a:rPr>
                        <a:t>スライドして操作を選択してください。</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1"/>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②</a:t>
                      </a:r>
                      <a:r>
                        <a:rPr lang="ja-JP" sz="1400" b="1" u="none" strike="noStrike" cap="none" dirty="0">
                          <a:latin typeface="メイリオ" panose="020B0604030504040204" pitchFamily="50" charset="-128"/>
                          <a:ea typeface="メイリオ" panose="020B0604030504040204" pitchFamily="50" charset="-128"/>
                          <a:cs typeface="Meiryo"/>
                          <a:sym typeface="Meiryo"/>
                        </a:rPr>
                        <a:t>申請フォーム一覧</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sz="1200" u="none" strike="noStrike" cap="none" dirty="0">
                          <a:latin typeface="メイリオ" panose="020B0604030504040204" pitchFamily="50" charset="-128"/>
                          <a:ea typeface="メイリオ" panose="020B0604030504040204" pitchFamily="50" charset="-128"/>
                          <a:cs typeface="Meiryo"/>
                          <a:sym typeface="Meiryo"/>
                        </a:rPr>
                        <a:t>申請フォーム一覧が表示されています。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11" name="Google Shape;203;g125f8f40711_0_141">
            <a:extLst>
              <a:ext uri="{FF2B5EF4-FFF2-40B4-BE49-F238E27FC236}">
                <a16:creationId xmlns:a16="http://schemas.microsoft.com/office/drawing/2014/main" id="{3CAD491D-BA0D-4791-8C4E-7CC616C9433C}"/>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8-1.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画面の見方</a:t>
            </a:r>
          </a:p>
        </p:txBody>
      </p:sp>
      <p:sp>
        <p:nvSpPr>
          <p:cNvPr id="12" name="Google Shape;76;p5">
            <a:extLst>
              <a:ext uri="{FF2B5EF4-FFF2-40B4-BE49-F238E27FC236}">
                <a16:creationId xmlns:a16="http://schemas.microsoft.com/office/drawing/2014/main" id="{C6FCA45D-551D-4D2C-9A01-6A52DE87098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0E97B26C-6441-4B2F-9251-73F5DD5C689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pic>
        <p:nvPicPr>
          <p:cNvPr id="29698" name="Picture 2">
            <a:extLst>
              <a:ext uri="{FF2B5EF4-FFF2-40B4-BE49-F238E27FC236}">
                <a16:creationId xmlns:a16="http://schemas.microsoft.com/office/drawing/2014/main" id="{9CD2676E-8388-71F0-B966-A799EE5E9FF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317" y="1634246"/>
            <a:ext cx="5320221" cy="41196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100"/>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0" name="Google Shape;203;g125f8f40711_0_141">
            <a:extLst>
              <a:ext uri="{FF2B5EF4-FFF2-40B4-BE49-F238E27FC236}">
                <a16:creationId xmlns:a16="http://schemas.microsoft.com/office/drawing/2014/main" id="{0EF316C1-E6C1-4B38-9777-FD07BC8C9093}"/>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8-2.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申請する</a:t>
            </a:r>
          </a:p>
        </p:txBody>
      </p:sp>
      <p:sp>
        <p:nvSpPr>
          <p:cNvPr id="11" name="Google Shape;76;p5">
            <a:extLst>
              <a:ext uri="{FF2B5EF4-FFF2-40B4-BE49-F238E27FC236}">
                <a16:creationId xmlns:a16="http://schemas.microsoft.com/office/drawing/2014/main" id="{BE8D54F4-E5C4-4C2D-87E5-EED6C56CB513}"/>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78;p5">
            <a:extLst>
              <a:ext uri="{FF2B5EF4-FFF2-40B4-BE49-F238E27FC236}">
                <a16:creationId xmlns:a16="http://schemas.microsoft.com/office/drawing/2014/main" id="{73E7E550-AE7D-477A-BE1F-3499E857F12F}"/>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
        <p:nvSpPr>
          <p:cNvPr id="16" name="Google Shape;156;g125f8f40711_0_119">
            <a:extLst>
              <a:ext uri="{FF2B5EF4-FFF2-40B4-BE49-F238E27FC236}">
                <a16:creationId xmlns:a16="http://schemas.microsoft.com/office/drawing/2014/main" id="{3C440EE4-8B61-4FB3-838F-357A4D6DCA99}"/>
              </a:ext>
            </a:extLst>
          </p:cNvPr>
          <p:cNvSpPr txBox="1"/>
          <p:nvPr/>
        </p:nvSpPr>
        <p:spPr>
          <a:xfrm>
            <a:off x="5437814" y="2035060"/>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①</a:t>
            </a:r>
            <a:r>
              <a:rPr lang="en-US" altLang="ja-JP" b="0" i="0" dirty="0">
                <a:solidFill>
                  <a:srgbClr val="03363D"/>
                </a:solidFill>
                <a:effectLst/>
                <a:latin typeface="メイリオ" panose="020B0604030504040204" pitchFamily="50" charset="-128"/>
                <a:ea typeface="メイリオ" panose="020B0604030504040204" pitchFamily="50" charset="-128"/>
              </a:rPr>
              <a:t>『TOP』</a:t>
            </a:r>
            <a:r>
              <a:rPr lang="ja-JP" altLang="en-US" b="0" i="0" dirty="0">
                <a:solidFill>
                  <a:srgbClr val="03363D"/>
                </a:solidFill>
                <a:effectLst/>
                <a:latin typeface="メイリオ" panose="020B0604030504040204" pitchFamily="50" charset="-128"/>
                <a:ea typeface="メイリオ" panose="020B0604030504040204" pitchFamily="50" charset="-128"/>
              </a:rPr>
              <a:t>の</a:t>
            </a:r>
            <a:r>
              <a:rPr lang="en-US" altLang="ja-JP" b="0" i="0" dirty="0">
                <a:solidFill>
                  <a:srgbClr val="03363D"/>
                </a:solidFill>
                <a:effectLst/>
                <a:latin typeface="メイリオ" panose="020B0604030504040204" pitchFamily="50" charset="-128"/>
                <a:ea typeface="メイリオ" panose="020B0604030504040204" pitchFamily="50" charset="-128"/>
              </a:rPr>
              <a:t>『</a:t>
            </a:r>
            <a:r>
              <a:rPr lang="ja-JP" altLang="en-US" b="0" i="0" dirty="0">
                <a:solidFill>
                  <a:srgbClr val="03363D"/>
                </a:solidFill>
                <a:effectLst/>
                <a:latin typeface="メイリオ" panose="020B0604030504040204" pitchFamily="50" charset="-128"/>
                <a:ea typeface="メイリオ" panose="020B0604030504040204" pitchFamily="50" charset="-128"/>
              </a:rPr>
              <a:t>各種申請</a:t>
            </a:r>
            <a:r>
              <a:rPr lang="en-US" altLang="ja-JP" b="0" i="0" dirty="0">
                <a:solidFill>
                  <a:srgbClr val="03363D"/>
                </a:solidFill>
                <a:effectLst/>
                <a:latin typeface="メイリオ" panose="020B0604030504040204" pitchFamily="50" charset="-128"/>
                <a:ea typeface="メイリオ" panose="020B0604030504040204" pitchFamily="50" charset="-128"/>
              </a:rPr>
              <a:t>』</a:t>
            </a:r>
            <a:r>
              <a:rPr lang="ja-JP" altLang="en-US" b="0" i="0" dirty="0">
                <a:solidFill>
                  <a:srgbClr val="03363D"/>
                </a:solidFill>
                <a:effectLst/>
                <a:latin typeface="メイリオ" panose="020B0604030504040204" pitchFamily="50" charset="-128"/>
                <a:ea typeface="メイリオ" panose="020B0604030504040204" pitchFamily="50" charset="-128"/>
              </a:rPr>
              <a:t>またはワークフローをタップします</a:t>
            </a:r>
            <a:endParaRPr lang="ja-JP" altLang="en-US" sz="1400" dirty="0">
              <a:solidFill>
                <a:schemeClr val="dk1"/>
              </a:solidFill>
              <a:latin typeface="メイリオ" panose="020B0604030504040204" pitchFamily="50" charset="-128"/>
              <a:ea typeface="メイリオ" panose="020B0604030504040204" pitchFamily="50" charset="-128"/>
              <a:sym typeface="Arial"/>
            </a:endParaRPr>
          </a:p>
        </p:txBody>
      </p:sp>
      <p:sp>
        <p:nvSpPr>
          <p:cNvPr id="17" name="Google Shape;157;g125f8f40711_0_119">
            <a:extLst>
              <a:ext uri="{FF2B5EF4-FFF2-40B4-BE49-F238E27FC236}">
                <a16:creationId xmlns:a16="http://schemas.microsoft.com/office/drawing/2014/main" id="{3C1178CC-1D23-4150-B39A-6C9DB542E699}"/>
              </a:ext>
            </a:extLst>
          </p:cNvPr>
          <p:cNvSpPr txBox="1"/>
          <p:nvPr/>
        </p:nvSpPr>
        <p:spPr>
          <a:xfrm>
            <a:off x="5437814" y="2566380"/>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②</a:t>
            </a:r>
            <a:r>
              <a:rPr lang="en-US" altLang="ja-JP" b="0" i="0" dirty="0">
                <a:solidFill>
                  <a:srgbClr val="03363D"/>
                </a:solidFill>
                <a:effectLst/>
                <a:latin typeface="メイリオ" panose="020B0604030504040204" pitchFamily="50" charset="-128"/>
                <a:ea typeface="メイリオ" panose="020B0604030504040204" pitchFamily="50" charset="-128"/>
              </a:rPr>
              <a:t>『</a:t>
            </a:r>
            <a:r>
              <a:rPr lang="ja-JP" altLang="en-US" b="0" i="0" dirty="0">
                <a:solidFill>
                  <a:srgbClr val="03363D"/>
                </a:solidFill>
                <a:effectLst/>
                <a:latin typeface="メイリオ" panose="020B0604030504040204" pitchFamily="50" charset="-128"/>
                <a:ea typeface="メイリオ" panose="020B0604030504040204" pitchFamily="50" charset="-128"/>
              </a:rPr>
              <a:t>新規申請</a:t>
            </a:r>
            <a:r>
              <a:rPr lang="en-US" altLang="ja-JP" b="0" i="0" dirty="0">
                <a:solidFill>
                  <a:srgbClr val="03363D"/>
                </a:solidFill>
                <a:effectLst/>
                <a:latin typeface="メイリオ" panose="020B0604030504040204" pitchFamily="50" charset="-128"/>
                <a:ea typeface="メイリオ" panose="020B0604030504040204" pitchFamily="50" charset="-128"/>
              </a:rPr>
              <a:t>』</a:t>
            </a:r>
            <a:r>
              <a:rPr lang="ja-JP" altLang="en-US" b="0" i="0" dirty="0">
                <a:solidFill>
                  <a:srgbClr val="03363D"/>
                </a:solidFill>
                <a:effectLst/>
                <a:latin typeface="メイリオ" panose="020B0604030504040204" pitchFamily="50" charset="-128"/>
                <a:ea typeface="メイリオ" panose="020B0604030504040204" pitchFamily="50" charset="-128"/>
              </a:rPr>
              <a:t>から申請したいフォーム名をタップします。</a:t>
            </a:r>
            <a:endParaRPr lang="ja-JP" altLang="en-US" sz="1400" dirty="0">
              <a:solidFill>
                <a:schemeClr val="dk1"/>
              </a:solidFill>
              <a:latin typeface="メイリオ" panose="020B0604030504040204" pitchFamily="50" charset="-128"/>
              <a:ea typeface="メイリオ" panose="020B0604030504040204" pitchFamily="50" charset="-128"/>
              <a:sym typeface="Arial"/>
            </a:endParaRPr>
          </a:p>
        </p:txBody>
      </p:sp>
      <p:pic>
        <p:nvPicPr>
          <p:cNvPr id="30724" name="Picture 4">
            <a:extLst>
              <a:ext uri="{FF2B5EF4-FFF2-40B4-BE49-F238E27FC236}">
                <a16:creationId xmlns:a16="http://schemas.microsoft.com/office/drawing/2014/main" id="{B04B54B7-A19E-DBF5-3F7A-F4B4F662A2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54785" y="1305460"/>
            <a:ext cx="2941338" cy="52140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101"/>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grpSp>
        <p:nvGrpSpPr>
          <p:cNvPr id="2" name="Google Shape;1290;p102">
            <a:extLst>
              <a:ext uri="{FF2B5EF4-FFF2-40B4-BE49-F238E27FC236}">
                <a16:creationId xmlns:a16="http://schemas.microsoft.com/office/drawing/2014/main" id="{835DD0E1-B67F-3430-8FB8-B40702095B7B}"/>
              </a:ext>
            </a:extLst>
          </p:cNvPr>
          <p:cNvGrpSpPr/>
          <p:nvPr/>
        </p:nvGrpSpPr>
        <p:grpSpPr>
          <a:xfrm>
            <a:off x="3800429" y="1457756"/>
            <a:ext cx="6928031" cy="5069177"/>
            <a:chOff x="707736" y="2610576"/>
            <a:chExt cx="9363404" cy="13148548"/>
          </a:xfrm>
        </p:grpSpPr>
        <p:sp>
          <p:nvSpPr>
            <p:cNvPr id="3" name="Google Shape;1291;p102">
              <a:extLst>
                <a:ext uri="{FF2B5EF4-FFF2-40B4-BE49-F238E27FC236}">
                  <a16:creationId xmlns:a16="http://schemas.microsoft.com/office/drawing/2014/main" id="{8F93DDEB-03F8-D73D-CF0E-1DDDD1E34BCA}"/>
                </a:ext>
              </a:extLst>
            </p:cNvPr>
            <p:cNvSpPr/>
            <p:nvPr/>
          </p:nvSpPr>
          <p:spPr>
            <a:xfrm>
              <a:off x="707736" y="2610576"/>
              <a:ext cx="9363404" cy="13148548"/>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 name="Google Shape;1292;p102">
              <a:extLst>
                <a:ext uri="{FF2B5EF4-FFF2-40B4-BE49-F238E27FC236}">
                  <a16:creationId xmlns:a16="http://schemas.microsoft.com/office/drawing/2014/main" id="{A38ADB8A-462B-5E68-8F62-BD8CA7909491}"/>
                </a:ext>
              </a:extLst>
            </p:cNvPr>
            <p:cNvSpPr txBox="1"/>
            <p:nvPr/>
          </p:nvSpPr>
          <p:spPr>
            <a:xfrm>
              <a:off x="962719" y="3860594"/>
              <a:ext cx="9009894" cy="798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Meiryo"/>
                <a:buNone/>
              </a:pPr>
              <a:r>
                <a:rPr lang="ja-JP" altLang="en-US" b="0" i="0" dirty="0">
                  <a:solidFill>
                    <a:srgbClr val="03363D"/>
                  </a:solidFill>
                  <a:effectLst/>
                  <a:latin typeface="メイリオ" panose="020B0604030504040204" pitchFamily="50" charset="-128"/>
                  <a:ea typeface="メイリオ" panose="020B0604030504040204" pitchFamily="50" charset="-128"/>
                </a:rPr>
                <a:t>下書きされた申請は、</a:t>
              </a:r>
              <a:r>
                <a:rPr lang="en-US" altLang="ja-JP" b="0" i="0" dirty="0">
                  <a:solidFill>
                    <a:srgbClr val="03363D"/>
                  </a:solidFill>
                  <a:effectLst/>
                  <a:latin typeface="メイリオ" panose="020B0604030504040204" pitchFamily="50" charset="-128"/>
                  <a:ea typeface="メイリオ" panose="020B0604030504040204" pitchFamily="50" charset="-128"/>
                </a:rPr>
                <a:t>『</a:t>
              </a:r>
              <a:r>
                <a:rPr lang="ja-JP" altLang="en-US" b="0" i="0" dirty="0">
                  <a:solidFill>
                    <a:srgbClr val="03363D"/>
                  </a:solidFill>
                  <a:effectLst/>
                  <a:latin typeface="メイリオ" panose="020B0604030504040204" pitchFamily="50" charset="-128"/>
                  <a:ea typeface="メイリオ" panose="020B0604030504040204" pitchFamily="50" charset="-128"/>
                </a:rPr>
                <a:t>自分の申請</a:t>
              </a:r>
              <a:r>
                <a:rPr lang="en-US" altLang="ja-JP" b="0" i="0" dirty="0">
                  <a:solidFill>
                    <a:srgbClr val="03363D"/>
                  </a:solidFill>
                  <a:effectLst/>
                  <a:latin typeface="メイリオ" panose="020B0604030504040204" pitchFamily="50" charset="-128"/>
                  <a:ea typeface="メイリオ" panose="020B0604030504040204" pitchFamily="50" charset="-128"/>
                </a:rPr>
                <a:t>』</a:t>
              </a:r>
              <a:r>
                <a:rPr lang="ja-JP" altLang="en-US" b="0" i="0" dirty="0">
                  <a:solidFill>
                    <a:srgbClr val="03363D"/>
                  </a:solidFill>
                  <a:effectLst/>
                  <a:latin typeface="メイリオ" panose="020B0604030504040204" pitchFamily="50" charset="-128"/>
                  <a:ea typeface="メイリオ" panose="020B0604030504040204" pitchFamily="50" charset="-128"/>
                </a:rPr>
                <a:t>タブの下書きから再度編集できます。</a:t>
              </a:r>
              <a:endParaRPr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5" name="Google Shape;1293;p102">
              <a:extLst>
                <a:ext uri="{FF2B5EF4-FFF2-40B4-BE49-F238E27FC236}">
                  <a16:creationId xmlns:a16="http://schemas.microsoft.com/office/drawing/2014/main" id="{4D9818BD-B045-2D1B-C358-F6D95004392B}"/>
                </a:ext>
              </a:extLst>
            </p:cNvPr>
            <p:cNvSpPr txBox="1"/>
            <p:nvPr/>
          </p:nvSpPr>
          <p:spPr>
            <a:xfrm>
              <a:off x="847480" y="2735969"/>
              <a:ext cx="8886581" cy="8780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2400"/>
                <a:buFont typeface="Meiryo"/>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 下書き保存について　</a:t>
              </a:r>
              <a:endParaRPr sz="12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p:txBody>
        </p:sp>
      </p:grpSp>
      <p:sp>
        <p:nvSpPr>
          <p:cNvPr id="11" name="Google Shape;203;g125f8f40711_0_141">
            <a:extLst>
              <a:ext uri="{FF2B5EF4-FFF2-40B4-BE49-F238E27FC236}">
                <a16:creationId xmlns:a16="http://schemas.microsoft.com/office/drawing/2014/main" id="{613CE307-B5CF-469D-8B70-65D38F74C1C9}"/>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8-2.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申請する</a:t>
            </a:r>
          </a:p>
        </p:txBody>
      </p:sp>
      <p:sp>
        <p:nvSpPr>
          <p:cNvPr id="12" name="Google Shape;76;p5">
            <a:extLst>
              <a:ext uri="{FF2B5EF4-FFF2-40B4-BE49-F238E27FC236}">
                <a16:creationId xmlns:a16="http://schemas.microsoft.com/office/drawing/2014/main" id="{4CE125D0-6705-40DB-BAAD-9C8B307EEFBE}"/>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DED13928-8DB2-4EBC-9EE4-066F8DAD0B3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
        <p:nvSpPr>
          <p:cNvPr id="14" name="Google Shape;156;g125f8f40711_0_119">
            <a:extLst>
              <a:ext uri="{FF2B5EF4-FFF2-40B4-BE49-F238E27FC236}">
                <a16:creationId xmlns:a16="http://schemas.microsoft.com/office/drawing/2014/main" id="{FB35FF9E-B097-4992-A6A1-1C20226930C0}"/>
              </a:ext>
            </a:extLst>
          </p:cNvPr>
          <p:cNvSpPr txBox="1"/>
          <p:nvPr/>
        </p:nvSpPr>
        <p:spPr>
          <a:xfrm>
            <a:off x="694171" y="1119242"/>
            <a:ext cx="1089270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③</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申請内容入力画面が開かれるので、必要箇所の</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編集」をタップして、入力します。</a:t>
            </a:r>
            <a:endParaRPr lang="ja-JP" altLang="en-US"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7" name="Google Shape;1292;p102">
            <a:extLst>
              <a:ext uri="{FF2B5EF4-FFF2-40B4-BE49-F238E27FC236}">
                <a16:creationId xmlns:a16="http://schemas.microsoft.com/office/drawing/2014/main" id="{DA316F1D-49A7-4F73-B632-52881798586C}"/>
              </a:ext>
            </a:extLst>
          </p:cNvPr>
          <p:cNvSpPr txBox="1"/>
          <p:nvPr/>
        </p:nvSpPr>
        <p:spPr>
          <a:xfrm>
            <a:off x="3989092" y="4145855"/>
            <a:ext cx="648996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Meiryo"/>
              <a:buNone/>
            </a:pPr>
            <a:r>
              <a:rPr lang="ja-JP" altLang="en-US" b="0" i="0" dirty="0">
                <a:solidFill>
                  <a:srgbClr val="03363D"/>
                </a:solidFill>
                <a:effectLst/>
                <a:latin typeface="メイリオ" panose="020B0604030504040204" pitchFamily="50" charset="-128"/>
                <a:ea typeface="メイリオ" panose="020B0604030504040204" pitchFamily="50" charset="-128"/>
              </a:rPr>
              <a:t>下書きを削除する場合、右上のゴミ箱アイコンをタップします。</a:t>
            </a:r>
            <a:endPar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8" name="図 7">
            <a:extLst>
              <a:ext uri="{FF2B5EF4-FFF2-40B4-BE49-F238E27FC236}">
                <a16:creationId xmlns:a16="http://schemas.microsoft.com/office/drawing/2014/main" id="{3569237B-3ADF-22AA-C09E-9579C2F564BE}"/>
              </a:ext>
            </a:extLst>
          </p:cNvPr>
          <p:cNvPicPr>
            <a:picLocks noChangeAspect="1"/>
          </p:cNvPicPr>
          <p:nvPr/>
        </p:nvPicPr>
        <p:blipFill>
          <a:blip r:embed="rId3"/>
          <a:stretch>
            <a:fillRect/>
          </a:stretch>
        </p:blipFill>
        <p:spPr>
          <a:xfrm>
            <a:off x="447464" y="1426978"/>
            <a:ext cx="2976759" cy="5069177"/>
          </a:xfrm>
          <a:prstGeom prst="rect">
            <a:avLst/>
          </a:prstGeom>
        </p:spPr>
      </p:pic>
      <p:pic>
        <p:nvPicPr>
          <p:cNvPr id="18" name="図 17">
            <a:extLst>
              <a:ext uri="{FF2B5EF4-FFF2-40B4-BE49-F238E27FC236}">
                <a16:creationId xmlns:a16="http://schemas.microsoft.com/office/drawing/2014/main" id="{44D6E223-ED8F-CFFA-05D2-2D707A866B3B}"/>
              </a:ext>
            </a:extLst>
          </p:cNvPr>
          <p:cNvPicPr>
            <a:picLocks noChangeAspect="1"/>
          </p:cNvPicPr>
          <p:nvPr/>
        </p:nvPicPr>
        <p:blipFill>
          <a:blip r:embed="rId4" cstate="screen">
            <a:extLst>
              <a:ext uri="{28A0092B-C50C-407E-A947-70E740481C1C}">
                <a14:useLocalDpi xmlns:a14="http://schemas.microsoft.com/office/drawing/2010/main"/>
              </a:ext>
            </a:extLst>
          </a:blip>
          <a:srcRect t="-2"/>
          <a:stretch/>
        </p:blipFill>
        <p:spPr>
          <a:xfrm>
            <a:off x="3989092" y="2298501"/>
            <a:ext cx="2248214" cy="1677151"/>
          </a:xfrm>
          <a:prstGeom prst="rect">
            <a:avLst/>
          </a:prstGeom>
        </p:spPr>
      </p:pic>
      <p:pic>
        <p:nvPicPr>
          <p:cNvPr id="22" name="図 21">
            <a:extLst>
              <a:ext uri="{FF2B5EF4-FFF2-40B4-BE49-F238E27FC236}">
                <a16:creationId xmlns:a16="http://schemas.microsoft.com/office/drawing/2014/main" id="{61F78033-E0EF-3428-5E56-8BCDAD3FD7AD}"/>
              </a:ext>
            </a:extLst>
          </p:cNvPr>
          <p:cNvPicPr>
            <a:picLocks noChangeAspect="1"/>
          </p:cNvPicPr>
          <p:nvPr/>
        </p:nvPicPr>
        <p:blipFill>
          <a:blip r:embed="rId5"/>
          <a:stretch>
            <a:fillRect/>
          </a:stretch>
        </p:blipFill>
        <p:spPr>
          <a:xfrm>
            <a:off x="3989092" y="4590506"/>
            <a:ext cx="2248214" cy="1619476"/>
          </a:xfrm>
          <a:prstGeom prst="rect">
            <a:avLst/>
          </a:prstGeom>
        </p:spPr>
      </p:pic>
      <p:pic>
        <p:nvPicPr>
          <p:cNvPr id="24" name="図 23">
            <a:extLst>
              <a:ext uri="{FF2B5EF4-FFF2-40B4-BE49-F238E27FC236}">
                <a16:creationId xmlns:a16="http://schemas.microsoft.com/office/drawing/2014/main" id="{EC5826F1-0676-D13D-1560-47C81826726F}"/>
              </a:ext>
            </a:extLst>
          </p:cNvPr>
          <p:cNvPicPr>
            <a:picLocks noChangeAspect="1"/>
          </p:cNvPicPr>
          <p:nvPr/>
        </p:nvPicPr>
        <p:blipFill>
          <a:blip r:embed="rId6"/>
          <a:stretch>
            <a:fillRect/>
          </a:stretch>
        </p:blipFill>
        <p:spPr>
          <a:xfrm>
            <a:off x="6834073" y="4780321"/>
            <a:ext cx="2229161" cy="1143160"/>
          </a:xfrm>
          <a:prstGeom prst="rect">
            <a:avLst/>
          </a:prstGeom>
        </p:spPr>
      </p:pic>
      <p:sp>
        <p:nvSpPr>
          <p:cNvPr id="25" name="矢印: 右 24">
            <a:extLst>
              <a:ext uri="{FF2B5EF4-FFF2-40B4-BE49-F238E27FC236}">
                <a16:creationId xmlns:a16="http://schemas.microsoft.com/office/drawing/2014/main" id="{19BA494A-153C-1D90-F7E8-F86178B21FBD}"/>
              </a:ext>
            </a:extLst>
          </p:cNvPr>
          <p:cNvSpPr/>
          <p:nvPr/>
        </p:nvSpPr>
        <p:spPr>
          <a:xfrm>
            <a:off x="6472362" y="5192202"/>
            <a:ext cx="246491" cy="307736"/>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104"/>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0" name="Google Shape;203;g125f8f40711_0_141">
            <a:extLst>
              <a:ext uri="{FF2B5EF4-FFF2-40B4-BE49-F238E27FC236}">
                <a16:creationId xmlns:a16="http://schemas.microsoft.com/office/drawing/2014/main" id="{E16F79E0-E401-41B2-971D-04DD1C4B96B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8-2.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申請する</a:t>
            </a:r>
          </a:p>
        </p:txBody>
      </p:sp>
      <p:sp>
        <p:nvSpPr>
          <p:cNvPr id="11" name="Google Shape;156;g125f8f40711_0_119">
            <a:extLst>
              <a:ext uri="{FF2B5EF4-FFF2-40B4-BE49-F238E27FC236}">
                <a16:creationId xmlns:a16="http://schemas.microsoft.com/office/drawing/2014/main" id="{FE9DBD52-1617-437B-A4C2-A8D1D5057293}"/>
              </a:ext>
            </a:extLst>
          </p:cNvPr>
          <p:cNvSpPr txBox="1"/>
          <p:nvPr/>
        </p:nvSpPr>
        <p:spPr>
          <a:xfrm>
            <a:off x="694171" y="1119242"/>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dirty="0">
                <a:solidFill>
                  <a:schemeClr val="dk1"/>
                </a:solidFill>
                <a:latin typeface="メイリオ" panose="020B0604030504040204" pitchFamily="50" charset="-128"/>
                <a:ea typeface="メイリオ" panose="020B0604030504040204" pitchFamily="50" charset="-128"/>
                <a:cs typeface="Meiryo"/>
                <a:sym typeface="Meiryo"/>
              </a:rPr>
              <a:t>④</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申請内容の入力が完了したら、承認ステップを登録します。プルダウンをタップし、承認者変更画面を開きます。</a:t>
            </a:r>
            <a:endParaRPr lang="ja-JP" altLang="en-US" sz="1400"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157;g125f8f40711_0_119">
            <a:extLst>
              <a:ext uri="{FF2B5EF4-FFF2-40B4-BE49-F238E27FC236}">
                <a16:creationId xmlns:a16="http://schemas.microsoft.com/office/drawing/2014/main" id="{06B7352F-3238-4A95-B1BE-D571A7B6974F}"/>
              </a:ext>
            </a:extLst>
          </p:cNvPr>
          <p:cNvSpPr txBox="1"/>
          <p:nvPr/>
        </p:nvSpPr>
        <p:spPr>
          <a:xfrm>
            <a:off x="6220334" y="1119242"/>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dirty="0">
                <a:solidFill>
                  <a:schemeClr val="dk1"/>
                </a:solidFill>
                <a:latin typeface="メイリオ" panose="020B0604030504040204" pitchFamily="50" charset="-128"/>
                <a:ea typeface="メイリオ" panose="020B0604030504040204" pitchFamily="50" charset="-128"/>
                <a:cs typeface="Meiryo"/>
                <a:sym typeface="Meiryo"/>
              </a:rPr>
              <a:t>⑤</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メンバーを検索して、承認者を選択し右下の「変更</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ja-JP" altLang="en-US" sz="14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3" name="Google Shape;76;p5">
            <a:extLst>
              <a:ext uri="{FF2B5EF4-FFF2-40B4-BE49-F238E27FC236}">
                <a16:creationId xmlns:a16="http://schemas.microsoft.com/office/drawing/2014/main" id="{83E2ACAA-D576-421A-83B5-21E8778D5B1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4" name="Google Shape;78;p5">
            <a:extLst>
              <a:ext uri="{FF2B5EF4-FFF2-40B4-BE49-F238E27FC236}">
                <a16:creationId xmlns:a16="http://schemas.microsoft.com/office/drawing/2014/main" id="{3E5092D7-A824-43C8-B95E-2D9D6DDBC2D6}"/>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pic>
        <p:nvPicPr>
          <p:cNvPr id="31746" name="Picture 2">
            <a:extLst>
              <a:ext uri="{FF2B5EF4-FFF2-40B4-BE49-F238E27FC236}">
                <a16:creationId xmlns:a16="http://schemas.microsoft.com/office/drawing/2014/main" id="{A8E45D40-9A71-D66A-36C0-912762CABE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19958" y="1642422"/>
            <a:ext cx="2610053" cy="46400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748" name="Picture 4">
            <a:extLst>
              <a:ext uri="{FF2B5EF4-FFF2-40B4-BE49-F238E27FC236}">
                <a16:creationId xmlns:a16="http://schemas.microsoft.com/office/drawing/2014/main" id="{ED4650F4-7088-79C9-1EBA-B29CB4D86A5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61989" y="1642421"/>
            <a:ext cx="2610053" cy="46400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105"/>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grpSp>
        <p:nvGrpSpPr>
          <p:cNvPr id="2" name="Google Shape;1336;p106">
            <a:extLst>
              <a:ext uri="{FF2B5EF4-FFF2-40B4-BE49-F238E27FC236}">
                <a16:creationId xmlns:a16="http://schemas.microsoft.com/office/drawing/2014/main" id="{01D9EE2D-4D5F-3822-B76A-9275A0F43FEB}"/>
              </a:ext>
            </a:extLst>
          </p:cNvPr>
          <p:cNvGrpSpPr/>
          <p:nvPr/>
        </p:nvGrpSpPr>
        <p:grpSpPr>
          <a:xfrm>
            <a:off x="5757015" y="2961979"/>
            <a:ext cx="5277496" cy="2898079"/>
            <a:chOff x="932289" y="2449935"/>
            <a:chExt cx="9758012" cy="2150607"/>
          </a:xfrm>
        </p:grpSpPr>
        <p:sp>
          <p:nvSpPr>
            <p:cNvPr id="3" name="Google Shape;1337;p106">
              <a:extLst>
                <a:ext uri="{FF2B5EF4-FFF2-40B4-BE49-F238E27FC236}">
                  <a16:creationId xmlns:a16="http://schemas.microsoft.com/office/drawing/2014/main" id="{4AE28582-17F3-B049-277C-7CEFAB2ACB05}"/>
                </a:ext>
              </a:extLst>
            </p:cNvPr>
            <p:cNvSpPr/>
            <p:nvPr/>
          </p:nvSpPr>
          <p:spPr>
            <a:xfrm>
              <a:off x="932289" y="2449935"/>
              <a:ext cx="9758012" cy="2150607"/>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4" name="Google Shape;1338;p106">
              <a:extLst>
                <a:ext uri="{FF2B5EF4-FFF2-40B4-BE49-F238E27FC236}">
                  <a16:creationId xmlns:a16="http://schemas.microsoft.com/office/drawing/2014/main" id="{39ED45F3-EEE4-F3EA-2255-954B97016861}"/>
                </a:ext>
              </a:extLst>
            </p:cNvPr>
            <p:cNvSpPr txBox="1"/>
            <p:nvPr/>
          </p:nvSpPr>
          <p:spPr>
            <a:xfrm>
              <a:off x="996066" y="2844541"/>
              <a:ext cx="9199130" cy="22836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400"/>
                <a:buFont typeface="Noto Sans Symbols"/>
                <a:buChar char="⮚"/>
              </a:pPr>
              <a:r>
                <a:rPr lang="ja-JP"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自身の承認者がプルダウンリスト内に表示されないとき</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5" name="Google Shape;1339;p106">
              <a:extLst>
                <a:ext uri="{FF2B5EF4-FFF2-40B4-BE49-F238E27FC236}">
                  <a16:creationId xmlns:a16="http://schemas.microsoft.com/office/drawing/2014/main" id="{E615E0E8-C22B-EF23-760D-0C3DE26B8DC5}"/>
                </a:ext>
              </a:extLst>
            </p:cNvPr>
            <p:cNvSpPr txBox="1"/>
            <p:nvPr/>
          </p:nvSpPr>
          <p:spPr>
            <a:xfrm>
              <a:off x="1632060" y="3745060"/>
              <a:ext cx="6993211" cy="7079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000"/>
                <a:buFont typeface="Arial"/>
                <a:buNone/>
              </a:pPr>
              <a:r>
                <a:rPr lang="ja-JP"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①ユーザーIDを持っている</a:t>
              </a:r>
              <a:endParaRPr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Clr>
                  <a:srgbClr val="000000"/>
                </a:buClr>
                <a:buSzPts val="2000"/>
                <a:buFont typeface="Arial"/>
                <a:buNone/>
              </a:pPr>
              <a:r>
                <a:rPr lang="ja-JP"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②ワークフロー機能の利用権限がある</a:t>
              </a:r>
              <a:endParaRPr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Clr>
                  <a:srgbClr val="000000"/>
                </a:buClr>
                <a:buSzPts val="2000"/>
                <a:buFont typeface="Arial"/>
                <a:buNone/>
              </a:pPr>
              <a:r>
                <a:rPr lang="ja-JP"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➂退職者ではない</a:t>
              </a:r>
              <a:endParaRPr b="0" i="0" u="none" strike="noStrike" cap="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Clr>
                  <a:srgbClr val="000000"/>
                </a:buClr>
                <a:buSzPts val="2000"/>
                <a:buFont typeface="Arial"/>
                <a:buNone/>
              </a:pPr>
              <a:r>
                <a:rPr lang="ja-JP"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④申請者に承認者の閲覧権限がある</a:t>
              </a:r>
              <a:endParaRPr b="0"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6" name="Google Shape;1340;p106">
              <a:extLst>
                <a:ext uri="{FF2B5EF4-FFF2-40B4-BE49-F238E27FC236}">
                  <a16:creationId xmlns:a16="http://schemas.microsoft.com/office/drawing/2014/main" id="{081E75CD-812A-0250-330A-32F62CA38D49}"/>
                </a:ext>
              </a:extLst>
            </p:cNvPr>
            <p:cNvSpPr txBox="1"/>
            <p:nvPr/>
          </p:nvSpPr>
          <p:spPr>
            <a:xfrm>
              <a:off x="1632060" y="3064027"/>
              <a:ext cx="7547592" cy="7079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000"/>
                <a:buFont typeface="Arial"/>
                <a:buNone/>
              </a:pPr>
              <a:r>
                <a:rPr 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下記条件がそろうと承認者として設定できます。自身の承認者がプルダウン内に表示されないときは、社内の管理者ユーザーに問い合わせてください</a:t>
              </a:r>
              <a:r>
                <a:rPr lang="ja-JP" b="0" i="0" u="none" strike="noStrike" cap="none" dirty="0">
                  <a:solidFill>
                    <a:srgbClr val="000000"/>
                  </a:solidFill>
                  <a:latin typeface="メイリオ" panose="020B0604030504040204" pitchFamily="50" charset="-128"/>
                  <a:ea typeface="メイリオ" panose="020B0604030504040204" pitchFamily="50" charset="-128"/>
                  <a:sym typeface="Arial"/>
                </a:rPr>
                <a:t>。</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7" name="Google Shape;1341;p106">
              <a:extLst>
                <a:ext uri="{FF2B5EF4-FFF2-40B4-BE49-F238E27FC236}">
                  <a16:creationId xmlns:a16="http://schemas.microsoft.com/office/drawing/2014/main" id="{B53106D6-EA93-098F-539E-9648A8C9CDD9}"/>
                </a:ext>
              </a:extLst>
            </p:cNvPr>
            <p:cNvSpPr txBox="1"/>
            <p:nvPr/>
          </p:nvSpPr>
          <p:spPr>
            <a:xfrm>
              <a:off x="1175268" y="2529203"/>
              <a:ext cx="8419489" cy="2512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a:t>
              </a:r>
              <a:endParaRPr sz="1050"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grpSp>
      <p:sp>
        <p:nvSpPr>
          <p:cNvPr id="12" name="Google Shape;203;g125f8f40711_0_141">
            <a:extLst>
              <a:ext uri="{FF2B5EF4-FFF2-40B4-BE49-F238E27FC236}">
                <a16:creationId xmlns:a16="http://schemas.microsoft.com/office/drawing/2014/main" id="{0556998D-CF7D-4318-8D4D-1259E31954B6}"/>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8-2.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申請する</a:t>
            </a:r>
          </a:p>
        </p:txBody>
      </p:sp>
      <p:sp>
        <p:nvSpPr>
          <p:cNvPr id="13" name="Google Shape;156;g125f8f40711_0_119">
            <a:extLst>
              <a:ext uri="{FF2B5EF4-FFF2-40B4-BE49-F238E27FC236}">
                <a16:creationId xmlns:a16="http://schemas.microsoft.com/office/drawing/2014/main" id="{6EDE8EAF-538B-4CD1-AE7E-4A40D68D639D}"/>
              </a:ext>
            </a:extLst>
          </p:cNvPr>
          <p:cNvSpPr txBox="1"/>
          <p:nvPr/>
        </p:nvSpPr>
        <p:spPr>
          <a:xfrm>
            <a:off x="694171" y="1119242"/>
            <a:ext cx="974158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承認者を解除したい場合は、プルダウンをタップし、</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選択を解除」をタップしてください。</a:t>
            </a:r>
            <a:endParaRPr lang="ja-JP" altLang="en-US" sz="1400" dirty="0">
              <a:solidFill>
                <a:schemeClr val="dk1"/>
              </a:solidFill>
              <a:latin typeface="メイリオ" panose="020B0604030504040204" pitchFamily="50" charset="-128"/>
              <a:ea typeface="メイリオ" panose="020B0604030504040204" pitchFamily="50" charset="-128"/>
              <a:sym typeface="Arial"/>
            </a:endParaRPr>
          </a:p>
        </p:txBody>
      </p:sp>
      <p:sp>
        <p:nvSpPr>
          <p:cNvPr id="14" name="Google Shape;76;p5">
            <a:extLst>
              <a:ext uri="{FF2B5EF4-FFF2-40B4-BE49-F238E27FC236}">
                <a16:creationId xmlns:a16="http://schemas.microsoft.com/office/drawing/2014/main" id="{1074DD29-A1A8-4143-8AB3-7FFFE71F1EB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5" name="Google Shape;78;p5">
            <a:extLst>
              <a:ext uri="{FF2B5EF4-FFF2-40B4-BE49-F238E27FC236}">
                <a16:creationId xmlns:a16="http://schemas.microsoft.com/office/drawing/2014/main" id="{8E11E0A4-9F74-42F1-A49F-88706985F5E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pic>
        <p:nvPicPr>
          <p:cNvPr id="32770" name="Picture 2">
            <a:extLst>
              <a:ext uri="{FF2B5EF4-FFF2-40B4-BE49-F238E27FC236}">
                <a16:creationId xmlns:a16="http://schemas.microsoft.com/office/drawing/2014/main" id="{952FD7B6-BC24-BBBC-7829-F9B9EC3C32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68321" y="1491410"/>
            <a:ext cx="2964768" cy="52706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107"/>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348" name="Google Shape;1348;p107"/>
          <p:cNvSpPr txBox="1"/>
          <p:nvPr/>
        </p:nvSpPr>
        <p:spPr>
          <a:xfrm>
            <a:off x="1077127" y="1729269"/>
            <a:ext cx="3463302" cy="41545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2400"/>
              <a:buFont typeface="Noto Sans Symbols"/>
              <a:buChar char="⮚"/>
            </a:pPr>
            <a:r>
              <a:rPr lang="ja-JP"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承認者を選択できないとき</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1349" name="Google Shape;1349;p107"/>
          <p:cNvSpPr txBox="1"/>
          <p:nvPr/>
        </p:nvSpPr>
        <p:spPr>
          <a:xfrm>
            <a:off x="1175457" y="2167490"/>
            <a:ext cx="4324836"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000"/>
              <a:buFont typeface="Arial"/>
              <a:buNone/>
            </a:pPr>
            <a:r>
              <a:rPr 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申請者に閲覧権限がないメンバーが承認者として設定されていた場合、「(表示できません)」と表示されます。申請者はこれを解除することはできません</a:t>
            </a:r>
            <a:r>
              <a:rPr lang="ja-JP" altLang="en-US"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1351" name="Google Shape;1351;p107"/>
          <p:cNvSpPr txBox="1"/>
          <p:nvPr/>
        </p:nvSpPr>
        <p:spPr>
          <a:xfrm>
            <a:off x="5915637" y="2100854"/>
            <a:ext cx="527916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Meiryo"/>
              <a:buNone/>
            </a:pPr>
            <a:r>
              <a:rPr 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承認者を設定しないこともできます。ただし、直後の承認者を設定しない場合は、その次の承認者を設定する必要があります。</a:t>
            </a:r>
            <a:endParaRPr lang="en-US" alt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Meiryo"/>
              <a:buNone/>
            </a:pPr>
            <a:r>
              <a:rPr 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※全ての承認者を「承認者の設定なし」とすることもできます。</a:t>
            </a:r>
            <a:endParaRPr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Meiryo"/>
              <a:buNone/>
            </a:pPr>
            <a:r>
              <a:rPr 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その場合は申請と同時に承認完了となります。</a:t>
            </a:r>
            <a:endParaRPr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353" name="Google Shape;1353;p107"/>
          <p:cNvSpPr txBox="1"/>
          <p:nvPr/>
        </p:nvSpPr>
        <p:spPr>
          <a:xfrm>
            <a:off x="5924578" y="1683629"/>
            <a:ext cx="3515243" cy="41545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Noto Sans Symbols"/>
              <a:buChar char="⮚"/>
            </a:pPr>
            <a:r>
              <a:rPr lang="ja-JP" b="1" dirty="0">
                <a:solidFill>
                  <a:schemeClr val="dk1"/>
                </a:solidFill>
                <a:latin typeface="メイリオ" panose="020B0604030504040204" pitchFamily="50" charset="-128"/>
                <a:ea typeface="メイリオ" panose="020B0604030504040204" pitchFamily="50" charset="-128"/>
                <a:cs typeface="Meiryo"/>
                <a:sym typeface="Meiryo"/>
              </a:rPr>
              <a:t>承認者を設定しないとき</a:t>
            </a:r>
            <a:endParaRPr dirty="0">
              <a:latin typeface="メイリオ" panose="020B0604030504040204" pitchFamily="50" charset="-128"/>
              <a:ea typeface="メイリオ" panose="020B0604030504040204" pitchFamily="50" charset="-128"/>
            </a:endParaRPr>
          </a:p>
        </p:txBody>
      </p:sp>
      <p:sp>
        <p:nvSpPr>
          <p:cNvPr id="2" name="Google Shape;1337;p106">
            <a:extLst>
              <a:ext uri="{FF2B5EF4-FFF2-40B4-BE49-F238E27FC236}">
                <a16:creationId xmlns:a16="http://schemas.microsoft.com/office/drawing/2014/main" id="{04D5DB7F-D6B1-B7B2-0522-CF338AAEEF3F}"/>
              </a:ext>
            </a:extLst>
          </p:cNvPr>
          <p:cNvSpPr/>
          <p:nvPr/>
        </p:nvSpPr>
        <p:spPr>
          <a:xfrm>
            <a:off x="900244" y="1212357"/>
            <a:ext cx="10391512" cy="5062550"/>
          </a:xfrm>
          <a:prstGeom prst="rect">
            <a:avLst/>
          </a:prstGeom>
          <a:no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3" name="Google Shape;1341;p106">
            <a:extLst>
              <a:ext uri="{FF2B5EF4-FFF2-40B4-BE49-F238E27FC236}">
                <a16:creationId xmlns:a16="http://schemas.microsoft.com/office/drawing/2014/main" id="{44349A2E-E76A-B27B-017F-9120CD27DE8C}"/>
              </a:ext>
            </a:extLst>
          </p:cNvPr>
          <p:cNvSpPr txBox="1"/>
          <p:nvPr/>
        </p:nvSpPr>
        <p:spPr>
          <a:xfrm>
            <a:off x="1077127" y="1302331"/>
            <a:ext cx="190792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alt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a:t>
            </a:r>
            <a:endParaRPr lang="en-US" altLang="ja-JP" sz="1050"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pic>
        <p:nvPicPr>
          <p:cNvPr id="4" name="図 3">
            <a:extLst>
              <a:ext uri="{FF2B5EF4-FFF2-40B4-BE49-F238E27FC236}">
                <a16:creationId xmlns:a16="http://schemas.microsoft.com/office/drawing/2014/main" id="{EECA48CA-908E-6F31-45CA-AEB1E0EBEE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6836" y="3005776"/>
            <a:ext cx="2293718" cy="3127047"/>
          </a:xfrm>
          <a:prstGeom prst="rect">
            <a:avLst/>
          </a:prstGeom>
          <a:ln>
            <a:solidFill>
              <a:schemeClr val="tx1"/>
            </a:solidFill>
          </a:ln>
        </p:spPr>
      </p:pic>
      <p:sp>
        <p:nvSpPr>
          <p:cNvPr id="13" name="Google Shape;203;g125f8f40711_0_141">
            <a:extLst>
              <a:ext uri="{FF2B5EF4-FFF2-40B4-BE49-F238E27FC236}">
                <a16:creationId xmlns:a16="http://schemas.microsoft.com/office/drawing/2014/main" id="{240E8D82-439E-4578-B86A-C0DA97B11961}"/>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8-2.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申請する</a:t>
            </a:r>
          </a:p>
        </p:txBody>
      </p:sp>
      <p:sp>
        <p:nvSpPr>
          <p:cNvPr id="14" name="Google Shape;76;p5">
            <a:extLst>
              <a:ext uri="{FF2B5EF4-FFF2-40B4-BE49-F238E27FC236}">
                <a16:creationId xmlns:a16="http://schemas.microsoft.com/office/drawing/2014/main" id="{025A9D4C-B4FA-4449-A688-D69B66B96C3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5" name="Google Shape;78;p5">
            <a:extLst>
              <a:ext uri="{FF2B5EF4-FFF2-40B4-BE49-F238E27FC236}">
                <a16:creationId xmlns:a16="http://schemas.microsoft.com/office/drawing/2014/main" id="{B7029F8F-B17B-4771-8739-A2A827EF3B34}"/>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pic>
        <p:nvPicPr>
          <p:cNvPr id="33794" name="Picture 2">
            <a:extLst>
              <a:ext uri="{FF2B5EF4-FFF2-40B4-BE49-F238E27FC236}">
                <a16:creationId xmlns:a16="http://schemas.microsoft.com/office/drawing/2014/main" id="{B435E319-3FA0-CE03-8A17-49CBD4BC24C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4865" y="3054921"/>
            <a:ext cx="1761081" cy="31308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108"/>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365" name="Google Shape;1365;p108"/>
          <p:cNvSpPr txBox="1"/>
          <p:nvPr/>
        </p:nvSpPr>
        <p:spPr>
          <a:xfrm>
            <a:off x="6256517" y="4598060"/>
            <a:ext cx="488686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endParaRPr sz="20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3" name="Google Shape;203;g125f8f40711_0_141">
            <a:extLst>
              <a:ext uri="{FF2B5EF4-FFF2-40B4-BE49-F238E27FC236}">
                <a16:creationId xmlns:a16="http://schemas.microsoft.com/office/drawing/2014/main" id="{B57A4F35-42A3-4F11-9CFC-0BA1DDACE19B}"/>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8-2.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申請する</a:t>
            </a:r>
          </a:p>
        </p:txBody>
      </p:sp>
      <p:sp>
        <p:nvSpPr>
          <p:cNvPr id="14" name="Google Shape;156;g125f8f40711_0_119">
            <a:extLst>
              <a:ext uri="{FF2B5EF4-FFF2-40B4-BE49-F238E27FC236}">
                <a16:creationId xmlns:a16="http://schemas.microsoft.com/office/drawing/2014/main" id="{7647048E-1151-4B5F-A3FC-6101F57C0569}"/>
              </a:ext>
            </a:extLst>
          </p:cNvPr>
          <p:cNvSpPr txBox="1"/>
          <p:nvPr/>
        </p:nvSpPr>
        <p:spPr>
          <a:xfrm>
            <a:off x="694171" y="1119242"/>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⑥承認ステップまで登録できたら、画面下部の</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申請」をタップします。</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5" name="Google Shape;157;g125f8f40711_0_119">
            <a:extLst>
              <a:ext uri="{FF2B5EF4-FFF2-40B4-BE49-F238E27FC236}">
                <a16:creationId xmlns:a16="http://schemas.microsoft.com/office/drawing/2014/main" id="{9C264D2B-8498-4846-B94A-8351AB8B2D2A}"/>
              </a:ext>
            </a:extLst>
          </p:cNvPr>
          <p:cNvSpPr txBox="1"/>
          <p:nvPr/>
        </p:nvSpPr>
        <p:spPr>
          <a:xfrm>
            <a:off x="6220334" y="1119242"/>
            <a:ext cx="527749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⑦</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コメント入力画面が開かれるので、任意でコメントを入力し「申請」をタップします。</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6" name="Google Shape;76;p5">
            <a:extLst>
              <a:ext uri="{FF2B5EF4-FFF2-40B4-BE49-F238E27FC236}">
                <a16:creationId xmlns:a16="http://schemas.microsoft.com/office/drawing/2014/main" id="{F6549320-450B-4BA1-9661-A19FACB88C43}"/>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7" name="Google Shape;78;p5">
            <a:extLst>
              <a:ext uri="{FF2B5EF4-FFF2-40B4-BE49-F238E27FC236}">
                <a16:creationId xmlns:a16="http://schemas.microsoft.com/office/drawing/2014/main" id="{A2EB3D47-CCC5-4B52-BFC9-FD3BAB307383}"/>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grpSp>
        <p:nvGrpSpPr>
          <p:cNvPr id="19" name="Google Shape;1143;p89">
            <a:extLst>
              <a:ext uri="{FF2B5EF4-FFF2-40B4-BE49-F238E27FC236}">
                <a16:creationId xmlns:a16="http://schemas.microsoft.com/office/drawing/2014/main" id="{3C84C8BF-64F3-4C5A-9A7C-49CA87E53147}"/>
              </a:ext>
            </a:extLst>
          </p:cNvPr>
          <p:cNvGrpSpPr/>
          <p:nvPr/>
        </p:nvGrpSpPr>
        <p:grpSpPr>
          <a:xfrm>
            <a:off x="639370" y="5461607"/>
            <a:ext cx="10913259" cy="897594"/>
            <a:chOff x="5189724" y="14342063"/>
            <a:chExt cx="10819384" cy="897594"/>
          </a:xfrm>
        </p:grpSpPr>
        <p:sp>
          <p:nvSpPr>
            <p:cNvPr id="20" name="Google Shape;1144;p89">
              <a:extLst>
                <a:ext uri="{FF2B5EF4-FFF2-40B4-BE49-F238E27FC236}">
                  <a16:creationId xmlns:a16="http://schemas.microsoft.com/office/drawing/2014/main" id="{41426B71-E6F6-4226-A433-DCEF1AC5EC17}"/>
                </a:ext>
              </a:extLst>
            </p:cNvPr>
            <p:cNvSpPr/>
            <p:nvPr/>
          </p:nvSpPr>
          <p:spPr>
            <a:xfrm>
              <a:off x="5189724" y="14342063"/>
              <a:ext cx="10819384" cy="897594"/>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1" name="Google Shape;1145;p89">
              <a:extLst>
                <a:ext uri="{FF2B5EF4-FFF2-40B4-BE49-F238E27FC236}">
                  <a16:creationId xmlns:a16="http://schemas.microsoft.com/office/drawing/2014/main" id="{8A206742-3C5E-4A5C-9876-142052EDA291}"/>
                </a:ext>
              </a:extLst>
            </p:cNvPr>
            <p:cNvSpPr txBox="1"/>
            <p:nvPr/>
          </p:nvSpPr>
          <p:spPr>
            <a:xfrm>
              <a:off x="5423569" y="14737373"/>
              <a:ext cx="6045856"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申請に不備があった場合、エラー箇所が赤く表示されます。</a:t>
              </a:r>
              <a:endParaRPr lang="ja-JP" altLang="en-US" dirty="0">
                <a:latin typeface="メイリオ" panose="020B0604030504040204" pitchFamily="50" charset="-128"/>
                <a:ea typeface="メイリオ" panose="020B0604030504040204" pitchFamily="50" charset="-128"/>
              </a:endParaRPr>
            </a:p>
          </p:txBody>
        </p:sp>
        <p:sp>
          <p:nvSpPr>
            <p:cNvPr id="22" name="Google Shape;1146;p89">
              <a:extLst>
                <a:ext uri="{FF2B5EF4-FFF2-40B4-BE49-F238E27FC236}">
                  <a16:creationId xmlns:a16="http://schemas.microsoft.com/office/drawing/2014/main" id="{2A441740-17B1-45C4-98EE-02371706731F}"/>
                </a:ext>
              </a:extLst>
            </p:cNvPr>
            <p:cNvSpPr txBox="1"/>
            <p:nvPr/>
          </p:nvSpPr>
          <p:spPr>
            <a:xfrm>
              <a:off x="5189725" y="14426598"/>
              <a:ext cx="12399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　</a:t>
              </a:r>
              <a:endParaRPr sz="12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p:txBody>
        </p:sp>
      </p:grpSp>
      <p:pic>
        <p:nvPicPr>
          <p:cNvPr id="1369" name="Google Shape;1369;p108" descr="https://support.kaonavi.jp/wp/wp-content/uploads/appwf_002_012.png"/>
          <p:cNvPicPr preferRelativeResize="0"/>
          <p:nvPr/>
        </p:nvPicPr>
        <p:blipFill rotWithShape="1">
          <a:blip r:embed="rId3">
            <a:alphaModFix/>
          </a:blip>
          <a:srcRect/>
          <a:stretch/>
        </p:blipFill>
        <p:spPr>
          <a:xfrm>
            <a:off x="8423277" y="5553592"/>
            <a:ext cx="2462437" cy="725322"/>
          </a:xfrm>
          <a:prstGeom prst="rect">
            <a:avLst/>
          </a:prstGeom>
          <a:noFill/>
          <a:ln w="12700" cap="flat" cmpd="sng">
            <a:solidFill>
              <a:srgbClr val="7F7F7F"/>
            </a:solidFill>
            <a:prstDash val="solid"/>
            <a:round/>
            <a:headEnd type="none" w="sm" len="sm"/>
            <a:tailEnd type="none" w="sm" len="sm"/>
          </a:ln>
        </p:spPr>
      </p:pic>
      <p:pic>
        <p:nvPicPr>
          <p:cNvPr id="34818" name="Picture 2">
            <a:extLst>
              <a:ext uri="{FF2B5EF4-FFF2-40B4-BE49-F238E27FC236}">
                <a16:creationId xmlns:a16="http://schemas.microsoft.com/office/drawing/2014/main" id="{1F7C63BA-89F3-F96F-6204-3048BD2B6A7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90488" y="1642422"/>
            <a:ext cx="2095282" cy="37249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4820" name="Picture 4">
            <a:extLst>
              <a:ext uri="{FF2B5EF4-FFF2-40B4-BE49-F238E27FC236}">
                <a16:creationId xmlns:a16="http://schemas.microsoft.com/office/drawing/2014/main" id="{0578431D-FA7F-EC68-AC66-6C1C74A263B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50838" y="1642421"/>
            <a:ext cx="2095283" cy="37249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110"/>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3" name="Google Shape;203;g125f8f40711_0_141">
            <a:extLst>
              <a:ext uri="{FF2B5EF4-FFF2-40B4-BE49-F238E27FC236}">
                <a16:creationId xmlns:a16="http://schemas.microsoft.com/office/drawing/2014/main" id="{50900FD2-AAE9-4080-B82F-ACA9258004C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8-3.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自分の申請を確認する</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4" name="Google Shape;156;g125f8f40711_0_119">
            <a:extLst>
              <a:ext uri="{FF2B5EF4-FFF2-40B4-BE49-F238E27FC236}">
                <a16:creationId xmlns:a16="http://schemas.microsoft.com/office/drawing/2014/main" id="{11BA62D4-3871-4C50-9AEC-AD554C832215}"/>
              </a:ext>
            </a:extLst>
          </p:cNvPr>
          <p:cNvSpPr txBox="1"/>
          <p:nvPr/>
        </p:nvSpPr>
        <p:spPr>
          <a:xfrm>
            <a:off x="694171" y="1166949"/>
            <a:ext cx="91415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eiryo"/>
              <a:buNone/>
            </a:pPr>
            <a:r>
              <a:rPr lang="ja-JP" altLang="en-US" sz="16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①ワークフロートップから、</a:t>
            </a:r>
            <a:r>
              <a:rPr lang="ja-JP" altLang="en-US" sz="16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自分の申請」をタップ</a:t>
            </a:r>
            <a:r>
              <a:rPr lang="ja-JP" altLang="en-US" sz="1600" dirty="0">
                <a:solidFill>
                  <a:schemeClr val="dk1"/>
                </a:solidFill>
                <a:latin typeface="メイリオ" panose="020B0604030504040204" pitchFamily="50" charset="-128"/>
                <a:ea typeface="メイリオ" panose="020B0604030504040204" pitchFamily="50" charset="-128"/>
                <a:cs typeface="Meiryo"/>
                <a:sym typeface="Meiryo"/>
              </a:rPr>
              <a:t>すると</a:t>
            </a:r>
            <a:r>
              <a:rPr lang="ja-JP" altLang="en-US" b="0" i="0" dirty="0">
                <a:solidFill>
                  <a:srgbClr val="333333"/>
                </a:solidFill>
                <a:latin typeface="メイリオ" panose="020B0604030504040204" pitchFamily="50" charset="-128"/>
                <a:ea typeface="メイリオ" panose="020B0604030504040204" pitchFamily="50" charset="-128"/>
                <a:cs typeface="Meiryo"/>
                <a:sym typeface="Meiryo"/>
              </a:rPr>
              <a:t>自分の申請一覧画面が表示されます。</a:t>
            </a:r>
            <a:endParaRPr lang="ja-JP" altLang="en-US" dirty="0">
              <a:solidFill>
                <a:schemeClr val="dk1"/>
              </a:solidFill>
              <a:latin typeface="メイリオ" panose="020B0604030504040204" pitchFamily="50" charset="-128"/>
              <a:ea typeface="メイリオ" panose="020B0604030504040204" pitchFamily="50" charset="-128"/>
              <a:sym typeface="Arial"/>
            </a:endParaRPr>
          </a:p>
        </p:txBody>
      </p:sp>
      <p:sp>
        <p:nvSpPr>
          <p:cNvPr id="16" name="Google Shape;76;p5">
            <a:extLst>
              <a:ext uri="{FF2B5EF4-FFF2-40B4-BE49-F238E27FC236}">
                <a16:creationId xmlns:a16="http://schemas.microsoft.com/office/drawing/2014/main" id="{7B3C620D-E494-43D8-92E5-991E7C72781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7" name="Google Shape;78;p5">
            <a:extLst>
              <a:ext uri="{FF2B5EF4-FFF2-40B4-BE49-F238E27FC236}">
                <a16:creationId xmlns:a16="http://schemas.microsoft.com/office/drawing/2014/main" id="{7B598840-B57A-4476-AC94-CD9B4024382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
        <p:nvSpPr>
          <p:cNvPr id="23" name="Google Shape;842;p65">
            <a:extLst>
              <a:ext uri="{FF2B5EF4-FFF2-40B4-BE49-F238E27FC236}">
                <a16:creationId xmlns:a16="http://schemas.microsoft.com/office/drawing/2014/main" id="{4F25C8C0-6A45-4E50-8CFB-8B61E71DE93D}"/>
              </a:ext>
            </a:extLst>
          </p:cNvPr>
          <p:cNvSpPr/>
          <p:nvPr/>
        </p:nvSpPr>
        <p:spPr>
          <a:xfrm>
            <a:off x="4921858" y="2019729"/>
            <a:ext cx="5104737" cy="2035437"/>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4" name="Google Shape;843;p65">
            <a:extLst>
              <a:ext uri="{FF2B5EF4-FFF2-40B4-BE49-F238E27FC236}">
                <a16:creationId xmlns:a16="http://schemas.microsoft.com/office/drawing/2014/main" id="{B35578EE-B70B-4DB4-A162-2C17DF4D12DF}"/>
              </a:ext>
            </a:extLst>
          </p:cNvPr>
          <p:cNvSpPr txBox="1"/>
          <p:nvPr/>
        </p:nvSpPr>
        <p:spPr>
          <a:xfrm>
            <a:off x="5322399" y="2075265"/>
            <a:ext cx="776456" cy="3124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sp>
        <p:nvSpPr>
          <p:cNvPr id="25" name="Google Shape;844;p65">
            <a:extLst>
              <a:ext uri="{FF2B5EF4-FFF2-40B4-BE49-F238E27FC236}">
                <a16:creationId xmlns:a16="http://schemas.microsoft.com/office/drawing/2014/main" id="{EB5FB350-3940-49EF-96A2-4FE1736A84CF}"/>
              </a:ext>
            </a:extLst>
          </p:cNvPr>
          <p:cNvSpPr txBox="1"/>
          <p:nvPr/>
        </p:nvSpPr>
        <p:spPr>
          <a:xfrm>
            <a:off x="6131962" y="2137331"/>
            <a:ext cx="4092506" cy="2840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上部でステータスごとに表示できます。</a:t>
            </a:r>
            <a:endParaRPr lang="ja-JP" altLang="en-US" dirty="0">
              <a:latin typeface="メイリオ" panose="020B0604030504040204" pitchFamily="50" charset="-128"/>
              <a:ea typeface="メイリオ" panose="020B0604030504040204" pitchFamily="50" charset="-128"/>
            </a:endParaRPr>
          </a:p>
        </p:txBody>
      </p:sp>
      <p:pic>
        <p:nvPicPr>
          <p:cNvPr id="26" name="Google Shape;845;p65">
            <a:extLst>
              <a:ext uri="{FF2B5EF4-FFF2-40B4-BE49-F238E27FC236}">
                <a16:creationId xmlns:a16="http://schemas.microsoft.com/office/drawing/2014/main" id="{395FC216-0054-4F07-9D61-9415A8D907F7}"/>
              </a:ext>
            </a:extLst>
          </p:cNvPr>
          <p:cNvPicPr preferRelativeResize="0"/>
          <p:nvPr/>
        </p:nvPicPr>
        <p:blipFill rotWithShape="1">
          <a:blip r:embed="rId3">
            <a:alphaModFix/>
          </a:blip>
          <a:srcRect/>
          <a:stretch/>
        </p:blipFill>
        <p:spPr>
          <a:xfrm>
            <a:off x="5051494" y="2056722"/>
            <a:ext cx="256420" cy="311782"/>
          </a:xfrm>
          <a:prstGeom prst="rect">
            <a:avLst/>
          </a:prstGeom>
          <a:noFill/>
          <a:ln>
            <a:noFill/>
          </a:ln>
        </p:spPr>
      </p:pic>
      <p:pic>
        <p:nvPicPr>
          <p:cNvPr id="27" name="Picture 4">
            <a:extLst>
              <a:ext uri="{FF2B5EF4-FFF2-40B4-BE49-F238E27FC236}">
                <a16:creationId xmlns:a16="http://schemas.microsoft.com/office/drawing/2014/main" id="{0A563D93-EA80-4ECB-A09C-04F961CBC0A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131962" y="2598548"/>
            <a:ext cx="3354644" cy="10309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FAC4B942-4979-8FE8-36AC-1C1DDE5DD4AE}"/>
              </a:ext>
            </a:extLst>
          </p:cNvPr>
          <p:cNvPicPr>
            <a:picLocks noChangeAspect="1"/>
          </p:cNvPicPr>
          <p:nvPr/>
        </p:nvPicPr>
        <p:blipFill>
          <a:blip r:embed="rId5"/>
          <a:stretch>
            <a:fillRect/>
          </a:stretch>
        </p:blipFill>
        <p:spPr>
          <a:xfrm>
            <a:off x="1155643" y="1621341"/>
            <a:ext cx="2942167" cy="318934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 name="Google Shape;1384;p110">
            <a:extLst>
              <a:ext uri="{FF2B5EF4-FFF2-40B4-BE49-F238E27FC236}">
                <a16:creationId xmlns:a16="http://schemas.microsoft.com/office/drawing/2014/main" id="{08E18CE1-B56D-415C-8D8F-23D5A35B9230}"/>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5" name="Google Shape;203;g125f8f40711_0_141">
            <a:extLst>
              <a:ext uri="{FF2B5EF4-FFF2-40B4-BE49-F238E27FC236}">
                <a16:creationId xmlns:a16="http://schemas.microsoft.com/office/drawing/2014/main" id="{8809AD7E-ABE2-4BF1-8DD4-519AA2DC6CF7}"/>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8-3.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自分の申請を確認する</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6" name="Google Shape;156;g125f8f40711_0_119">
            <a:extLst>
              <a:ext uri="{FF2B5EF4-FFF2-40B4-BE49-F238E27FC236}">
                <a16:creationId xmlns:a16="http://schemas.microsoft.com/office/drawing/2014/main" id="{7C0B42F2-3F28-4AE1-B2EC-F268E15AA5A5}"/>
              </a:ext>
            </a:extLst>
          </p:cNvPr>
          <p:cNvSpPr txBox="1"/>
          <p:nvPr/>
        </p:nvSpPr>
        <p:spPr>
          <a:xfrm>
            <a:off x="694171" y="1119242"/>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③</a:t>
            </a:r>
            <a:r>
              <a:rPr lang="ja-JP" altLang="en-US" sz="1400" i="0" dirty="0">
                <a:solidFill>
                  <a:schemeClr val="dk1"/>
                </a:solidFill>
                <a:latin typeface="メイリオ" panose="020B0604030504040204" pitchFamily="50" charset="-128"/>
                <a:ea typeface="メイリオ" panose="020B0604030504040204" pitchFamily="50" charset="-128"/>
                <a:cs typeface="Meiryo"/>
                <a:sym typeface="Meiryo"/>
              </a:rPr>
              <a:t>内容を確認したい申請をタップします。</a:t>
            </a:r>
            <a:endParaRPr lang="ja-JP" altLang="en-US" dirty="0">
              <a:latin typeface="メイリオ" panose="020B0604030504040204" pitchFamily="50" charset="-128"/>
              <a:ea typeface="メイリオ" panose="020B0604030504040204" pitchFamily="50" charset="-128"/>
            </a:endParaRPr>
          </a:p>
        </p:txBody>
      </p:sp>
      <p:sp>
        <p:nvSpPr>
          <p:cNvPr id="17" name="Google Shape;157;g125f8f40711_0_119">
            <a:extLst>
              <a:ext uri="{FF2B5EF4-FFF2-40B4-BE49-F238E27FC236}">
                <a16:creationId xmlns:a16="http://schemas.microsoft.com/office/drawing/2014/main" id="{B5581108-1F70-4B3F-AEFA-23DFA99471E9}"/>
              </a:ext>
            </a:extLst>
          </p:cNvPr>
          <p:cNvSpPr txBox="1"/>
          <p:nvPr/>
        </p:nvSpPr>
        <p:spPr>
          <a:xfrm>
            <a:off x="6220334" y="1119242"/>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申請内容の詳細と進行状況が確認できます。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8" name="Google Shape;76;p5">
            <a:extLst>
              <a:ext uri="{FF2B5EF4-FFF2-40B4-BE49-F238E27FC236}">
                <a16:creationId xmlns:a16="http://schemas.microsoft.com/office/drawing/2014/main" id="{767A5D89-57A0-4A7B-8021-2735BE09335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9" name="Google Shape;78;p5">
            <a:extLst>
              <a:ext uri="{FF2B5EF4-FFF2-40B4-BE49-F238E27FC236}">
                <a16:creationId xmlns:a16="http://schemas.microsoft.com/office/drawing/2014/main" id="{A7E77B5B-86C0-445F-9F18-056B3D2EE9B6}"/>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064F47AF-0D8F-88DF-3CD5-5AAA4337364B}"/>
              </a:ext>
            </a:extLst>
          </p:cNvPr>
          <p:cNvPicPr>
            <a:picLocks noChangeAspect="1"/>
          </p:cNvPicPr>
          <p:nvPr/>
        </p:nvPicPr>
        <p:blipFill>
          <a:blip r:embed="rId3"/>
          <a:stretch>
            <a:fillRect/>
          </a:stretch>
        </p:blipFill>
        <p:spPr>
          <a:xfrm>
            <a:off x="940661" y="1624733"/>
            <a:ext cx="3083600" cy="3289173"/>
          </a:xfrm>
          <a:prstGeom prst="rect">
            <a:avLst/>
          </a:prstGeom>
        </p:spPr>
      </p:pic>
      <p:pic>
        <p:nvPicPr>
          <p:cNvPr id="5" name="図 4">
            <a:extLst>
              <a:ext uri="{FF2B5EF4-FFF2-40B4-BE49-F238E27FC236}">
                <a16:creationId xmlns:a16="http://schemas.microsoft.com/office/drawing/2014/main" id="{D08DD286-BB24-CC52-C7CF-C0C63FF6308B}"/>
              </a:ext>
            </a:extLst>
          </p:cNvPr>
          <p:cNvPicPr>
            <a:picLocks noChangeAspect="1"/>
          </p:cNvPicPr>
          <p:nvPr/>
        </p:nvPicPr>
        <p:blipFill>
          <a:blip r:embed="rId4"/>
          <a:stretch>
            <a:fillRect/>
          </a:stretch>
        </p:blipFill>
        <p:spPr>
          <a:xfrm>
            <a:off x="5971668" y="1516353"/>
            <a:ext cx="2333090" cy="4105219"/>
          </a:xfrm>
          <a:prstGeom prst="rect">
            <a:avLst/>
          </a:prstGeom>
        </p:spPr>
      </p:pic>
      <p:pic>
        <p:nvPicPr>
          <p:cNvPr id="7" name="図 6">
            <a:extLst>
              <a:ext uri="{FF2B5EF4-FFF2-40B4-BE49-F238E27FC236}">
                <a16:creationId xmlns:a16="http://schemas.microsoft.com/office/drawing/2014/main" id="{14238495-18E2-C47F-4CBA-BFAE88D61E01}"/>
              </a:ext>
            </a:extLst>
          </p:cNvPr>
          <p:cNvPicPr>
            <a:picLocks noChangeAspect="1"/>
          </p:cNvPicPr>
          <p:nvPr/>
        </p:nvPicPr>
        <p:blipFill>
          <a:blip r:embed="rId5"/>
          <a:stretch>
            <a:fillRect/>
          </a:stretch>
        </p:blipFill>
        <p:spPr>
          <a:xfrm>
            <a:off x="8591763" y="1508402"/>
            <a:ext cx="2447298" cy="422240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113"/>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435" name="Google Shape;1435;p113"/>
          <p:cNvSpPr txBox="1"/>
          <p:nvPr/>
        </p:nvSpPr>
        <p:spPr>
          <a:xfrm rot="10800000">
            <a:off x="3469159" y="7909324"/>
            <a:ext cx="155643" cy="21893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7-8. ワークフロー</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3" name="Google Shape;1384;p110">
            <a:extLst>
              <a:ext uri="{FF2B5EF4-FFF2-40B4-BE49-F238E27FC236}">
                <a16:creationId xmlns:a16="http://schemas.microsoft.com/office/drawing/2014/main" id="{1AD4A448-55C7-40F3-8A72-4E0F15ECC237}"/>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4" name="Google Shape;203;g125f8f40711_0_141">
            <a:extLst>
              <a:ext uri="{FF2B5EF4-FFF2-40B4-BE49-F238E27FC236}">
                <a16:creationId xmlns:a16="http://schemas.microsoft.com/office/drawing/2014/main" id="{99F6C04E-BEB1-4B65-8E5D-F674C7DB2750}"/>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8-4.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申請を取り消す</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5" name="Google Shape;156;g125f8f40711_0_119">
            <a:extLst>
              <a:ext uri="{FF2B5EF4-FFF2-40B4-BE49-F238E27FC236}">
                <a16:creationId xmlns:a16="http://schemas.microsoft.com/office/drawing/2014/main" id="{57CC0637-79CF-4F13-9D76-FD52A02188C3}"/>
              </a:ext>
            </a:extLst>
          </p:cNvPr>
          <p:cNvSpPr txBox="1"/>
          <p:nvPr/>
        </p:nvSpPr>
        <p:spPr>
          <a:xfrm>
            <a:off x="694171" y="1119242"/>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承認が完了するまでの間、申請者は自身の申請を取り消すことができます。</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6" name="Google Shape;157;g125f8f40711_0_119">
            <a:extLst>
              <a:ext uri="{FF2B5EF4-FFF2-40B4-BE49-F238E27FC236}">
                <a16:creationId xmlns:a16="http://schemas.microsoft.com/office/drawing/2014/main" id="{16481D0A-F68E-4B7C-BFFE-469FECE3EA37}"/>
              </a:ext>
            </a:extLst>
          </p:cNvPr>
          <p:cNvSpPr txBox="1"/>
          <p:nvPr/>
        </p:nvSpPr>
        <p:spPr>
          <a:xfrm>
            <a:off x="6220334" y="2616899"/>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②</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取り消したい申請をタップします。</a:t>
            </a:r>
            <a:endParaRPr lang="ja-JP" altLang="en-US" sz="1400" dirty="0">
              <a:latin typeface="メイリオ" panose="020B0604030504040204" pitchFamily="50" charset="-128"/>
              <a:ea typeface="メイリオ" panose="020B0604030504040204" pitchFamily="50" charset="-128"/>
            </a:endParaRPr>
          </a:p>
        </p:txBody>
      </p:sp>
      <p:sp>
        <p:nvSpPr>
          <p:cNvPr id="17" name="Google Shape;76;p5">
            <a:extLst>
              <a:ext uri="{FF2B5EF4-FFF2-40B4-BE49-F238E27FC236}">
                <a16:creationId xmlns:a16="http://schemas.microsoft.com/office/drawing/2014/main" id="{3D990AAE-C0FD-4DF0-A7AE-E5D4888756F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8" name="Google Shape;78;p5">
            <a:extLst>
              <a:ext uri="{FF2B5EF4-FFF2-40B4-BE49-F238E27FC236}">
                <a16:creationId xmlns:a16="http://schemas.microsoft.com/office/drawing/2014/main" id="{91D3C1AF-DC1A-43BA-A98A-5DDD3295D3F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
        <p:nvSpPr>
          <p:cNvPr id="19" name="Google Shape;156;g125f8f40711_0_119">
            <a:extLst>
              <a:ext uri="{FF2B5EF4-FFF2-40B4-BE49-F238E27FC236}">
                <a16:creationId xmlns:a16="http://schemas.microsoft.com/office/drawing/2014/main" id="{FD736548-16B5-469C-84D2-FCCBC6328FC1}"/>
              </a:ext>
            </a:extLst>
          </p:cNvPr>
          <p:cNvSpPr txBox="1"/>
          <p:nvPr/>
        </p:nvSpPr>
        <p:spPr>
          <a:xfrm>
            <a:off x="694171" y="2616899"/>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➀ワークフロートップから、</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自分の申請</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をタップします。</a:t>
            </a:r>
            <a:endParaRPr lang="ja-JP" altLang="en-US" sz="1400" dirty="0">
              <a:latin typeface="メイリオ" panose="020B0604030504040204" pitchFamily="50" charset="-128"/>
              <a:ea typeface="メイリオ" panose="020B0604030504040204" pitchFamily="50" charset="-128"/>
            </a:endParaRPr>
          </a:p>
        </p:txBody>
      </p:sp>
      <p:grpSp>
        <p:nvGrpSpPr>
          <p:cNvPr id="20" name="Google Shape;1465;p115">
            <a:extLst>
              <a:ext uri="{FF2B5EF4-FFF2-40B4-BE49-F238E27FC236}">
                <a16:creationId xmlns:a16="http://schemas.microsoft.com/office/drawing/2014/main" id="{D0F29E27-BDB3-4BF3-B7B3-598AF7AB8B71}"/>
              </a:ext>
            </a:extLst>
          </p:cNvPr>
          <p:cNvGrpSpPr/>
          <p:nvPr/>
        </p:nvGrpSpPr>
        <p:grpSpPr>
          <a:xfrm>
            <a:off x="1662188" y="1516837"/>
            <a:ext cx="8726007" cy="813171"/>
            <a:chOff x="691886" y="2612964"/>
            <a:chExt cx="14690363" cy="7958249"/>
          </a:xfrm>
        </p:grpSpPr>
        <p:sp>
          <p:nvSpPr>
            <p:cNvPr id="21" name="Google Shape;1466;p115">
              <a:extLst>
                <a:ext uri="{FF2B5EF4-FFF2-40B4-BE49-F238E27FC236}">
                  <a16:creationId xmlns:a16="http://schemas.microsoft.com/office/drawing/2014/main" id="{18EE5744-BD6F-47AE-84F7-E9D478B88DE7}"/>
                </a:ext>
              </a:extLst>
            </p:cNvPr>
            <p:cNvSpPr/>
            <p:nvPr/>
          </p:nvSpPr>
          <p:spPr>
            <a:xfrm>
              <a:off x="691886" y="2612964"/>
              <a:ext cx="14690363" cy="7958249"/>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2" name="Google Shape;1467;p115">
              <a:extLst>
                <a:ext uri="{FF2B5EF4-FFF2-40B4-BE49-F238E27FC236}">
                  <a16:creationId xmlns:a16="http://schemas.microsoft.com/office/drawing/2014/main" id="{8FC6549C-C7C6-4DD3-8B2C-F8F31FA99FBB}"/>
                </a:ext>
              </a:extLst>
            </p:cNvPr>
            <p:cNvSpPr txBox="1"/>
            <p:nvPr/>
          </p:nvSpPr>
          <p:spPr>
            <a:xfrm>
              <a:off x="1410989" y="6406244"/>
              <a:ext cx="9270213" cy="33129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Meiryo"/>
                <a:buNone/>
              </a:pPr>
              <a:r>
                <a:rPr lang="ja-JP" sz="16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取り消した申請を元に戻すことはできません。</a:t>
              </a:r>
              <a:endParaRPr sz="16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23" name="Google Shape;1468;p115">
              <a:extLst>
                <a:ext uri="{FF2B5EF4-FFF2-40B4-BE49-F238E27FC236}">
                  <a16:creationId xmlns:a16="http://schemas.microsoft.com/office/drawing/2014/main" id="{357FC7AB-C7E2-4972-B580-69312A087172}"/>
                </a:ext>
              </a:extLst>
            </p:cNvPr>
            <p:cNvSpPr txBox="1"/>
            <p:nvPr/>
          </p:nvSpPr>
          <p:spPr>
            <a:xfrm>
              <a:off x="930300" y="3384468"/>
              <a:ext cx="3187109" cy="36141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2400"/>
                <a:buFont typeface="Meiryo"/>
                <a:buNone/>
              </a:pPr>
              <a:r>
                <a:rPr lang="ja-JP" sz="18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 　</a:t>
              </a:r>
              <a:endParaRPr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p:txBody>
        </p:sp>
      </p:grpSp>
      <p:pic>
        <p:nvPicPr>
          <p:cNvPr id="3" name="図 2">
            <a:extLst>
              <a:ext uri="{FF2B5EF4-FFF2-40B4-BE49-F238E27FC236}">
                <a16:creationId xmlns:a16="http://schemas.microsoft.com/office/drawing/2014/main" id="{16FF95BE-1E06-8BFF-B96B-D8733D5D794C}"/>
              </a:ext>
            </a:extLst>
          </p:cNvPr>
          <p:cNvPicPr>
            <a:picLocks noChangeAspect="1"/>
          </p:cNvPicPr>
          <p:nvPr/>
        </p:nvPicPr>
        <p:blipFill>
          <a:blip r:embed="rId3"/>
          <a:stretch>
            <a:fillRect/>
          </a:stretch>
        </p:blipFill>
        <p:spPr>
          <a:xfrm>
            <a:off x="1541969" y="2970639"/>
            <a:ext cx="3300375" cy="3396928"/>
          </a:xfrm>
          <a:prstGeom prst="rect">
            <a:avLst/>
          </a:prstGeom>
        </p:spPr>
      </p:pic>
      <p:pic>
        <p:nvPicPr>
          <p:cNvPr id="5" name="図 4">
            <a:extLst>
              <a:ext uri="{FF2B5EF4-FFF2-40B4-BE49-F238E27FC236}">
                <a16:creationId xmlns:a16="http://schemas.microsoft.com/office/drawing/2014/main" id="{2D972813-7FCB-453F-206C-35994D02AA9C}"/>
              </a:ext>
            </a:extLst>
          </p:cNvPr>
          <p:cNvPicPr>
            <a:picLocks noChangeAspect="1"/>
          </p:cNvPicPr>
          <p:nvPr/>
        </p:nvPicPr>
        <p:blipFill>
          <a:blip r:embed="rId4"/>
          <a:stretch>
            <a:fillRect/>
          </a:stretch>
        </p:blipFill>
        <p:spPr>
          <a:xfrm>
            <a:off x="6356144" y="2966419"/>
            <a:ext cx="3241079" cy="34403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Google Shape;188;p13"/>
          <p:cNvSpPr/>
          <p:nvPr/>
        </p:nvSpPr>
        <p:spPr>
          <a:xfrm>
            <a:off x="9962712" y="6986410"/>
            <a:ext cx="117383" cy="898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92" name="Google Shape;192;p13"/>
          <p:cNvSpPr txBox="1"/>
          <p:nvPr/>
        </p:nvSpPr>
        <p:spPr>
          <a:xfrm>
            <a:off x="161201" y="1058373"/>
            <a:ext cx="385526" cy="16806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7-3. スマートフォンアプリのログイン</a:t>
            </a:r>
            <a:endParaRPr sz="100" dirty="0">
              <a:solidFill>
                <a:schemeClr val="lt1"/>
              </a:solidFill>
              <a:latin typeface="メイリオ" panose="020B0604030504040204" pitchFamily="50" charset="-128"/>
              <a:ea typeface="メイリオ" panose="020B0604030504040204" pitchFamily="50" charset="-128"/>
              <a:sym typeface="Arial"/>
            </a:endParaRPr>
          </a:p>
        </p:txBody>
      </p:sp>
      <p:pic>
        <p:nvPicPr>
          <p:cNvPr id="6146" name="Picture 2">
            <a:extLst>
              <a:ext uri="{FF2B5EF4-FFF2-40B4-BE49-F238E27FC236}">
                <a16:creationId xmlns:a16="http://schemas.microsoft.com/office/drawing/2014/main" id="{43522243-879F-4C6C-243F-1D276706A4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15649" y="2204605"/>
            <a:ext cx="1662086" cy="296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Google Shape;203;g125f8f40711_0_141">
            <a:extLst>
              <a:ext uri="{FF2B5EF4-FFF2-40B4-BE49-F238E27FC236}">
                <a16:creationId xmlns:a16="http://schemas.microsoft.com/office/drawing/2014/main" id="{A3F4B0AA-883D-4555-928F-944179724A09}"/>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3-2.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ログイン方法</a:t>
            </a:r>
            <a:endParaRPr lang="ja-JP" altLang="en-US" sz="1600" dirty="0">
              <a:latin typeface="メイリオ" panose="020B0604030504040204" pitchFamily="50" charset="-128"/>
              <a:ea typeface="メイリオ" panose="020B0604030504040204" pitchFamily="50" charset="-128"/>
            </a:endParaRPr>
          </a:p>
        </p:txBody>
      </p:sp>
      <p:sp>
        <p:nvSpPr>
          <p:cNvPr id="13" name="Google Shape;76;p5">
            <a:extLst>
              <a:ext uri="{FF2B5EF4-FFF2-40B4-BE49-F238E27FC236}">
                <a16:creationId xmlns:a16="http://schemas.microsoft.com/office/drawing/2014/main" id="{9217110A-7A0F-42A3-87F1-FFE24147CB1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4" name="Google Shape;78;p5">
            <a:extLst>
              <a:ext uri="{FF2B5EF4-FFF2-40B4-BE49-F238E27FC236}">
                <a16:creationId xmlns:a16="http://schemas.microsoft.com/office/drawing/2014/main" id="{F55BA7BF-B1D8-4B36-9F07-24C6AFBB1FD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3.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スマ</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トフォンアプリのログイン</a:t>
            </a:r>
            <a:endParaRPr lang="ja-JP" altLang="en-US" dirty="0">
              <a:latin typeface="メイリオ" panose="020B0604030504040204" pitchFamily="50" charset="-128"/>
              <a:ea typeface="メイリオ" panose="020B0604030504040204" pitchFamily="50" charset="-128"/>
            </a:endParaRPr>
          </a:p>
        </p:txBody>
      </p:sp>
      <p:sp>
        <p:nvSpPr>
          <p:cNvPr id="15" name="Google Shape;618;g126584d4e9d_0_223">
            <a:extLst>
              <a:ext uri="{FF2B5EF4-FFF2-40B4-BE49-F238E27FC236}">
                <a16:creationId xmlns:a16="http://schemas.microsoft.com/office/drawing/2014/main" id="{2A999D4B-244D-4282-BA8E-8FDB2756B95E}"/>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a:t>
            </a: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ID</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とパスワードでログインする</a:t>
            </a:r>
            <a:endParaRPr lang="ja-JP" altLang="en-US" sz="1600" dirty="0">
              <a:latin typeface="メイリオ" panose="020B0604030504040204" pitchFamily="50" charset="-128"/>
              <a:ea typeface="メイリオ" panose="020B0604030504040204" pitchFamily="50" charset="-128"/>
            </a:endParaRPr>
          </a:p>
        </p:txBody>
      </p:sp>
      <p:sp>
        <p:nvSpPr>
          <p:cNvPr id="16" name="Google Shape;156;g125f8f40711_0_119">
            <a:extLst>
              <a:ext uri="{FF2B5EF4-FFF2-40B4-BE49-F238E27FC236}">
                <a16:creationId xmlns:a16="http://schemas.microsoft.com/office/drawing/2014/main" id="{916C10C8-38E2-4370-A562-4C495B181421}"/>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①</a:t>
            </a:r>
            <a:r>
              <a:rPr lang="en-US" altLang="ja-JP"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ID</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（メールアドレス）とパスワードを入力し、ログインボタンをタップします。</a:t>
            </a:r>
            <a:endParaRPr lang="ja-JP" altLang="en-US" dirty="0">
              <a:latin typeface="メイリオ" panose="020B0604030504040204" pitchFamily="50" charset="-128"/>
              <a:ea typeface="メイリオ" panose="020B0604030504040204" pitchFamily="50" charset="-128"/>
            </a:endParaRPr>
          </a:p>
        </p:txBody>
      </p:sp>
      <p:sp>
        <p:nvSpPr>
          <p:cNvPr id="17" name="Google Shape;157;g125f8f40711_0_119">
            <a:extLst>
              <a:ext uri="{FF2B5EF4-FFF2-40B4-BE49-F238E27FC236}">
                <a16:creationId xmlns:a16="http://schemas.microsoft.com/office/drawing/2014/main" id="{C0EBC4CA-7F6C-4200-9A7A-83CB3D347265}"/>
              </a:ext>
            </a:extLst>
          </p:cNvPr>
          <p:cNvSpPr txBox="1"/>
          <p:nvPr/>
        </p:nvSpPr>
        <p:spPr>
          <a:xfrm>
            <a:off x="6167550" y="1465981"/>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②この時</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en-US" altLang="ja-JP"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ID</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を保持する</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にチェックを入れると、再度ログイン画面を表示した際に</a:t>
            </a:r>
            <a:r>
              <a:rPr lang="en-US" altLang="ja-JP"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ID</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（メールアドレス）が自動で挿入されます。</a:t>
            </a:r>
            <a:endParaRPr lang="ja-JP" altLang="en-US" dirty="0">
              <a:latin typeface="メイリオ" panose="020B0604030504040204" pitchFamily="50" charset="-128"/>
              <a:ea typeface="メイリオ" panose="020B0604030504040204" pitchFamily="50" charset="-128"/>
            </a:endParaRPr>
          </a:p>
        </p:txBody>
      </p:sp>
      <p:sp>
        <p:nvSpPr>
          <p:cNvPr id="19" name="Google Shape;202;p14">
            <a:extLst>
              <a:ext uri="{FF2B5EF4-FFF2-40B4-BE49-F238E27FC236}">
                <a16:creationId xmlns:a16="http://schemas.microsoft.com/office/drawing/2014/main" id="{D181ACB9-8738-4AC4-81B9-909C174574A0}"/>
              </a:ext>
            </a:extLst>
          </p:cNvPr>
          <p:cNvSpPr/>
          <p:nvPr/>
        </p:nvSpPr>
        <p:spPr>
          <a:xfrm>
            <a:off x="13101551" y="8329853"/>
            <a:ext cx="117383" cy="898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pic>
        <p:nvPicPr>
          <p:cNvPr id="26" name="Picture 2">
            <a:extLst>
              <a:ext uri="{FF2B5EF4-FFF2-40B4-BE49-F238E27FC236}">
                <a16:creationId xmlns:a16="http://schemas.microsoft.com/office/drawing/2014/main" id="{CD972F48-3607-4AC0-8B39-A8EBC9A34C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89955" y="2215276"/>
            <a:ext cx="1662086" cy="296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4" name="グループ化 3">
            <a:extLst>
              <a:ext uri="{FF2B5EF4-FFF2-40B4-BE49-F238E27FC236}">
                <a16:creationId xmlns:a16="http://schemas.microsoft.com/office/drawing/2014/main" id="{BCEC4839-883D-422E-8C65-6B9F482A24F9}"/>
              </a:ext>
            </a:extLst>
          </p:cNvPr>
          <p:cNvGrpSpPr/>
          <p:nvPr/>
        </p:nvGrpSpPr>
        <p:grpSpPr>
          <a:xfrm>
            <a:off x="1215840" y="5315599"/>
            <a:ext cx="9903419" cy="1096284"/>
            <a:chOff x="1019958" y="5655479"/>
            <a:chExt cx="9903419" cy="1096284"/>
          </a:xfrm>
        </p:grpSpPr>
        <p:grpSp>
          <p:nvGrpSpPr>
            <p:cNvPr id="28" name="グループ化 27">
              <a:extLst>
                <a:ext uri="{FF2B5EF4-FFF2-40B4-BE49-F238E27FC236}">
                  <a16:creationId xmlns:a16="http://schemas.microsoft.com/office/drawing/2014/main" id="{ECFA94EA-8674-493E-99CE-B3FD9D185950}"/>
                </a:ext>
              </a:extLst>
            </p:cNvPr>
            <p:cNvGrpSpPr/>
            <p:nvPr/>
          </p:nvGrpSpPr>
          <p:grpSpPr>
            <a:xfrm>
              <a:off x="1019958" y="5655479"/>
              <a:ext cx="9903419" cy="1096284"/>
              <a:chOff x="883577" y="4851325"/>
              <a:chExt cx="9903419" cy="1096284"/>
            </a:xfrm>
          </p:grpSpPr>
          <p:grpSp>
            <p:nvGrpSpPr>
              <p:cNvPr id="29" name="グループ化 28">
                <a:extLst>
                  <a:ext uri="{FF2B5EF4-FFF2-40B4-BE49-F238E27FC236}">
                    <a16:creationId xmlns:a16="http://schemas.microsoft.com/office/drawing/2014/main" id="{96DACCFE-6F53-4713-97D6-0D0F28FA1B3A}"/>
                  </a:ext>
                </a:extLst>
              </p:cNvPr>
              <p:cNvGrpSpPr/>
              <p:nvPr/>
            </p:nvGrpSpPr>
            <p:grpSpPr>
              <a:xfrm>
                <a:off x="883577" y="4851325"/>
                <a:ext cx="9903419" cy="1096284"/>
                <a:chOff x="1019958" y="5075769"/>
                <a:chExt cx="9903419" cy="1096284"/>
              </a:xfrm>
            </p:grpSpPr>
            <p:sp>
              <p:nvSpPr>
                <p:cNvPr id="31" name="Google Shape;277;p25">
                  <a:extLst>
                    <a:ext uri="{FF2B5EF4-FFF2-40B4-BE49-F238E27FC236}">
                      <a16:creationId xmlns:a16="http://schemas.microsoft.com/office/drawing/2014/main" id="{CE5EB56B-7F2E-4A62-A13F-D7A5B74E22A1}"/>
                    </a:ext>
                  </a:extLst>
                </p:cNvPr>
                <p:cNvSpPr/>
                <p:nvPr/>
              </p:nvSpPr>
              <p:spPr>
                <a:xfrm>
                  <a:off x="1019958" y="5075769"/>
                  <a:ext cx="9903419" cy="1096284"/>
                </a:xfrm>
                <a:prstGeom prst="rect">
                  <a:avLst/>
                </a:prstGeom>
                <a:solidFill>
                  <a:schemeClr val="lt1"/>
                </a:solidFill>
                <a:ln w="19050" cap="flat"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34" name="Google Shape;160;g125f8f40711_0_119">
                  <a:extLst>
                    <a:ext uri="{FF2B5EF4-FFF2-40B4-BE49-F238E27FC236}">
                      <a16:creationId xmlns:a16="http://schemas.microsoft.com/office/drawing/2014/main" id="{CBCB04C2-BC3B-4B3B-9087-E7790DBE4CB3}"/>
                    </a:ext>
                  </a:extLst>
                </p:cNvPr>
                <p:cNvSpPr txBox="1"/>
                <p:nvPr/>
              </p:nvSpPr>
              <p:spPr>
                <a:xfrm>
                  <a:off x="1348203" y="5444703"/>
                  <a:ext cx="943300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200" dirty="0">
                      <a:solidFill>
                        <a:schemeClr val="dk1"/>
                      </a:solidFill>
                      <a:latin typeface="メイリオ" panose="020B0604030504040204" pitchFamily="50" charset="-128"/>
                      <a:ea typeface="メイリオ" panose="020B0604030504040204" pitchFamily="50" charset="-128"/>
                      <a:cs typeface="Meiryo"/>
                      <a:sym typeface="Meiryo"/>
                    </a:rPr>
                    <a:t>ログイン時に「</a:t>
                  </a:r>
                  <a:r>
                    <a:rPr lang="en-US" altLang="ja-JP" sz="1200" dirty="0">
                      <a:solidFill>
                        <a:schemeClr val="dk1"/>
                      </a:solidFill>
                      <a:latin typeface="メイリオ" panose="020B0604030504040204" pitchFamily="50" charset="-128"/>
                      <a:ea typeface="メイリオ" panose="020B0604030504040204" pitchFamily="50" charset="-128"/>
                      <a:cs typeface="Meiryo"/>
                      <a:sym typeface="Meiryo"/>
                    </a:rPr>
                    <a:t>ID </a:t>
                  </a:r>
                  <a:r>
                    <a:rPr lang="ja-JP" altLang="en-US" sz="1200" dirty="0">
                      <a:solidFill>
                        <a:schemeClr val="dk1"/>
                      </a:solidFill>
                      <a:latin typeface="メイリオ" panose="020B0604030504040204" pitchFamily="50" charset="-128"/>
                      <a:ea typeface="メイリオ" panose="020B0604030504040204" pitchFamily="50" charset="-128"/>
                      <a:cs typeface="Meiryo"/>
                      <a:sym typeface="Meiryo"/>
                    </a:rPr>
                    <a:t>を 保持する」のチェックを外すことで、保持した</a:t>
                  </a:r>
                  <a:r>
                    <a:rPr lang="en-US" altLang="ja-JP" sz="1200" dirty="0">
                      <a:solidFill>
                        <a:schemeClr val="dk1"/>
                      </a:solidFill>
                      <a:latin typeface="メイリオ" panose="020B0604030504040204" pitchFamily="50" charset="-128"/>
                      <a:ea typeface="メイリオ" panose="020B0604030504040204" pitchFamily="50" charset="-128"/>
                      <a:cs typeface="Meiryo"/>
                      <a:sym typeface="Meiryo"/>
                    </a:rPr>
                    <a:t>ID</a:t>
                  </a:r>
                  <a:r>
                    <a:rPr lang="ja-JP" altLang="en-US" sz="1200" dirty="0">
                      <a:solidFill>
                        <a:schemeClr val="dk1"/>
                      </a:solidFill>
                      <a:latin typeface="メイリオ" panose="020B0604030504040204" pitchFamily="50" charset="-128"/>
                      <a:ea typeface="メイリオ" panose="020B0604030504040204" pitchFamily="50" charset="-128"/>
                      <a:cs typeface="Meiryo"/>
                      <a:sym typeface="Meiryo"/>
                    </a:rPr>
                    <a:t>情報はクリアされます。</a:t>
                  </a:r>
                  <a:endParaRPr lang="ja-JP" altLang="en-US" sz="1200" dirty="0">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ja-JP" altLang="en-US" sz="1200" dirty="0">
                      <a:solidFill>
                        <a:schemeClr val="dk1"/>
                      </a:solidFill>
                      <a:latin typeface="メイリオ" panose="020B0604030504040204" pitchFamily="50" charset="-128"/>
                      <a:ea typeface="メイリオ" panose="020B0604030504040204" pitchFamily="50" charset="-128"/>
                      <a:cs typeface="Meiryo"/>
                      <a:sym typeface="Meiryo"/>
                    </a:rPr>
                    <a:t>次回ログイン時に</a:t>
                  </a:r>
                  <a:r>
                    <a:rPr lang="en-US" altLang="ja-JP" sz="1200" dirty="0">
                      <a:solidFill>
                        <a:schemeClr val="dk1"/>
                      </a:solidFill>
                      <a:latin typeface="メイリオ" panose="020B0604030504040204" pitchFamily="50" charset="-128"/>
                      <a:ea typeface="メイリオ" panose="020B0604030504040204" pitchFamily="50" charset="-128"/>
                      <a:cs typeface="Meiryo"/>
                      <a:sym typeface="Meiryo"/>
                    </a:rPr>
                    <a:t>ID</a:t>
                  </a:r>
                  <a:r>
                    <a:rPr lang="ja-JP" altLang="en-US" sz="1200" dirty="0">
                      <a:solidFill>
                        <a:schemeClr val="dk1"/>
                      </a:solidFill>
                      <a:latin typeface="メイリオ" panose="020B0604030504040204" pitchFamily="50" charset="-128"/>
                      <a:ea typeface="メイリオ" panose="020B0604030504040204" pitchFamily="50" charset="-128"/>
                      <a:cs typeface="Meiryo"/>
                      <a:sym typeface="Meiryo"/>
                    </a:rPr>
                    <a:t>（メールアドレス）が自動で挿入されることはありません。また、アプリを再インストールした場合も保持した</a:t>
                  </a:r>
                  <a:r>
                    <a:rPr lang="en-US" altLang="ja-JP" sz="1200" dirty="0">
                      <a:solidFill>
                        <a:schemeClr val="dk1"/>
                      </a:solidFill>
                      <a:latin typeface="メイリオ" panose="020B0604030504040204" pitchFamily="50" charset="-128"/>
                      <a:ea typeface="メイリオ" panose="020B0604030504040204" pitchFamily="50" charset="-128"/>
                      <a:cs typeface="Meiryo"/>
                      <a:sym typeface="Meiryo"/>
                    </a:rPr>
                    <a:t>ID</a:t>
                  </a:r>
                  <a:r>
                    <a:rPr lang="ja-JP" altLang="en-US" sz="1200" dirty="0">
                      <a:solidFill>
                        <a:schemeClr val="dk1"/>
                      </a:solidFill>
                      <a:latin typeface="メイリオ" panose="020B0604030504040204" pitchFamily="50" charset="-128"/>
                      <a:ea typeface="メイリオ" panose="020B0604030504040204" pitchFamily="50" charset="-128"/>
                      <a:cs typeface="Meiryo"/>
                      <a:sym typeface="Meiryo"/>
                    </a:rPr>
                    <a:t>情報はクリアされます。</a:t>
                  </a:r>
                  <a:endPar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grpSp>
          <p:sp>
            <p:nvSpPr>
              <p:cNvPr id="30" name="テキスト ボックス 29">
                <a:extLst>
                  <a:ext uri="{FF2B5EF4-FFF2-40B4-BE49-F238E27FC236}">
                    <a16:creationId xmlns:a16="http://schemas.microsoft.com/office/drawing/2014/main" id="{B64F1B74-3B6E-41DC-B9BD-E03C8842FBF6}"/>
                  </a:ext>
                </a:extLst>
              </p:cNvPr>
              <p:cNvSpPr txBox="1"/>
              <p:nvPr/>
            </p:nvSpPr>
            <p:spPr>
              <a:xfrm>
                <a:off x="2369822" y="4935738"/>
                <a:ext cx="6096000" cy="338554"/>
              </a:xfrm>
              <a:prstGeom prst="rect">
                <a:avLst/>
              </a:prstGeom>
              <a:noFill/>
            </p:spPr>
            <p:txBody>
              <a:bodyPr wrap="square">
                <a:spAutoFit/>
              </a:bodyPr>
              <a:lstStyle/>
              <a:p>
                <a:endParaRPr lang="ja-JP" altLang="en-US" sz="1600" dirty="0">
                  <a:latin typeface="メイリオ" panose="020B0604030504040204" pitchFamily="50" charset="-128"/>
                  <a:ea typeface="メイリオ" panose="020B0604030504040204" pitchFamily="50" charset="-128"/>
                </a:endParaRPr>
              </a:p>
            </p:txBody>
          </p:sp>
        </p:grpSp>
        <p:sp>
          <p:nvSpPr>
            <p:cNvPr id="35" name="Google Shape;159;g125f8f40711_0_119">
              <a:extLst>
                <a:ext uri="{FF2B5EF4-FFF2-40B4-BE49-F238E27FC236}">
                  <a16:creationId xmlns:a16="http://schemas.microsoft.com/office/drawing/2014/main" id="{17E1DC8B-D259-466C-A6CD-EC4EBD516C77}"/>
                </a:ext>
              </a:extLst>
            </p:cNvPr>
            <p:cNvSpPr txBox="1"/>
            <p:nvPr/>
          </p:nvSpPr>
          <p:spPr>
            <a:xfrm>
              <a:off x="1550446" y="5726452"/>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2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sp>
          <p:nvSpPr>
            <p:cNvPr id="37" name="Google Shape;159;g125f8f40711_0_119">
              <a:extLst>
                <a:ext uri="{FF2B5EF4-FFF2-40B4-BE49-F238E27FC236}">
                  <a16:creationId xmlns:a16="http://schemas.microsoft.com/office/drawing/2014/main" id="{1FBDAC1B-2D26-480A-9778-C7FB751240E7}"/>
                </a:ext>
              </a:extLst>
            </p:cNvPr>
            <p:cNvSpPr txBox="1"/>
            <p:nvPr/>
          </p:nvSpPr>
          <p:spPr>
            <a:xfrm>
              <a:off x="2285442" y="5722824"/>
              <a:ext cx="841525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i="1" dirty="0">
                  <a:solidFill>
                    <a:srgbClr val="C96F06"/>
                  </a:solidFill>
                  <a:latin typeface="メイリオ" panose="020B0604030504040204" pitchFamily="50" charset="-128"/>
                  <a:ea typeface="メイリオ" panose="020B0604030504040204" pitchFamily="50" charset="-128"/>
                  <a:cs typeface="Meiryo"/>
                  <a:sym typeface="Meiryo"/>
                </a:rPr>
                <a:t>「</a:t>
              </a:r>
              <a:r>
                <a:rPr lang="en-US" altLang="ja-JP" sz="1600" b="1" i="1" dirty="0">
                  <a:solidFill>
                    <a:srgbClr val="C96F06"/>
                  </a:solidFill>
                  <a:latin typeface="メイリオ" panose="020B0604030504040204" pitchFamily="50" charset="-128"/>
                  <a:ea typeface="メイリオ" panose="020B0604030504040204" pitchFamily="50" charset="-128"/>
                  <a:cs typeface="Meiryo"/>
                  <a:sym typeface="Meiryo"/>
                </a:rPr>
                <a:t>ID </a:t>
              </a:r>
              <a:r>
                <a:rPr lang="ja-JP" altLang="en-US" sz="1600" b="1" i="1" dirty="0">
                  <a:solidFill>
                    <a:srgbClr val="C96F06"/>
                  </a:solidFill>
                  <a:latin typeface="メイリオ" panose="020B0604030504040204" pitchFamily="50" charset="-128"/>
                  <a:ea typeface="メイリオ" panose="020B0604030504040204" pitchFamily="50" charset="-128"/>
                  <a:cs typeface="Meiryo"/>
                  <a:sym typeface="Meiryo"/>
                </a:rPr>
                <a:t>を 保持する」をクリアしたい</a:t>
              </a:r>
              <a:endParaRPr lang="ja-JP" altLang="en-US" sz="1600" dirty="0">
                <a:latin typeface="メイリオ" panose="020B0604030504040204" pitchFamily="50" charset="-128"/>
                <a:ea typeface="メイリオ" panose="020B0604030504040204" pitchFamily="50" charset="-128"/>
              </a:endParaRPr>
            </a:p>
          </p:txBody>
        </p:sp>
      </p:grpSp>
      <p:pic>
        <p:nvPicPr>
          <p:cNvPr id="36" name="Google Shape;161;g125f8f40711_0_119">
            <a:extLst>
              <a:ext uri="{FF2B5EF4-FFF2-40B4-BE49-F238E27FC236}">
                <a16:creationId xmlns:a16="http://schemas.microsoft.com/office/drawing/2014/main" id="{27EA66F1-A851-4F26-9886-FB8D92C2AF38}"/>
              </a:ext>
            </a:extLst>
          </p:cNvPr>
          <p:cNvPicPr preferRelativeResize="0"/>
          <p:nvPr/>
        </p:nvPicPr>
        <p:blipFill rotWithShape="1">
          <a:blip r:embed="rId5">
            <a:alphaModFix/>
          </a:blip>
          <a:srcRect/>
          <a:stretch/>
        </p:blipFill>
        <p:spPr>
          <a:xfrm>
            <a:off x="1399326" y="5346019"/>
            <a:ext cx="335332" cy="33851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114"/>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446" name="Google Shape;1446;p114"/>
          <p:cNvSpPr txBox="1"/>
          <p:nvPr/>
        </p:nvSpPr>
        <p:spPr>
          <a:xfrm rot="10800000">
            <a:off x="3469159" y="7909324"/>
            <a:ext cx="155643" cy="21893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7-8. ワークフロー</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8" name="Google Shape;1431;p113">
            <a:extLst>
              <a:ext uri="{FF2B5EF4-FFF2-40B4-BE49-F238E27FC236}">
                <a16:creationId xmlns:a16="http://schemas.microsoft.com/office/drawing/2014/main" id="{BB6E0829-EF9D-4D09-895E-6D8C8D680169}"/>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9" name="Google Shape;1384;p110">
            <a:extLst>
              <a:ext uri="{FF2B5EF4-FFF2-40B4-BE49-F238E27FC236}">
                <a16:creationId xmlns:a16="http://schemas.microsoft.com/office/drawing/2014/main" id="{6DB7ECB3-4660-4D37-A756-834F37786AF5}"/>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20" name="Google Shape;203;g125f8f40711_0_141">
            <a:extLst>
              <a:ext uri="{FF2B5EF4-FFF2-40B4-BE49-F238E27FC236}">
                <a16:creationId xmlns:a16="http://schemas.microsoft.com/office/drawing/2014/main" id="{46D99D06-3389-4826-B4BD-9A4990B5FAD2}"/>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8-4.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申請を取り消す</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22" name="Google Shape;157;g125f8f40711_0_119">
            <a:extLst>
              <a:ext uri="{FF2B5EF4-FFF2-40B4-BE49-F238E27FC236}">
                <a16:creationId xmlns:a16="http://schemas.microsoft.com/office/drawing/2014/main" id="{F62BA61A-5D29-477B-AA21-60A9620119C5}"/>
              </a:ext>
            </a:extLst>
          </p:cNvPr>
          <p:cNvSpPr txBox="1"/>
          <p:nvPr/>
        </p:nvSpPr>
        <p:spPr>
          <a:xfrm>
            <a:off x="6220332" y="1014504"/>
            <a:ext cx="527749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④</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取り消す</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ボタンをタップします。申請を取り消すと、現在の承認者に取り消し通知が送られます。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23" name="Google Shape;76;p5">
            <a:extLst>
              <a:ext uri="{FF2B5EF4-FFF2-40B4-BE49-F238E27FC236}">
                <a16:creationId xmlns:a16="http://schemas.microsoft.com/office/drawing/2014/main" id="{F3C6BCA6-6853-48CA-9DFA-C2B5D3D671EB}"/>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4" name="Google Shape;78;p5">
            <a:extLst>
              <a:ext uri="{FF2B5EF4-FFF2-40B4-BE49-F238E27FC236}">
                <a16:creationId xmlns:a16="http://schemas.microsoft.com/office/drawing/2014/main" id="{BB740914-18C4-459E-946A-733B1C13D853}"/>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
        <p:nvSpPr>
          <p:cNvPr id="25" name="Google Shape;156;g125f8f40711_0_119">
            <a:extLst>
              <a:ext uri="{FF2B5EF4-FFF2-40B4-BE49-F238E27FC236}">
                <a16:creationId xmlns:a16="http://schemas.microsoft.com/office/drawing/2014/main" id="{B067F61A-B861-40CE-8526-3256EEEF198E}"/>
              </a:ext>
            </a:extLst>
          </p:cNvPr>
          <p:cNvSpPr txBox="1"/>
          <p:nvPr/>
        </p:nvSpPr>
        <p:spPr>
          <a:xfrm>
            <a:off x="694171" y="1119242"/>
            <a:ext cx="527749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b="0" i="0" dirty="0">
                <a:solidFill>
                  <a:schemeClr val="tx1"/>
                </a:solidFill>
                <a:effectLst/>
                <a:latin typeface="メイリオ" panose="020B0604030504040204" pitchFamily="50" charset="-128"/>
                <a:ea typeface="メイリオ" panose="020B0604030504040204" pitchFamily="50" charset="-128"/>
              </a:rPr>
              <a:t>③申請内容確認画面が開かれるので、右上の</a:t>
            </a:r>
            <a:r>
              <a:rPr lang="en-US" altLang="ja-JP" b="0" i="0" dirty="0">
                <a:solidFill>
                  <a:schemeClr val="tx1"/>
                </a:solidFill>
                <a:effectLst/>
                <a:latin typeface="メイリオ" panose="020B0604030504040204" pitchFamily="50" charset="-128"/>
                <a:ea typeface="メイリオ" panose="020B0604030504040204" pitchFamily="50" charset="-128"/>
              </a:rPr>
              <a:t>『?』</a:t>
            </a:r>
            <a:r>
              <a:rPr lang="ja-JP" altLang="en-US" b="0" i="0" dirty="0">
                <a:solidFill>
                  <a:schemeClr val="tx1"/>
                </a:solidFill>
                <a:effectLst/>
                <a:latin typeface="メイリオ" panose="020B0604030504040204" pitchFamily="50" charset="-128"/>
                <a:ea typeface="メイリオ" panose="020B0604030504040204" pitchFamily="50" charset="-128"/>
              </a:rPr>
              <a:t>をタップしてください。</a:t>
            </a:r>
            <a:endParaRPr lang="ja-JP" altLang="en-US" dirty="0">
              <a:solidFill>
                <a:schemeClr val="tx1"/>
              </a:solidFill>
              <a:latin typeface="メイリオ" panose="020B0604030504040204" pitchFamily="50" charset="-128"/>
              <a:ea typeface="メイリオ" panose="020B0604030504040204" pitchFamily="50" charset="-128"/>
            </a:endParaRPr>
          </a:p>
        </p:txBody>
      </p:sp>
      <p:sp>
        <p:nvSpPr>
          <p:cNvPr id="26" name="Google Shape;157;g125f8f40711_0_119">
            <a:extLst>
              <a:ext uri="{FF2B5EF4-FFF2-40B4-BE49-F238E27FC236}">
                <a16:creationId xmlns:a16="http://schemas.microsoft.com/office/drawing/2014/main" id="{6E0D42A5-C59F-451B-8657-945E2DF70231}"/>
              </a:ext>
            </a:extLst>
          </p:cNvPr>
          <p:cNvSpPr txBox="1"/>
          <p:nvPr/>
        </p:nvSpPr>
        <p:spPr>
          <a:xfrm>
            <a:off x="6220331" y="1558140"/>
            <a:ext cx="5277497"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取り消しが完了したら、自分の申請一覧画面に戻ります。</a:t>
            </a:r>
            <a:b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b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取り消した申請は削除され、どこからも確認することはできません。</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35842" name="Picture 2">
            <a:extLst>
              <a:ext uri="{FF2B5EF4-FFF2-40B4-BE49-F238E27FC236}">
                <a16:creationId xmlns:a16="http://schemas.microsoft.com/office/drawing/2014/main" id="{A90D698D-9E44-2D10-BE2B-A206FE2BB59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74129" y="2201739"/>
            <a:ext cx="2569900" cy="45687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5844" name="Picture 4">
            <a:extLst>
              <a:ext uri="{FF2B5EF4-FFF2-40B4-BE49-F238E27FC236}">
                <a16:creationId xmlns:a16="http://schemas.microsoft.com/office/drawing/2014/main" id="{B784C452-CA8E-DF13-ED62-B8F23B08061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2086" y="1729635"/>
            <a:ext cx="2779811" cy="49276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116"/>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475" name="Google Shape;1475;p116"/>
          <p:cNvSpPr txBox="1"/>
          <p:nvPr/>
        </p:nvSpPr>
        <p:spPr>
          <a:xfrm rot="10800000">
            <a:off x="3469159" y="7909324"/>
            <a:ext cx="155643" cy="21893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7-8. ワークフロー</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479" name="Google Shape;1479;p116"/>
          <p:cNvSpPr txBox="1"/>
          <p:nvPr/>
        </p:nvSpPr>
        <p:spPr>
          <a:xfrm rot="10800000">
            <a:off x="291830" y="2771335"/>
            <a:ext cx="45719" cy="1571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7-8. ワークフロー</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21" name="Google Shape;1444;p114">
            <a:extLst>
              <a:ext uri="{FF2B5EF4-FFF2-40B4-BE49-F238E27FC236}">
                <a16:creationId xmlns:a16="http://schemas.microsoft.com/office/drawing/2014/main" id="{9904402A-D62E-4191-B107-DBCF323B2555}"/>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22" name="Google Shape;1431;p113">
            <a:extLst>
              <a:ext uri="{FF2B5EF4-FFF2-40B4-BE49-F238E27FC236}">
                <a16:creationId xmlns:a16="http://schemas.microsoft.com/office/drawing/2014/main" id="{437DD6C8-CB53-4273-AA4D-B01D97FA3593}"/>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23" name="Google Shape;1384;p110">
            <a:extLst>
              <a:ext uri="{FF2B5EF4-FFF2-40B4-BE49-F238E27FC236}">
                <a16:creationId xmlns:a16="http://schemas.microsoft.com/office/drawing/2014/main" id="{A76C66D1-6576-4587-8239-F41083294872}"/>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24" name="Google Shape;203;g125f8f40711_0_141">
            <a:extLst>
              <a:ext uri="{FF2B5EF4-FFF2-40B4-BE49-F238E27FC236}">
                <a16:creationId xmlns:a16="http://schemas.microsoft.com/office/drawing/2014/main" id="{F10374A8-6610-4314-8C0D-4803398C105E}"/>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8-5.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申請を承認</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差し戻し</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却下する</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26" name="Google Shape;76;p5">
            <a:extLst>
              <a:ext uri="{FF2B5EF4-FFF2-40B4-BE49-F238E27FC236}">
                <a16:creationId xmlns:a16="http://schemas.microsoft.com/office/drawing/2014/main" id="{BFD8924C-964C-404A-90E0-00EB9342A669}"/>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7" name="Google Shape;78;p5">
            <a:extLst>
              <a:ext uri="{FF2B5EF4-FFF2-40B4-BE49-F238E27FC236}">
                <a16:creationId xmlns:a16="http://schemas.microsoft.com/office/drawing/2014/main" id="{8E57E6B2-04BE-4E3F-8505-29F524EB3D68}"/>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
        <p:nvSpPr>
          <p:cNvPr id="28" name="Google Shape;156;g125f8f40711_0_119">
            <a:extLst>
              <a:ext uri="{FF2B5EF4-FFF2-40B4-BE49-F238E27FC236}">
                <a16:creationId xmlns:a16="http://schemas.microsoft.com/office/drawing/2014/main" id="{632BD3DD-DCB0-41AE-BE11-B8A4C580E274}"/>
              </a:ext>
            </a:extLst>
          </p:cNvPr>
          <p:cNvSpPr txBox="1"/>
          <p:nvPr/>
        </p:nvSpPr>
        <p:spPr>
          <a:xfrm>
            <a:off x="694171" y="1119242"/>
            <a:ext cx="10720756"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自身が承認者として割り当てられている申請はアプリの場合、ワークフロートップと</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en-US" altLang="ja-JP" sz="1400" b="0" i="0" dirty="0">
                <a:solidFill>
                  <a:srgbClr val="333333"/>
                </a:solidFill>
                <a:latin typeface="メイリオ" panose="020B0604030504040204" pitchFamily="50" charset="-128"/>
                <a:ea typeface="メイリオ" panose="020B0604030504040204" pitchFamily="50" charset="-128"/>
                <a:cs typeface="Meiryo"/>
                <a:sym typeface="Meiryo"/>
              </a:rPr>
              <a:t>To Do</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から確認できます。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29" name="Google Shape;203;g125f8f40711_0_141">
            <a:extLst>
              <a:ext uri="{FF2B5EF4-FFF2-40B4-BE49-F238E27FC236}">
                <a16:creationId xmlns:a16="http://schemas.microsoft.com/office/drawing/2014/main" id="{BDAA7E39-673B-4A22-9928-56F9FFD41693}"/>
              </a:ext>
            </a:extLst>
          </p:cNvPr>
          <p:cNvSpPr txBox="1"/>
          <p:nvPr/>
        </p:nvSpPr>
        <p:spPr>
          <a:xfrm>
            <a:off x="967692" y="1626178"/>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i="0" dirty="0">
                <a:solidFill>
                  <a:schemeClr val="dk1"/>
                </a:solidFill>
                <a:latin typeface="メイリオ" panose="020B0604030504040204" pitchFamily="50" charset="-128"/>
                <a:ea typeface="メイリオ" panose="020B0604030504040204" pitchFamily="50" charset="-128"/>
                <a:cs typeface="Meiryo"/>
                <a:sym typeface="Meiryo"/>
              </a:rPr>
              <a:t>ワークフロートップから確認</a:t>
            </a:r>
            <a:endParaRPr lang="ja-JP" altLang="en-US" sz="1600" dirty="0">
              <a:latin typeface="メイリオ" panose="020B0604030504040204" pitchFamily="50" charset="-128"/>
              <a:ea typeface="メイリオ" panose="020B0604030504040204" pitchFamily="50" charset="-128"/>
            </a:endParaRPr>
          </a:p>
        </p:txBody>
      </p:sp>
      <p:sp>
        <p:nvSpPr>
          <p:cNvPr id="30" name="Google Shape;203;g125f8f40711_0_141">
            <a:extLst>
              <a:ext uri="{FF2B5EF4-FFF2-40B4-BE49-F238E27FC236}">
                <a16:creationId xmlns:a16="http://schemas.microsoft.com/office/drawing/2014/main" id="{E66597FB-67C6-405D-9C47-F3C2254F4002}"/>
              </a:ext>
            </a:extLst>
          </p:cNvPr>
          <p:cNvSpPr txBox="1"/>
          <p:nvPr/>
        </p:nvSpPr>
        <p:spPr>
          <a:xfrm>
            <a:off x="5971181" y="1626178"/>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 To Do</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から確認</a:t>
            </a:r>
            <a:endParaRPr lang="ja-JP" altLang="en-US" sz="1600"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87852D59-67DA-A853-5719-F169D56173A6}"/>
              </a:ext>
            </a:extLst>
          </p:cNvPr>
          <p:cNvPicPr>
            <a:picLocks noChangeAspect="1"/>
          </p:cNvPicPr>
          <p:nvPr/>
        </p:nvPicPr>
        <p:blipFill>
          <a:blip r:embed="rId3"/>
          <a:stretch>
            <a:fillRect/>
          </a:stretch>
        </p:blipFill>
        <p:spPr>
          <a:xfrm>
            <a:off x="6054548" y="1874453"/>
            <a:ext cx="2911257" cy="4865280"/>
          </a:xfrm>
          <a:prstGeom prst="rect">
            <a:avLst/>
          </a:prstGeom>
        </p:spPr>
      </p:pic>
      <p:pic>
        <p:nvPicPr>
          <p:cNvPr id="8" name="図 7">
            <a:extLst>
              <a:ext uri="{FF2B5EF4-FFF2-40B4-BE49-F238E27FC236}">
                <a16:creationId xmlns:a16="http://schemas.microsoft.com/office/drawing/2014/main" id="{28FDE551-35D7-C5CD-D7ED-C97AF130F38F}"/>
              </a:ext>
            </a:extLst>
          </p:cNvPr>
          <p:cNvPicPr>
            <a:picLocks noChangeAspect="1"/>
          </p:cNvPicPr>
          <p:nvPr/>
        </p:nvPicPr>
        <p:blipFill>
          <a:blip r:embed="rId4"/>
          <a:stretch>
            <a:fillRect/>
          </a:stretch>
        </p:blipFill>
        <p:spPr>
          <a:xfrm>
            <a:off x="1202991" y="1903740"/>
            <a:ext cx="2978306" cy="4896946"/>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p122"/>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564" name="Google Shape;1564;p122"/>
          <p:cNvSpPr txBox="1"/>
          <p:nvPr/>
        </p:nvSpPr>
        <p:spPr>
          <a:xfrm>
            <a:off x="316844" y="326486"/>
            <a:ext cx="998057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chemeClr val="dk1"/>
                </a:solidFill>
                <a:latin typeface="メイリオ" panose="020B0604030504040204" pitchFamily="50" charset="-128"/>
                <a:ea typeface="メイリオ" panose="020B0604030504040204" pitchFamily="50" charset="-128"/>
                <a:cs typeface="Meiryo"/>
                <a:sym typeface="Meiryo"/>
              </a:rPr>
              <a:t>7-8. ワークフロー</a:t>
            </a:r>
            <a:endParaRPr dirty="0">
              <a:latin typeface="メイリオ" panose="020B0604030504040204" pitchFamily="50" charset="-128"/>
              <a:ea typeface="メイリオ" panose="020B0604030504040204" pitchFamily="50" charset="-128"/>
            </a:endParaRPr>
          </a:p>
        </p:txBody>
      </p:sp>
      <p:sp>
        <p:nvSpPr>
          <p:cNvPr id="1565" name="Google Shape;1565;p122"/>
          <p:cNvSpPr txBox="1"/>
          <p:nvPr/>
        </p:nvSpPr>
        <p:spPr>
          <a:xfrm rot="10800000">
            <a:off x="3469159" y="7909324"/>
            <a:ext cx="155643" cy="21893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7-8. ワークフロー</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566" name="Google Shape;1566;p122"/>
          <p:cNvSpPr txBox="1"/>
          <p:nvPr/>
        </p:nvSpPr>
        <p:spPr>
          <a:xfrm>
            <a:off x="428010" y="1026688"/>
            <a:ext cx="849527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dirty="0">
                <a:solidFill>
                  <a:srgbClr val="333333"/>
                </a:solidFill>
                <a:latin typeface="メイリオ" panose="020B0604030504040204" pitchFamily="50" charset="-128"/>
                <a:ea typeface="メイリオ" panose="020B0604030504040204" pitchFamily="50" charset="-128"/>
                <a:cs typeface="Meiryo"/>
                <a:sym typeface="Meiryo"/>
              </a:rPr>
              <a:t>「</a:t>
            </a:r>
            <a:r>
              <a:rPr lang="ja-JP" sz="2000" b="0" i="0" dirty="0">
                <a:solidFill>
                  <a:srgbClr val="333333"/>
                </a:solidFill>
                <a:latin typeface="メイリオ" panose="020B0604030504040204" pitchFamily="50" charset="-128"/>
                <a:ea typeface="メイリオ" panose="020B0604030504040204" pitchFamily="50" charset="-128"/>
                <a:cs typeface="Meiryo"/>
                <a:sym typeface="Meiryo"/>
              </a:rPr>
              <a:t>却下</a:t>
            </a:r>
            <a:r>
              <a:rPr lang="ja-JP" sz="2000" dirty="0">
                <a:solidFill>
                  <a:srgbClr val="333333"/>
                </a:solidFill>
                <a:latin typeface="メイリオ" panose="020B0604030504040204" pitchFamily="50" charset="-128"/>
                <a:ea typeface="メイリオ" panose="020B0604030504040204" pitchFamily="50" charset="-128"/>
                <a:cs typeface="Meiryo"/>
                <a:sym typeface="Meiryo"/>
              </a:rPr>
              <a:t>」「</a:t>
            </a:r>
            <a:r>
              <a:rPr lang="ja-JP" sz="2000" b="0" i="0" dirty="0">
                <a:solidFill>
                  <a:srgbClr val="333333"/>
                </a:solidFill>
                <a:latin typeface="メイリオ" panose="020B0604030504040204" pitchFamily="50" charset="-128"/>
                <a:ea typeface="メイリオ" panose="020B0604030504040204" pitchFamily="50" charset="-128"/>
                <a:cs typeface="Meiryo"/>
                <a:sym typeface="Meiryo"/>
              </a:rPr>
              <a:t>差し戻し</a:t>
            </a:r>
            <a:r>
              <a:rPr lang="ja-JP" sz="2000" dirty="0">
                <a:solidFill>
                  <a:srgbClr val="333333"/>
                </a:solidFill>
                <a:latin typeface="メイリオ" panose="020B0604030504040204" pitchFamily="50" charset="-128"/>
                <a:ea typeface="メイリオ" panose="020B0604030504040204" pitchFamily="50" charset="-128"/>
                <a:cs typeface="Meiryo"/>
                <a:sym typeface="Meiryo"/>
              </a:rPr>
              <a:t>」「</a:t>
            </a:r>
            <a:r>
              <a:rPr lang="ja-JP" sz="2000" b="0" i="0" dirty="0">
                <a:solidFill>
                  <a:srgbClr val="333333"/>
                </a:solidFill>
                <a:latin typeface="メイリオ" panose="020B0604030504040204" pitchFamily="50" charset="-128"/>
                <a:ea typeface="メイリオ" panose="020B0604030504040204" pitchFamily="50" charset="-128"/>
                <a:cs typeface="Meiryo"/>
                <a:sym typeface="Meiryo"/>
              </a:rPr>
              <a:t>承認</a:t>
            </a:r>
            <a:r>
              <a:rPr lang="ja-JP" sz="2000" dirty="0">
                <a:solidFill>
                  <a:srgbClr val="333333"/>
                </a:solidFill>
                <a:latin typeface="メイリオ" panose="020B0604030504040204" pitchFamily="50" charset="-128"/>
                <a:ea typeface="メイリオ" panose="020B0604030504040204" pitchFamily="50" charset="-128"/>
                <a:cs typeface="Meiryo"/>
                <a:sym typeface="Meiryo"/>
              </a:rPr>
              <a:t>」</a:t>
            </a:r>
            <a:r>
              <a:rPr lang="ja-JP" sz="2000" b="0" i="0" dirty="0">
                <a:solidFill>
                  <a:srgbClr val="333333"/>
                </a:solidFill>
                <a:latin typeface="メイリオ" panose="020B0604030504040204" pitchFamily="50" charset="-128"/>
                <a:ea typeface="メイリオ" panose="020B0604030504040204" pitchFamily="50" charset="-128"/>
                <a:cs typeface="Meiryo"/>
                <a:sym typeface="Meiryo"/>
              </a:rPr>
              <a:t>の詳細については下記の表の通りです。</a:t>
            </a:r>
            <a:endParaRPr sz="2000" dirty="0">
              <a:solidFill>
                <a:schemeClr val="dk1"/>
              </a:solidFill>
              <a:latin typeface="メイリオ" panose="020B0604030504040204" pitchFamily="50" charset="-128"/>
              <a:ea typeface="メイリオ" panose="020B0604030504040204" pitchFamily="50" charset="-128"/>
              <a:cs typeface="Meiryo"/>
              <a:sym typeface="Meiryo"/>
            </a:endParaRPr>
          </a:p>
        </p:txBody>
      </p:sp>
      <p:graphicFrame>
        <p:nvGraphicFramePr>
          <p:cNvPr id="1567" name="Google Shape;1567;p122"/>
          <p:cNvGraphicFramePr/>
          <p:nvPr>
            <p:extLst>
              <p:ext uri="{D42A27DB-BD31-4B8C-83A1-F6EECF244321}">
                <p14:modId xmlns:p14="http://schemas.microsoft.com/office/powerpoint/2010/main" val="1828681683"/>
              </p:ext>
            </p:extLst>
          </p:nvPr>
        </p:nvGraphicFramePr>
        <p:xfrm>
          <a:off x="1380117" y="1665335"/>
          <a:ext cx="9055355" cy="4066161"/>
        </p:xfrm>
        <a:graphic>
          <a:graphicData uri="http://schemas.openxmlformats.org/drawingml/2006/table">
            <a:tbl>
              <a:tblPr>
                <a:noFill/>
                <a:tableStyleId>{88DF759A-5A2C-461F-9608-AB8EC303873A}</a:tableStyleId>
              </a:tblPr>
              <a:tblGrid>
                <a:gridCol w="1433797">
                  <a:extLst>
                    <a:ext uri="{9D8B030D-6E8A-4147-A177-3AD203B41FA5}">
                      <a16:colId xmlns:a16="http://schemas.microsoft.com/office/drawing/2014/main" val="20000"/>
                    </a:ext>
                  </a:extLst>
                </a:gridCol>
                <a:gridCol w="7621558">
                  <a:extLst>
                    <a:ext uri="{9D8B030D-6E8A-4147-A177-3AD203B41FA5}">
                      <a16:colId xmlns:a16="http://schemas.microsoft.com/office/drawing/2014/main" val="20001"/>
                    </a:ext>
                  </a:extLst>
                </a:gridCol>
              </a:tblGrid>
              <a:tr h="1244459">
                <a:tc>
                  <a:txBody>
                    <a:bodyPr/>
                    <a:lstStyle/>
                    <a:p>
                      <a:pPr marL="0" marR="0" lvl="0" indent="0" algn="ctr" rtl="0">
                        <a:spcBef>
                          <a:spcPts val="0"/>
                        </a:spcBef>
                        <a:spcAft>
                          <a:spcPts val="0"/>
                        </a:spcAft>
                        <a:buNone/>
                      </a:pPr>
                      <a:r>
                        <a:rPr lang="ja-JP" sz="2000" b="1" dirty="0">
                          <a:solidFill>
                            <a:srgbClr val="1D1D1D"/>
                          </a:solidFill>
                          <a:latin typeface="メイリオ" panose="020B0604030504040204" pitchFamily="50" charset="-128"/>
                          <a:ea typeface="メイリオ" panose="020B0604030504040204" pitchFamily="50" charset="-128"/>
                          <a:cs typeface="Meiryo"/>
                          <a:sym typeface="Meiryo"/>
                        </a:rPr>
                        <a:t>却下</a:t>
                      </a:r>
                      <a:endParaRPr sz="2000" b="1"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l" rtl="0">
                        <a:spcBef>
                          <a:spcPts val="0"/>
                        </a:spcBef>
                        <a:spcAft>
                          <a:spcPts val="0"/>
                        </a:spcAft>
                        <a:buNone/>
                      </a:pPr>
                      <a:r>
                        <a:rPr lang="ja-JP" sz="1400" b="0" dirty="0">
                          <a:solidFill>
                            <a:srgbClr val="1D1D1D"/>
                          </a:solidFill>
                          <a:latin typeface="メイリオ" panose="020B0604030504040204" pitchFamily="50" charset="-128"/>
                          <a:ea typeface="メイリオ" panose="020B0604030504040204" pitchFamily="50" charset="-128"/>
                          <a:cs typeface="Meiryo"/>
                          <a:sym typeface="Meiryo"/>
                        </a:rPr>
                        <a:t>申請自体を却下します。</a:t>
                      </a:r>
                      <a:br>
                        <a:rPr lang="ja-JP" sz="1400" dirty="0">
                          <a:latin typeface="メイリオ" panose="020B0604030504040204" pitchFamily="50" charset="-128"/>
                          <a:ea typeface="メイリオ" panose="020B0604030504040204" pitchFamily="50" charset="-128"/>
                          <a:cs typeface="Meiryo"/>
                          <a:sym typeface="Meiryo"/>
                        </a:rPr>
                      </a:br>
                      <a:r>
                        <a:rPr lang="ja-JP" sz="1400" b="0" dirty="0">
                          <a:solidFill>
                            <a:srgbClr val="1D1D1D"/>
                          </a:solidFill>
                          <a:latin typeface="メイリオ" panose="020B0604030504040204" pitchFamily="50" charset="-128"/>
                          <a:ea typeface="メイリオ" panose="020B0604030504040204" pitchFamily="50" charset="-128"/>
                          <a:cs typeface="Meiryo"/>
                          <a:sym typeface="Meiryo"/>
                        </a:rPr>
                        <a:t>却下した場合、申請者に却下通知が送られます。</a:t>
                      </a:r>
                      <a:br>
                        <a:rPr lang="ja-JP" sz="1400" dirty="0">
                          <a:latin typeface="メイリオ" panose="020B0604030504040204" pitchFamily="50" charset="-128"/>
                          <a:ea typeface="メイリオ" panose="020B0604030504040204" pitchFamily="50" charset="-128"/>
                          <a:cs typeface="Meiryo"/>
                          <a:sym typeface="Meiryo"/>
                        </a:rPr>
                      </a:br>
                      <a:r>
                        <a:rPr lang="ja-JP" sz="1400" b="0" dirty="0">
                          <a:solidFill>
                            <a:srgbClr val="1D1D1D"/>
                          </a:solidFill>
                          <a:latin typeface="メイリオ" panose="020B0604030504040204" pitchFamily="50" charset="-128"/>
                          <a:ea typeface="メイリオ" panose="020B0604030504040204" pitchFamily="50" charset="-128"/>
                          <a:cs typeface="Meiryo"/>
                          <a:sym typeface="Meiryo"/>
                        </a:rPr>
                        <a:t>却下した申請は「承認する申請」の却下タブで</a:t>
                      </a:r>
                      <a:endParaRPr sz="1400" b="0" dirty="0">
                        <a:solidFill>
                          <a:srgbClr val="1D1D1D"/>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sz="1400" b="0" dirty="0">
                          <a:solidFill>
                            <a:srgbClr val="1D1D1D"/>
                          </a:solidFill>
                          <a:latin typeface="メイリオ" panose="020B0604030504040204" pitchFamily="50" charset="-128"/>
                          <a:ea typeface="メイリオ" panose="020B0604030504040204" pitchFamily="50" charset="-128"/>
                          <a:cs typeface="Meiryo"/>
                          <a:sym typeface="Meiryo"/>
                        </a:rPr>
                        <a:t>閲覧することができます。</a:t>
                      </a:r>
                      <a:endParaRPr sz="1400"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0"/>
                  </a:ext>
                </a:extLst>
              </a:tr>
              <a:tr h="1410851">
                <a:tc>
                  <a:txBody>
                    <a:bodyPr/>
                    <a:lstStyle/>
                    <a:p>
                      <a:pPr marL="0" marR="0" lvl="0" indent="0" algn="ctr" rtl="0">
                        <a:spcBef>
                          <a:spcPts val="0"/>
                        </a:spcBef>
                        <a:spcAft>
                          <a:spcPts val="0"/>
                        </a:spcAft>
                        <a:buNone/>
                      </a:pPr>
                      <a:r>
                        <a:rPr lang="ja-JP" sz="2000" b="1" dirty="0">
                          <a:solidFill>
                            <a:srgbClr val="1D1D1D"/>
                          </a:solidFill>
                          <a:latin typeface="メイリオ" panose="020B0604030504040204" pitchFamily="50" charset="-128"/>
                          <a:ea typeface="メイリオ" panose="020B0604030504040204" pitchFamily="50" charset="-128"/>
                          <a:cs typeface="Meiryo"/>
                          <a:sym typeface="Meiryo"/>
                        </a:rPr>
                        <a:t>差し戻す</a:t>
                      </a:r>
                      <a:endParaRPr sz="2000" b="1"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l" rtl="0">
                        <a:spcBef>
                          <a:spcPts val="0"/>
                        </a:spcBef>
                        <a:spcAft>
                          <a:spcPts val="0"/>
                        </a:spcAft>
                        <a:buNone/>
                      </a:pPr>
                      <a:r>
                        <a:rPr lang="ja-JP" sz="1400" b="0" dirty="0">
                          <a:solidFill>
                            <a:srgbClr val="1D1D1D"/>
                          </a:solidFill>
                          <a:latin typeface="メイリオ" panose="020B0604030504040204" pitchFamily="50" charset="-128"/>
                          <a:ea typeface="メイリオ" panose="020B0604030504040204" pitchFamily="50" charset="-128"/>
                          <a:cs typeface="Meiryo"/>
                          <a:sym typeface="Meiryo"/>
                        </a:rPr>
                        <a:t>申請内容や承認内容に不備があったときに、ひとつ前の</a:t>
                      </a:r>
                      <a:endParaRPr sz="1400" b="0" dirty="0">
                        <a:solidFill>
                          <a:srgbClr val="1D1D1D"/>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sz="1400" b="0" dirty="0">
                          <a:solidFill>
                            <a:srgbClr val="1D1D1D"/>
                          </a:solidFill>
                          <a:latin typeface="メイリオ" panose="020B0604030504040204" pitchFamily="50" charset="-128"/>
                          <a:ea typeface="メイリオ" panose="020B0604030504040204" pitchFamily="50" charset="-128"/>
                          <a:cs typeface="Meiryo"/>
                          <a:sym typeface="Meiryo"/>
                        </a:rPr>
                        <a:t>対応者に差し戻します。差し戻しした場合、ひとつ前の</a:t>
                      </a:r>
                      <a:endParaRPr sz="1400" b="0" dirty="0">
                        <a:solidFill>
                          <a:srgbClr val="1D1D1D"/>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sz="1400" b="0" dirty="0">
                          <a:solidFill>
                            <a:srgbClr val="1D1D1D"/>
                          </a:solidFill>
                          <a:latin typeface="メイリオ" panose="020B0604030504040204" pitchFamily="50" charset="-128"/>
                          <a:ea typeface="メイリオ" panose="020B0604030504040204" pitchFamily="50" charset="-128"/>
                          <a:cs typeface="Meiryo"/>
                          <a:sym typeface="Meiryo"/>
                        </a:rPr>
                        <a:t>対応者が申請者だったときは申請者に再申請依頼が通知</a:t>
                      </a:r>
                      <a:endParaRPr sz="1400" b="0" dirty="0">
                        <a:solidFill>
                          <a:srgbClr val="1D1D1D"/>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sz="1400" b="0" dirty="0">
                          <a:solidFill>
                            <a:srgbClr val="1D1D1D"/>
                          </a:solidFill>
                          <a:latin typeface="メイリオ" panose="020B0604030504040204" pitchFamily="50" charset="-128"/>
                          <a:ea typeface="メイリオ" panose="020B0604030504040204" pitchFamily="50" charset="-128"/>
                          <a:cs typeface="Meiryo"/>
                          <a:sym typeface="Meiryo"/>
                        </a:rPr>
                        <a:t>されます。ひとつ前の対応者が承認者だったときは承認者に再承認依頼が通知されます。</a:t>
                      </a:r>
                      <a:endParaRPr sz="1400"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1"/>
                  </a:ext>
                </a:extLst>
              </a:tr>
              <a:tr h="1410851">
                <a:tc>
                  <a:txBody>
                    <a:bodyPr/>
                    <a:lstStyle/>
                    <a:p>
                      <a:pPr marL="0" marR="0" lvl="0" indent="0" algn="ctr" rtl="0">
                        <a:spcBef>
                          <a:spcPts val="0"/>
                        </a:spcBef>
                        <a:spcAft>
                          <a:spcPts val="0"/>
                        </a:spcAft>
                        <a:buNone/>
                      </a:pPr>
                      <a:r>
                        <a:rPr lang="ja-JP" sz="2000" b="1" dirty="0">
                          <a:solidFill>
                            <a:srgbClr val="1D1D1D"/>
                          </a:solidFill>
                          <a:latin typeface="メイリオ" panose="020B0604030504040204" pitchFamily="50" charset="-128"/>
                          <a:ea typeface="メイリオ" panose="020B0604030504040204" pitchFamily="50" charset="-128"/>
                          <a:cs typeface="Meiryo"/>
                          <a:sym typeface="Meiryo"/>
                        </a:rPr>
                        <a:t>承認</a:t>
                      </a:r>
                      <a:endParaRPr sz="2000" b="1"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l" rtl="0">
                        <a:spcBef>
                          <a:spcPts val="0"/>
                        </a:spcBef>
                        <a:spcAft>
                          <a:spcPts val="0"/>
                        </a:spcAft>
                        <a:buNone/>
                      </a:pPr>
                      <a:r>
                        <a:rPr lang="ja-JP" sz="1400" b="0" dirty="0">
                          <a:solidFill>
                            <a:srgbClr val="1D1D1D"/>
                          </a:solidFill>
                          <a:latin typeface="メイリオ" panose="020B0604030504040204" pitchFamily="50" charset="-128"/>
                          <a:ea typeface="メイリオ" panose="020B0604030504040204" pitchFamily="50" charset="-128"/>
                          <a:cs typeface="Meiryo"/>
                          <a:sym typeface="Meiryo"/>
                        </a:rPr>
                        <a:t>申請内容を認めます。</a:t>
                      </a:r>
                      <a:br>
                        <a:rPr lang="ja-JP" sz="1400" dirty="0">
                          <a:latin typeface="メイリオ" panose="020B0604030504040204" pitchFamily="50" charset="-128"/>
                          <a:ea typeface="メイリオ" panose="020B0604030504040204" pitchFamily="50" charset="-128"/>
                          <a:cs typeface="Meiryo"/>
                          <a:sym typeface="Meiryo"/>
                        </a:rPr>
                      </a:br>
                      <a:r>
                        <a:rPr lang="ja-JP" sz="1400" b="0" dirty="0">
                          <a:solidFill>
                            <a:srgbClr val="1D1D1D"/>
                          </a:solidFill>
                          <a:latin typeface="メイリオ" panose="020B0604030504040204" pitchFamily="50" charset="-128"/>
                          <a:ea typeface="メイリオ" panose="020B0604030504040204" pitchFamily="50" charset="-128"/>
                          <a:cs typeface="Meiryo"/>
                          <a:sym typeface="Meiryo"/>
                        </a:rPr>
                        <a:t>最終承認者の承認が完了すると、申請者に承認完了</a:t>
                      </a:r>
                      <a:endParaRPr sz="1400" b="0" dirty="0">
                        <a:solidFill>
                          <a:srgbClr val="1D1D1D"/>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sz="1400" b="0" dirty="0">
                          <a:solidFill>
                            <a:srgbClr val="1D1D1D"/>
                          </a:solidFill>
                          <a:latin typeface="メイリオ" panose="020B0604030504040204" pitchFamily="50" charset="-128"/>
                          <a:ea typeface="メイリオ" panose="020B0604030504040204" pitchFamily="50" charset="-128"/>
                          <a:cs typeface="Meiryo"/>
                          <a:sym typeface="Meiryo"/>
                        </a:rPr>
                        <a:t>通知が送られます。また回覧者が申請内容を</a:t>
                      </a:r>
                      <a:endParaRPr sz="1400" b="0" dirty="0">
                        <a:solidFill>
                          <a:srgbClr val="1D1D1D"/>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sz="1400" b="0" dirty="0">
                          <a:solidFill>
                            <a:srgbClr val="1D1D1D"/>
                          </a:solidFill>
                          <a:latin typeface="メイリオ" panose="020B0604030504040204" pitchFamily="50" charset="-128"/>
                          <a:ea typeface="メイリオ" panose="020B0604030504040204" pitchFamily="50" charset="-128"/>
                          <a:cs typeface="Meiryo"/>
                          <a:sym typeface="Meiryo"/>
                        </a:rPr>
                        <a:t>回覧可能な状態になり、回覧依頼が通知されます。</a:t>
                      </a:r>
                      <a:br>
                        <a:rPr lang="ja-JP" sz="1400" dirty="0">
                          <a:latin typeface="メイリオ" panose="020B0604030504040204" pitchFamily="50" charset="-128"/>
                          <a:ea typeface="メイリオ" panose="020B0604030504040204" pitchFamily="50" charset="-128"/>
                          <a:cs typeface="Meiryo"/>
                          <a:sym typeface="Meiryo"/>
                        </a:rPr>
                      </a:br>
                      <a:r>
                        <a:rPr lang="ja-JP" sz="1400" b="0" dirty="0">
                          <a:solidFill>
                            <a:srgbClr val="1D1D1D"/>
                          </a:solidFill>
                          <a:latin typeface="メイリオ" panose="020B0604030504040204" pitchFamily="50" charset="-128"/>
                          <a:ea typeface="メイリオ" panose="020B0604030504040204" pitchFamily="50" charset="-128"/>
                          <a:cs typeface="Meiryo"/>
                          <a:sym typeface="Meiryo"/>
                        </a:rPr>
                        <a:t>シート反映設定がされている場合は、申請内容が自動的にプロファイルブックの該当シートに反映されます。</a:t>
                      </a:r>
                      <a:endParaRPr sz="1400"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5" name="Google Shape;1505;p118"/>
          <p:cNvSpPr txBox="1"/>
          <p:nvPr/>
        </p:nvSpPr>
        <p:spPr>
          <a:xfrm rot="10800000">
            <a:off x="3469159" y="7909324"/>
            <a:ext cx="155643" cy="21893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7-8. ワークフロー</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3" name="Google Shape;1444;p114">
            <a:extLst>
              <a:ext uri="{FF2B5EF4-FFF2-40B4-BE49-F238E27FC236}">
                <a16:creationId xmlns:a16="http://schemas.microsoft.com/office/drawing/2014/main" id="{9DCE7EE5-C265-44DF-AF8D-B8051DDFD314}"/>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5" name="Google Shape;1431;p113">
            <a:extLst>
              <a:ext uri="{FF2B5EF4-FFF2-40B4-BE49-F238E27FC236}">
                <a16:creationId xmlns:a16="http://schemas.microsoft.com/office/drawing/2014/main" id="{4E741E84-4EB0-4E76-804D-5B4C74370619}"/>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6" name="Google Shape;1384;p110">
            <a:extLst>
              <a:ext uri="{FF2B5EF4-FFF2-40B4-BE49-F238E27FC236}">
                <a16:creationId xmlns:a16="http://schemas.microsoft.com/office/drawing/2014/main" id="{5A00244D-4406-4B33-8C91-4BC15AC9B695}"/>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7" name="Google Shape;203;g125f8f40711_0_141">
            <a:extLst>
              <a:ext uri="{FF2B5EF4-FFF2-40B4-BE49-F238E27FC236}">
                <a16:creationId xmlns:a16="http://schemas.microsoft.com/office/drawing/2014/main" id="{743B1A5E-C208-492C-BA33-98F2ACCE635E}"/>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8-5.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申請を承認</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差し戻し</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却下する</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8" name="Google Shape;157;g125f8f40711_0_119">
            <a:extLst>
              <a:ext uri="{FF2B5EF4-FFF2-40B4-BE49-F238E27FC236}">
                <a16:creationId xmlns:a16="http://schemas.microsoft.com/office/drawing/2014/main" id="{357F3B44-2101-482B-B3D5-EF5E9F5C33A5}"/>
              </a:ext>
            </a:extLst>
          </p:cNvPr>
          <p:cNvSpPr txBox="1"/>
          <p:nvPr/>
        </p:nvSpPr>
        <p:spPr>
          <a:xfrm>
            <a:off x="6220332" y="1119242"/>
            <a:ext cx="5277497"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②申請内容が表示されるので、内容を確認し、画面下部の</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却下</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差戻</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承認</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のいずれかのボタンをタップしてください。</a:t>
            </a:r>
            <a:endParaRPr lang="ja-JP" altLang="en-US" sz="1400" dirty="0">
              <a:latin typeface="メイリオ" panose="020B0604030504040204" pitchFamily="50" charset="-128"/>
              <a:ea typeface="メイリオ" panose="020B0604030504040204" pitchFamily="50" charset="-128"/>
            </a:endParaRPr>
          </a:p>
        </p:txBody>
      </p:sp>
      <p:sp>
        <p:nvSpPr>
          <p:cNvPr id="19" name="Google Shape;76;p5">
            <a:extLst>
              <a:ext uri="{FF2B5EF4-FFF2-40B4-BE49-F238E27FC236}">
                <a16:creationId xmlns:a16="http://schemas.microsoft.com/office/drawing/2014/main" id="{D4565E17-9FDF-468A-B80B-0DBDA451DB0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0" name="Google Shape;78;p5">
            <a:extLst>
              <a:ext uri="{FF2B5EF4-FFF2-40B4-BE49-F238E27FC236}">
                <a16:creationId xmlns:a16="http://schemas.microsoft.com/office/drawing/2014/main" id="{364322FF-E887-41E8-A4AD-97D48BE5A5C3}"/>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
        <p:nvSpPr>
          <p:cNvPr id="21" name="Google Shape;156;g125f8f40711_0_119">
            <a:extLst>
              <a:ext uri="{FF2B5EF4-FFF2-40B4-BE49-F238E27FC236}">
                <a16:creationId xmlns:a16="http://schemas.microsoft.com/office/drawing/2014/main" id="{59BB7A84-3518-4B79-9651-A6A530D9CBAA}"/>
              </a:ext>
            </a:extLst>
          </p:cNvPr>
          <p:cNvSpPr txBox="1"/>
          <p:nvPr/>
        </p:nvSpPr>
        <p:spPr>
          <a:xfrm>
            <a:off x="694171" y="1119242"/>
            <a:ext cx="5277497"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➀ワークフロートップから</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承認する申請</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をタップします。　自身が承認すべき申請一覧が表示されるので、内容を確認したい申請をタップします。</a:t>
            </a:r>
            <a:endParaRPr lang="ja-JP" altLang="en-US" sz="1400"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8DB49B94-4AB4-08C3-7A36-3E45F102F8C3}"/>
              </a:ext>
            </a:extLst>
          </p:cNvPr>
          <p:cNvPicPr>
            <a:picLocks noChangeAspect="1"/>
          </p:cNvPicPr>
          <p:nvPr/>
        </p:nvPicPr>
        <p:blipFill>
          <a:blip r:embed="rId3"/>
          <a:stretch>
            <a:fillRect/>
          </a:stretch>
        </p:blipFill>
        <p:spPr>
          <a:xfrm>
            <a:off x="1513656" y="1755786"/>
            <a:ext cx="2911257" cy="4897293"/>
          </a:xfrm>
          <a:prstGeom prst="rect">
            <a:avLst/>
          </a:prstGeom>
        </p:spPr>
      </p:pic>
      <p:pic>
        <p:nvPicPr>
          <p:cNvPr id="3" name="図 2">
            <a:extLst>
              <a:ext uri="{FF2B5EF4-FFF2-40B4-BE49-F238E27FC236}">
                <a16:creationId xmlns:a16="http://schemas.microsoft.com/office/drawing/2014/main" id="{2D6E8AAB-98A4-8F18-8529-241926972317}"/>
              </a:ext>
            </a:extLst>
          </p:cNvPr>
          <p:cNvPicPr>
            <a:picLocks noChangeAspect="1"/>
          </p:cNvPicPr>
          <p:nvPr/>
        </p:nvPicPr>
        <p:blipFill>
          <a:blip r:embed="rId4"/>
          <a:stretch>
            <a:fillRect/>
          </a:stretch>
        </p:blipFill>
        <p:spPr>
          <a:xfrm>
            <a:off x="7623857" y="1747835"/>
            <a:ext cx="2912718" cy="4841302"/>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391B5ECF-5E63-6D05-5F01-DDC3BB37F78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8000" y="1857865"/>
            <a:ext cx="2253992" cy="40120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16C94ED4-BE9D-5E1C-CB08-3CD5F3F8E0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13214" y="1857865"/>
            <a:ext cx="2311302" cy="4119152"/>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444;p114">
            <a:extLst>
              <a:ext uri="{FF2B5EF4-FFF2-40B4-BE49-F238E27FC236}">
                <a16:creationId xmlns:a16="http://schemas.microsoft.com/office/drawing/2014/main" id="{45B864B0-6600-444B-9595-68D13B4FBB40}"/>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1431;p113">
            <a:extLst>
              <a:ext uri="{FF2B5EF4-FFF2-40B4-BE49-F238E27FC236}">
                <a16:creationId xmlns:a16="http://schemas.microsoft.com/office/drawing/2014/main" id="{D6368521-A2CB-4D2F-B0D7-5A32E3083AC2}"/>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2" name="Google Shape;1384;p110">
            <a:extLst>
              <a:ext uri="{FF2B5EF4-FFF2-40B4-BE49-F238E27FC236}">
                <a16:creationId xmlns:a16="http://schemas.microsoft.com/office/drawing/2014/main" id="{9EF3AEC9-4D5B-467B-AA3E-E6669081816B}"/>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3" name="Google Shape;203;g125f8f40711_0_141">
            <a:extLst>
              <a:ext uri="{FF2B5EF4-FFF2-40B4-BE49-F238E27FC236}">
                <a16:creationId xmlns:a16="http://schemas.microsoft.com/office/drawing/2014/main" id="{859C0ED8-AB62-4394-84BC-F51B7A983AF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8-5.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申請を承認</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差し戻し</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却下する</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5" name="Google Shape;76;p5">
            <a:extLst>
              <a:ext uri="{FF2B5EF4-FFF2-40B4-BE49-F238E27FC236}">
                <a16:creationId xmlns:a16="http://schemas.microsoft.com/office/drawing/2014/main" id="{D8B9C8CD-B06E-4CDC-92BB-33F61748588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6" name="Google Shape;78;p5">
            <a:extLst>
              <a:ext uri="{FF2B5EF4-FFF2-40B4-BE49-F238E27FC236}">
                <a16:creationId xmlns:a16="http://schemas.microsoft.com/office/drawing/2014/main" id="{EF9421A5-AC58-4633-B064-C3119CC2F4CD}"/>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
        <p:nvSpPr>
          <p:cNvPr id="17" name="Google Shape;156;g125f8f40711_0_119">
            <a:extLst>
              <a:ext uri="{FF2B5EF4-FFF2-40B4-BE49-F238E27FC236}">
                <a16:creationId xmlns:a16="http://schemas.microsoft.com/office/drawing/2014/main" id="{74F7FA7A-4142-4FFF-876A-A024D252D8F5}"/>
              </a:ext>
            </a:extLst>
          </p:cNvPr>
          <p:cNvSpPr txBox="1"/>
          <p:nvPr/>
        </p:nvSpPr>
        <p:spPr>
          <a:xfrm>
            <a:off x="694171" y="1119242"/>
            <a:ext cx="5277497"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差し戻す際は申請者（または代理人）か、承認者から差し戻し先を選択してください。</a:t>
            </a:r>
            <a:endParaRPr lang="en-US" altLang="ja-JP" sz="1400" b="0" i="0" dirty="0">
              <a:solidFill>
                <a:srgbClr val="333333"/>
              </a:solidFill>
              <a:latin typeface="メイリオ" panose="020B0604030504040204" pitchFamily="50" charset="-128"/>
              <a:ea typeface="メイリオ" panose="020B0604030504040204" pitchFamily="50" charset="-128"/>
              <a:cs typeface="Meiryo"/>
              <a:sym typeface="Meiryo"/>
            </a:endParaRPr>
          </a:p>
          <a:p>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承認者が複数人いる場合は１名選択します。</a:t>
            </a:r>
            <a:endParaRPr lang="ja-JP" altLang="en-US" sz="1400" dirty="0">
              <a:latin typeface="メイリオ" panose="020B0604030504040204" pitchFamily="50" charset="-128"/>
              <a:ea typeface="メイリオ" panose="020B0604030504040204" pitchFamily="50" charset="-128"/>
            </a:endParaRPr>
          </a:p>
        </p:txBody>
      </p:sp>
      <p:sp>
        <p:nvSpPr>
          <p:cNvPr id="18" name="Google Shape;157;g125f8f40711_0_119">
            <a:extLst>
              <a:ext uri="{FF2B5EF4-FFF2-40B4-BE49-F238E27FC236}">
                <a16:creationId xmlns:a16="http://schemas.microsoft.com/office/drawing/2014/main" id="{519C2EB2-7242-42C9-90DD-73DFB3E8AA1F}"/>
              </a:ext>
            </a:extLst>
          </p:cNvPr>
          <p:cNvSpPr txBox="1"/>
          <p:nvPr/>
        </p:nvSpPr>
        <p:spPr>
          <a:xfrm>
            <a:off x="6220332" y="1119242"/>
            <a:ext cx="5277497"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③いずれのボタンをクリックした場合もコメント入力画面が表示されます。任意でコメントを入力後に画面下部に表示される、②で選択したボタンをタップしてください。</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19" name="Picture 2">
            <a:extLst>
              <a:ext uri="{FF2B5EF4-FFF2-40B4-BE49-F238E27FC236}">
                <a16:creationId xmlns:a16="http://schemas.microsoft.com/office/drawing/2014/main" id="{AF8AEB94-5CB1-4B63-82D2-00E261CB10B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11295" y="1857865"/>
            <a:ext cx="2312937" cy="41191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Google Shape;1588;p124">
            <a:extLst>
              <a:ext uri="{FF2B5EF4-FFF2-40B4-BE49-F238E27FC236}">
                <a16:creationId xmlns:a16="http://schemas.microsoft.com/office/drawing/2014/main" id="{A559F47C-3C02-42AE-BF8C-4F0B2733E889}"/>
              </a:ext>
            </a:extLst>
          </p:cNvPr>
          <p:cNvSpPr txBox="1"/>
          <p:nvPr/>
        </p:nvSpPr>
        <p:spPr>
          <a:xfrm>
            <a:off x="9024232" y="5152166"/>
            <a:ext cx="2841162"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dirty="0">
                <a:solidFill>
                  <a:srgbClr val="333333"/>
                </a:solidFill>
                <a:latin typeface="メイリオ" panose="020B0604030504040204" pitchFamily="50" charset="-128"/>
                <a:ea typeface="メイリオ" panose="020B0604030504040204" pitchFamily="50" charset="-128"/>
                <a:cs typeface="Meiryo"/>
                <a:sym typeface="Meiryo"/>
              </a:rPr>
              <a:t>※画像は②で</a:t>
            </a:r>
            <a:r>
              <a:rPr lang="ja-JP" sz="1200" dirty="0">
                <a:solidFill>
                  <a:srgbClr val="333333"/>
                </a:solidFill>
                <a:latin typeface="メイリオ" panose="020B0604030504040204" pitchFamily="50" charset="-128"/>
                <a:ea typeface="メイリオ" panose="020B0604030504040204" pitchFamily="50" charset="-128"/>
                <a:cs typeface="Meiryo"/>
                <a:sym typeface="Meiryo"/>
              </a:rPr>
              <a:t>「</a:t>
            </a:r>
            <a:r>
              <a:rPr lang="ja-JP" sz="1200" b="0" i="0" dirty="0">
                <a:solidFill>
                  <a:srgbClr val="333333"/>
                </a:solidFill>
                <a:latin typeface="メイリオ" panose="020B0604030504040204" pitchFamily="50" charset="-128"/>
                <a:ea typeface="メイリオ" panose="020B0604030504040204" pitchFamily="50" charset="-128"/>
                <a:cs typeface="Meiryo"/>
                <a:sym typeface="Meiryo"/>
              </a:rPr>
              <a:t>承認</a:t>
            </a:r>
            <a:r>
              <a:rPr lang="ja-JP" sz="1200" dirty="0">
                <a:solidFill>
                  <a:srgbClr val="333333"/>
                </a:solidFill>
                <a:latin typeface="メイリオ" panose="020B0604030504040204" pitchFamily="50" charset="-128"/>
                <a:ea typeface="メイリオ" panose="020B0604030504040204" pitchFamily="50" charset="-128"/>
                <a:cs typeface="Meiryo"/>
                <a:sym typeface="Meiryo"/>
              </a:rPr>
              <a:t>」</a:t>
            </a:r>
            <a:r>
              <a:rPr lang="ja-JP" sz="1200" b="0" i="0" dirty="0">
                <a:solidFill>
                  <a:srgbClr val="333333"/>
                </a:solidFill>
                <a:latin typeface="メイリオ" panose="020B0604030504040204" pitchFamily="50" charset="-128"/>
                <a:ea typeface="メイリオ" panose="020B0604030504040204" pitchFamily="50" charset="-128"/>
                <a:cs typeface="Meiryo"/>
                <a:sym typeface="Meiryo"/>
              </a:rPr>
              <a:t>を選択した場合です。却下を選択した場合は</a:t>
            </a:r>
            <a:r>
              <a:rPr lang="ja-JP" sz="1200" dirty="0">
                <a:solidFill>
                  <a:srgbClr val="333333"/>
                </a:solidFill>
                <a:latin typeface="メイリオ" panose="020B0604030504040204" pitchFamily="50" charset="-128"/>
                <a:ea typeface="メイリオ" panose="020B0604030504040204" pitchFamily="50" charset="-128"/>
                <a:cs typeface="Meiryo"/>
                <a:sym typeface="Meiryo"/>
              </a:rPr>
              <a:t>「</a:t>
            </a:r>
            <a:r>
              <a:rPr lang="ja-JP" sz="1200" b="0" i="0" dirty="0">
                <a:solidFill>
                  <a:srgbClr val="333333"/>
                </a:solidFill>
                <a:latin typeface="メイリオ" panose="020B0604030504040204" pitchFamily="50" charset="-128"/>
                <a:ea typeface="メイリオ" panose="020B0604030504040204" pitchFamily="50" charset="-128"/>
                <a:cs typeface="Meiryo"/>
                <a:sym typeface="Meiryo"/>
              </a:rPr>
              <a:t>却下</a:t>
            </a:r>
            <a:r>
              <a:rPr lang="ja-JP" sz="1200" dirty="0">
                <a:solidFill>
                  <a:srgbClr val="333333"/>
                </a:solidFill>
                <a:latin typeface="メイリオ" panose="020B0604030504040204" pitchFamily="50" charset="-128"/>
                <a:ea typeface="メイリオ" panose="020B0604030504040204" pitchFamily="50" charset="-128"/>
                <a:cs typeface="Meiryo"/>
                <a:sym typeface="Meiryo"/>
              </a:rPr>
              <a:t>」</a:t>
            </a:r>
            <a:r>
              <a:rPr lang="ja-JP" sz="1200" b="0" i="0" dirty="0">
                <a:solidFill>
                  <a:srgbClr val="333333"/>
                </a:solidFill>
                <a:latin typeface="メイリオ" panose="020B0604030504040204" pitchFamily="50" charset="-128"/>
                <a:ea typeface="メイリオ" panose="020B0604030504040204" pitchFamily="50" charset="-128"/>
                <a:cs typeface="Meiryo"/>
                <a:sym typeface="Meiryo"/>
              </a:rPr>
              <a:t>が、差し戻すを選択した場合は</a:t>
            </a:r>
            <a:r>
              <a:rPr lang="ja-JP" sz="1200" dirty="0">
                <a:solidFill>
                  <a:srgbClr val="333333"/>
                </a:solidFill>
                <a:latin typeface="メイリオ" panose="020B0604030504040204" pitchFamily="50" charset="-128"/>
                <a:ea typeface="メイリオ" panose="020B0604030504040204" pitchFamily="50" charset="-128"/>
                <a:cs typeface="Meiryo"/>
                <a:sym typeface="Meiryo"/>
              </a:rPr>
              <a:t>「</a:t>
            </a:r>
            <a:r>
              <a:rPr lang="ja-JP" sz="1200" b="0" i="0" dirty="0">
                <a:solidFill>
                  <a:srgbClr val="333333"/>
                </a:solidFill>
                <a:latin typeface="メイリオ" panose="020B0604030504040204" pitchFamily="50" charset="-128"/>
                <a:ea typeface="メイリオ" panose="020B0604030504040204" pitchFamily="50" charset="-128"/>
                <a:cs typeface="Meiryo"/>
                <a:sym typeface="Meiryo"/>
              </a:rPr>
              <a:t>差し戻す</a:t>
            </a:r>
            <a:r>
              <a:rPr lang="ja-JP" sz="1200" dirty="0">
                <a:solidFill>
                  <a:srgbClr val="333333"/>
                </a:solidFill>
                <a:latin typeface="メイリオ" panose="020B0604030504040204" pitchFamily="50" charset="-128"/>
                <a:ea typeface="メイリオ" panose="020B0604030504040204" pitchFamily="50" charset="-128"/>
                <a:cs typeface="Meiryo"/>
                <a:sym typeface="Meiryo"/>
              </a:rPr>
              <a:t>」</a:t>
            </a:r>
            <a:r>
              <a:rPr lang="ja-JP" sz="1200" b="0" i="0" dirty="0">
                <a:solidFill>
                  <a:srgbClr val="333333"/>
                </a:solidFill>
                <a:latin typeface="メイリオ" panose="020B0604030504040204" pitchFamily="50" charset="-128"/>
                <a:ea typeface="メイリオ" panose="020B0604030504040204" pitchFamily="50" charset="-128"/>
                <a:cs typeface="Meiryo"/>
                <a:sym typeface="Meiryo"/>
              </a:rPr>
              <a:t>のボタンが表示されます。</a:t>
            </a:r>
            <a:endParaRPr sz="1200" dirty="0">
              <a:solidFill>
                <a:schemeClr val="dk1"/>
              </a:solidFill>
              <a:latin typeface="メイリオ" panose="020B0604030504040204" pitchFamily="50" charset="-128"/>
              <a:ea typeface="メイリオ" panose="020B0604030504040204" pitchFamily="50" charset="-128"/>
              <a:cs typeface="Meiryo"/>
              <a:sym typeface="Meiryo"/>
            </a:endParaRPr>
          </a:p>
        </p:txBody>
      </p:sp>
    </p:spTree>
    <p:extLst>
      <p:ext uri="{BB962C8B-B14F-4D97-AF65-F5344CB8AC3E}">
        <p14:creationId xmlns:p14="http://schemas.microsoft.com/office/powerpoint/2010/main" val="21061447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20"/>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530" name="Google Shape;1530;p120"/>
          <p:cNvSpPr txBox="1"/>
          <p:nvPr/>
        </p:nvSpPr>
        <p:spPr>
          <a:xfrm rot="10800000">
            <a:off x="3469159" y="7909324"/>
            <a:ext cx="155643" cy="21893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7-8. ワークフロー</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532" name="Google Shape;1532;p120"/>
          <p:cNvSpPr txBox="1"/>
          <p:nvPr/>
        </p:nvSpPr>
        <p:spPr>
          <a:xfrm flipH="1">
            <a:off x="181906" y="1397322"/>
            <a:ext cx="45719" cy="19704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7-8. ワークフロー</a:t>
            </a:r>
            <a:endParaRPr sz="100" dirty="0">
              <a:solidFill>
                <a:schemeClr val="lt1"/>
              </a:solidFill>
              <a:latin typeface="メイリオ" panose="020B0604030504040204" pitchFamily="50" charset="-128"/>
              <a:ea typeface="メイリオ" panose="020B0604030504040204" pitchFamily="50" charset="-128"/>
              <a:sym typeface="Arial"/>
            </a:endParaRPr>
          </a:p>
        </p:txBody>
      </p:sp>
      <p:grpSp>
        <p:nvGrpSpPr>
          <p:cNvPr id="1533" name="Google Shape;1533;p120"/>
          <p:cNvGrpSpPr/>
          <p:nvPr/>
        </p:nvGrpSpPr>
        <p:grpSpPr>
          <a:xfrm>
            <a:off x="786035" y="1398994"/>
            <a:ext cx="5835493" cy="4898760"/>
            <a:chOff x="687311" y="2842053"/>
            <a:chExt cx="5835493" cy="4715853"/>
          </a:xfrm>
        </p:grpSpPr>
        <p:sp>
          <p:nvSpPr>
            <p:cNvPr id="1534" name="Google Shape;1534;p120"/>
            <p:cNvSpPr/>
            <p:nvPr/>
          </p:nvSpPr>
          <p:spPr>
            <a:xfrm>
              <a:off x="687311" y="2842053"/>
              <a:ext cx="5835493" cy="4715853"/>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1535" name="Google Shape;1535;p120"/>
            <p:cNvSpPr txBox="1"/>
            <p:nvPr/>
          </p:nvSpPr>
          <p:spPr>
            <a:xfrm>
              <a:off x="826141" y="3376156"/>
              <a:ext cx="5566370" cy="9184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b="0" i="0" dirty="0">
                  <a:solidFill>
                    <a:srgbClr val="333333"/>
                  </a:solidFill>
                  <a:latin typeface="メイリオ" panose="020B0604030504040204" pitchFamily="50" charset="-128"/>
                  <a:ea typeface="メイリオ" panose="020B0604030504040204" pitchFamily="50" charset="-128"/>
                  <a:cs typeface="Meiryo"/>
                  <a:sym typeface="Meiryo"/>
                </a:rPr>
                <a:t>画面上部の</a:t>
              </a:r>
              <a:r>
                <a:rPr lang="ja-JP" dirty="0">
                  <a:solidFill>
                    <a:srgbClr val="333333"/>
                  </a:solidFill>
                  <a:latin typeface="メイリオ" panose="020B0604030504040204" pitchFamily="50" charset="-128"/>
                  <a:ea typeface="メイリオ" panose="020B0604030504040204" pitchFamily="50" charset="-128"/>
                  <a:cs typeface="Meiryo"/>
                  <a:sym typeface="Meiryo"/>
                </a:rPr>
                <a:t>「</a:t>
              </a:r>
              <a:r>
                <a:rPr lang="ja-JP" b="0" i="0" dirty="0">
                  <a:solidFill>
                    <a:srgbClr val="333333"/>
                  </a:solidFill>
                  <a:latin typeface="メイリオ" panose="020B0604030504040204" pitchFamily="50" charset="-128"/>
                  <a:ea typeface="メイリオ" panose="020B0604030504040204" pitchFamily="50" charset="-128"/>
                  <a:cs typeface="Meiryo"/>
                  <a:sym typeface="Meiryo"/>
                </a:rPr>
                <a:t>進行状況</a:t>
              </a:r>
              <a:r>
                <a:rPr lang="ja-JP" dirty="0">
                  <a:solidFill>
                    <a:srgbClr val="333333"/>
                  </a:solidFill>
                  <a:latin typeface="メイリオ" panose="020B0604030504040204" pitchFamily="50" charset="-128"/>
                  <a:ea typeface="メイリオ" panose="020B0604030504040204" pitchFamily="50" charset="-128"/>
                  <a:cs typeface="Meiryo"/>
                  <a:sym typeface="Meiryo"/>
                </a:rPr>
                <a:t>」</a:t>
              </a:r>
              <a:r>
                <a:rPr lang="ja-JP" b="0" i="0" dirty="0">
                  <a:solidFill>
                    <a:srgbClr val="333333"/>
                  </a:solidFill>
                  <a:latin typeface="メイリオ" panose="020B0604030504040204" pitchFamily="50" charset="-128"/>
                  <a:ea typeface="メイリオ" panose="020B0604030504040204" pitchFamily="50" charset="-128"/>
                  <a:cs typeface="Meiryo"/>
                  <a:sym typeface="Meiryo"/>
                </a:rPr>
                <a:t>に「！」が付いている場合は、自身よりあとの承認者が設定されていません。</a:t>
              </a:r>
              <a:endParaRPr lang="en-US" altLang="ja-JP" b="0" i="0" dirty="0">
                <a:solidFill>
                  <a:srgbClr val="333333"/>
                </a:solidFill>
                <a:latin typeface="メイリオ" panose="020B0604030504040204" pitchFamily="50" charset="-128"/>
                <a:ea typeface="メイリオ" panose="020B0604030504040204" pitchFamily="50" charset="-128"/>
                <a:cs typeface="Meiryo"/>
                <a:sym typeface="Meiryo"/>
              </a:endParaRPr>
            </a:p>
            <a:p>
              <a:r>
                <a:rPr lang="ja-JP" altLang="en-US" b="0" i="0" dirty="0">
                  <a:solidFill>
                    <a:srgbClr val="333333"/>
                  </a:solidFill>
                  <a:latin typeface="メイリオ" panose="020B0604030504040204" pitchFamily="50" charset="-128"/>
                  <a:ea typeface="メイリオ" panose="020B0604030504040204" pitchFamily="50" charset="-128"/>
                  <a:cs typeface="Meiryo"/>
                  <a:sym typeface="Meiryo"/>
                </a:rPr>
                <a:t>自身よりあとの承認者を設定していないと、</a:t>
              </a:r>
              <a:r>
                <a:rPr lang="ja-JP" altLang="en-US"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b="0" i="0" dirty="0">
                  <a:solidFill>
                    <a:srgbClr val="333333"/>
                  </a:solidFill>
                  <a:latin typeface="メイリオ" panose="020B0604030504040204" pitchFamily="50" charset="-128"/>
                  <a:ea typeface="メイリオ" panose="020B0604030504040204" pitchFamily="50" charset="-128"/>
                  <a:cs typeface="Meiryo"/>
                  <a:sym typeface="Meiryo"/>
                </a:rPr>
                <a:t>承認</a:t>
              </a:r>
              <a:r>
                <a:rPr lang="ja-JP" altLang="en-US"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b="0" i="0" dirty="0">
                  <a:solidFill>
                    <a:srgbClr val="333333"/>
                  </a:solidFill>
                  <a:latin typeface="メイリオ" panose="020B0604030504040204" pitchFamily="50" charset="-128"/>
                  <a:ea typeface="メイリオ" panose="020B0604030504040204" pitchFamily="50" charset="-128"/>
                  <a:cs typeface="Meiryo"/>
                  <a:sym typeface="Meiryo"/>
                </a:rPr>
                <a:t>することができません。</a:t>
              </a:r>
              <a:endParaRPr lang="ja-JP" altLang="en-US"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540" name="Google Shape;1540;p120"/>
            <p:cNvSpPr txBox="1"/>
            <p:nvPr/>
          </p:nvSpPr>
          <p:spPr>
            <a:xfrm>
              <a:off x="1159687" y="2988011"/>
              <a:ext cx="5082100" cy="3555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1541" name="Google Shape;1541;p120"/>
            <p:cNvPicPr preferRelativeResize="0"/>
            <p:nvPr/>
          </p:nvPicPr>
          <p:blipFill rotWithShape="1">
            <a:blip r:embed="rId3">
              <a:alphaModFix/>
            </a:blip>
            <a:srcRect/>
            <a:stretch/>
          </p:blipFill>
          <p:spPr>
            <a:xfrm>
              <a:off x="826141" y="2953973"/>
              <a:ext cx="333545" cy="356899"/>
            </a:xfrm>
            <a:prstGeom prst="rect">
              <a:avLst/>
            </a:prstGeom>
            <a:noFill/>
            <a:ln>
              <a:noFill/>
            </a:ln>
          </p:spPr>
        </p:pic>
      </p:grpSp>
      <p:sp>
        <p:nvSpPr>
          <p:cNvPr id="2" name="Google Shape;1535;p120">
            <a:extLst>
              <a:ext uri="{FF2B5EF4-FFF2-40B4-BE49-F238E27FC236}">
                <a16:creationId xmlns:a16="http://schemas.microsoft.com/office/drawing/2014/main" id="{40C15799-1A6E-4EFD-E3D6-CDC76EB6F814}"/>
              </a:ext>
            </a:extLst>
          </p:cNvPr>
          <p:cNvSpPr txBox="1"/>
          <p:nvPr/>
        </p:nvSpPr>
        <p:spPr>
          <a:xfrm>
            <a:off x="720047" y="4213650"/>
            <a:ext cx="359196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b="0" i="0" dirty="0">
                <a:solidFill>
                  <a:srgbClr val="333333"/>
                </a:solidFill>
                <a:latin typeface="メイリオ" panose="020B0604030504040204" pitchFamily="50" charset="-128"/>
                <a:ea typeface="メイリオ" panose="020B0604030504040204" pitchFamily="50" charset="-128"/>
                <a:cs typeface="Meiryo"/>
                <a:sym typeface="Meiryo"/>
              </a:rPr>
              <a:t>「進行状況</a:t>
            </a:r>
            <a:r>
              <a:rPr lang="ja-JP" altLang="en-US"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b="0" i="0" dirty="0">
                <a:solidFill>
                  <a:srgbClr val="333333"/>
                </a:solidFill>
                <a:latin typeface="メイリオ" panose="020B0604030504040204" pitchFamily="50" charset="-128"/>
                <a:ea typeface="メイリオ" panose="020B0604030504040204" pitchFamily="50" charset="-128"/>
                <a:cs typeface="Meiryo"/>
                <a:sym typeface="Meiryo"/>
              </a:rPr>
              <a:t>から承認者を設定するか、「承認者の設定なし」と設定してください。</a:t>
            </a:r>
            <a:endParaRPr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15362" name="Picture 2">
            <a:extLst>
              <a:ext uri="{FF2B5EF4-FFF2-40B4-BE49-F238E27FC236}">
                <a16:creationId xmlns:a16="http://schemas.microsoft.com/office/drawing/2014/main" id="{9959AB0C-8F95-244A-0DBA-0F1B27473DF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5039" y="2995424"/>
            <a:ext cx="2813527" cy="7036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CC2AD766-7592-4737-BE0D-9446EEDE401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403804" y="2975694"/>
            <a:ext cx="1848068" cy="3182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2" name="Google Shape;1589;p124">
            <a:extLst>
              <a:ext uri="{FF2B5EF4-FFF2-40B4-BE49-F238E27FC236}">
                <a16:creationId xmlns:a16="http://schemas.microsoft.com/office/drawing/2014/main" id="{5114A2AC-8401-4769-82F3-D989A478DAFE}"/>
              </a:ext>
            </a:extLst>
          </p:cNvPr>
          <p:cNvGrpSpPr/>
          <p:nvPr/>
        </p:nvGrpSpPr>
        <p:grpSpPr>
          <a:xfrm>
            <a:off x="6713321" y="1397322"/>
            <a:ext cx="4553814" cy="4900432"/>
            <a:chOff x="2226367" y="9349846"/>
            <a:chExt cx="5028431" cy="4886854"/>
          </a:xfrm>
        </p:grpSpPr>
        <p:sp>
          <p:nvSpPr>
            <p:cNvPr id="23" name="Google Shape;1590;p124">
              <a:extLst>
                <a:ext uri="{FF2B5EF4-FFF2-40B4-BE49-F238E27FC236}">
                  <a16:creationId xmlns:a16="http://schemas.microsoft.com/office/drawing/2014/main" id="{819BE1FB-C56E-4050-96D0-0823E66E0FEE}"/>
                </a:ext>
              </a:extLst>
            </p:cNvPr>
            <p:cNvSpPr/>
            <p:nvPr/>
          </p:nvSpPr>
          <p:spPr>
            <a:xfrm>
              <a:off x="2226368" y="9349846"/>
              <a:ext cx="5028430" cy="4886854"/>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24" name="Google Shape;1591;p124">
              <a:extLst>
                <a:ext uri="{FF2B5EF4-FFF2-40B4-BE49-F238E27FC236}">
                  <a16:creationId xmlns:a16="http://schemas.microsoft.com/office/drawing/2014/main" id="{94F2AB63-32AA-46A6-9352-91D481787989}"/>
                </a:ext>
              </a:extLst>
            </p:cNvPr>
            <p:cNvSpPr txBox="1"/>
            <p:nvPr/>
          </p:nvSpPr>
          <p:spPr>
            <a:xfrm>
              <a:off x="2226367" y="9502712"/>
              <a:ext cx="4825471" cy="3682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a:t>
              </a:r>
              <a:r>
                <a:rPr lang="ja-JP" sz="1800" b="1" i="1" dirty="0">
                  <a:solidFill>
                    <a:srgbClr val="00B0F0"/>
                  </a:solidFill>
                  <a:latin typeface="メイリオ" panose="020B0604030504040204" pitchFamily="50" charset="-128"/>
                  <a:ea typeface="メイリオ" panose="020B0604030504040204" pitchFamily="50" charset="-128"/>
                  <a:cs typeface="Meiryo"/>
                  <a:sym typeface="Meiryo"/>
                </a:rPr>
                <a:t>　こんなときどうするの？</a:t>
              </a:r>
              <a:endParaRPr sz="1800" dirty="0">
                <a:latin typeface="メイリオ" panose="020B0604030504040204" pitchFamily="50" charset="-128"/>
                <a:ea typeface="メイリオ" panose="020B0604030504040204" pitchFamily="50" charset="-128"/>
              </a:endParaRPr>
            </a:p>
          </p:txBody>
        </p:sp>
        <p:sp>
          <p:nvSpPr>
            <p:cNvPr id="25" name="Google Shape;1592;p124">
              <a:extLst>
                <a:ext uri="{FF2B5EF4-FFF2-40B4-BE49-F238E27FC236}">
                  <a16:creationId xmlns:a16="http://schemas.microsoft.com/office/drawing/2014/main" id="{497DF6F3-78F2-4164-A274-709D5E34E88C}"/>
                </a:ext>
              </a:extLst>
            </p:cNvPr>
            <p:cNvSpPr txBox="1"/>
            <p:nvPr/>
          </p:nvSpPr>
          <p:spPr>
            <a:xfrm>
              <a:off x="2374100" y="9900437"/>
              <a:ext cx="4769511" cy="2025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000"/>
                <a:buFont typeface="Arial"/>
                <a:buNone/>
              </a:pPr>
              <a:r>
                <a:rPr 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 申請者から申請した申告があったにも関わらず、カオナビに表示がなく通知も来ていない</a:t>
              </a:r>
              <a:endParaRPr lang="en-US" alt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Clr>
                  <a:srgbClr val="000000"/>
                </a:buClr>
                <a:buSzPts val="2000"/>
                <a:buFont typeface="Arial"/>
                <a:buNone/>
              </a:pP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Clr>
                  <a:srgbClr val="000000"/>
                </a:buClr>
                <a:buSzPts val="2000"/>
                <a:buFont typeface="Arial"/>
                <a:buNone/>
              </a:pPr>
              <a:r>
                <a:rPr 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b="0" i="0" dirty="0">
                  <a:solidFill>
                    <a:srgbClr val="202226"/>
                  </a:solidFill>
                  <a:effectLst/>
                  <a:latin typeface="メイリオ" panose="020B0604030504040204" pitchFamily="50" charset="-128"/>
                  <a:ea typeface="メイリオ" panose="020B0604030504040204" pitchFamily="50" charset="-128"/>
                </a:rPr>
                <a:t>ワークフロー機能の利用権限がないか、承認者に申請者の閲覧権限がない可能性があります。</a:t>
              </a:r>
              <a:endParaRPr lang="en-US" altLang="ja-JP" b="0" i="0" dirty="0">
                <a:solidFill>
                  <a:srgbClr val="202226"/>
                </a:solidFill>
                <a:effectLst/>
                <a:latin typeface="メイリオ" panose="020B0604030504040204" pitchFamily="50" charset="-128"/>
                <a:ea typeface="メイリオ" panose="020B0604030504040204" pitchFamily="50" charset="-128"/>
              </a:endParaRPr>
            </a:p>
            <a:p>
              <a:pPr marL="0" marR="0" lvl="0" indent="0" algn="l" rtl="0">
                <a:spcBef>
                  <a:spcPts val="0"/>
                </a:spcBef>
                <a:spcAft>
                  <a:spcPts val="0"/>
                </a:spcAft>
                <a:buClr>
                  <a:srgbClr val="000000"/>
                </a:buClr>
                <a:buSzPts val="2000"/>
                <a:buFont typeface="Arial"/>
                <a:buNone/>
              </a:pPr>
              <a:r>
                <a:rPr lang="ja-JP" altLang="en-US" b="0" i="0" dirty="0">
                  <a:solidFill>
                    <a:srgbClr val="202226"/>
                  </a:solidFill>
                  <a:effectLst/>
                  <a:latin typeface="メイリオ" panose="020B0604030504040204" pitchFamily="50" charset="-128"/>
                  <a:ea typeface="メイリオ" panose="020B0604030504040204" pitchFamily="50" charset="-128"/>
                </a:rPr>
                <a:t>管理者（</a:t>
              </a:r>
              <a:r>
                <a:rPr lang="en-US" altLang="ja-JP" b="0" i="0" dirty="0">
                  <a:solidFill>
                    <a:srgbClr val="202226"/>
                  </a:solidFill>
                  <a:effectLst/>
                  <a:latin typeface="メイリオ" panose="020B0604030504040204" pitchFamily="50" charset="-128"/>
                  <a:ea typeface="メイリオ" panose="020B0604030504040204" pitchFamily="50" charset="-128"/>
                </a:rPr>
                <a:t>Adm</a:t>
              </a:r>
              <a:r>
                <a:rPr lang="ja-JP" altLang="en-US" b="0" i="0" dirty="0">
                  <a:solidFill>
                    <a:srgbClr val="202226"/>
                  </a:solidFill>
                  <a:effectLst/>
                  <a:latin typeface="メイリオ" panose="020B0604030504040204" pitchFamily="50" charset="-128"/>
                  <a:ea typeface="メイリオ" panose="020B0604030504040204" pitchFamily="50" charset="-128"/>
                </a:rPr>
                <a:t>）ユーザーに問い合わせてください。</a:t>
              </a:r>
              <a:endParaRPr lang="en-US" altLang="ja-JP" b="0" i="0" dirty="0">
                <a:solidFill>
                  <a:srgbClr val="202226"/>
                </a:solidFill>
                <a:effectLst/>
                <a:latin typeface="メイリオ" panose="020B0604030504040204" pitchFamily="50" charset="-128"/>
                <a:ea typeface="メイリオ" panose="020B0604030504040204" pitchFamily="50" charset="-128"/>
              </a:endParaRPr>
            </a:p>
            <a:p>
              <a:pPr marL="0" marR="0" lvl="0" indent="0" algn="l" rtl="0">
                <a:spcBef>
                  <a:spcPts val="0"/>
                </a:spcBef>
                <a:spcAft>
                  <a:spcPts val="0"/>
                </a:spcAft>
                <a:buClr>
                  <a:srgbClr val="000000"/>
                </a:buClr>
                <a:buSzPts val="2000"/>
                <a:buFont typeface="Arial"/>
                <a:buNone/>
              </a:pPr>
              <a:br>
                <a:rPr lang="ja-JP" altLang="en-US" dirty="0">
                  <a:latin typeface="メイリオ" panose="020B0604030504040204" pitchFamily="50" charset="-128"/>
                  <a:ea typeface="メイリオ" panose="020B0604030504040204" pitchFamily="50" charset="-128"/>
                </a:rPr>
              </a:br>
              <a:r>
                <a:rPr lang="ja-JP" altLang="en-US" b="0" i="0" dirty="0">
                  <a:solidFill>
                    <a:srgbClr val="202226"/>
                  </a:solidFill>
                  <a:effectLst/>
                  <a:latin typeface="メイリオ" panose="020B0604030504040204" pitchFamily="50" charset="-128"/>
                  <a:ea typeface="メイリオ" panose="020B0604030504040204" pitchFamily="50" charset="-128"/>
                </a:rPr>
                <a:t>管理者（</a:t>
              </a:r>
              <a:r>
                <a:rPr lang="en-US" altLang="ja-JP" b="0" i="0" dirty="0">
                  <a:solidFill>
                    <a:srgbClr val="202226"/>
                  </a:solidFill>
                  <a:effectLst/>
                  <a:latin typeface="メイリオ" panose="020B0604030504040204" pitchFamily="50" charset="-128"/>
                  <a:ea typeface="メイリオ" panose="020B0604030504040204" pitchFamily="50" charset="-128"/>
                </a:rPr>
                <a:t>Adm</a:t>
              </a:r>
              <a:r>
                <a:rPr lang="ja-JP" altLang="en-US" b="0" i="0" dirty="0">
                  <a:solidFill>
                    <a:srgbClr val="202226"/>
                  </a:solidFill>
                  <a:effectLst/>
                  <a:latin typeface="メイリオ" panose="020B0604030504040204" pitchFamily="50" charset="-128"/>
                  <a:ea typeface="メイリオ" panose="020B0604030504040204" pitchFamily="50" charset="-128"/>
                </a:rPr>
                <a:t>）ユーザーはアクセス管理で権限設定を確認、変更してください。</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grpSp>
      <p:sp>
        <p:nvSpPr>
          <p:cNvPr id="26" name="Google Shape;203;g125f8f40711_0_141">
            <a:extLst>
              <a:ext uri="{FF2B5EF4-FFF2-40B4-BE49-F238E27FC236}">
                <a16:creationId xmlns:a16="http://schemas.microsoft.com/office/drawing/2014/main" id="{48042392-05D7-48EF-A439-92298F80BFD8}"/>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8-5.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申請を承認</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差し戻し</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却下する</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27" name="Google Shape;76;p5">
            <a:extLst>
              <a:ext uri="{FF2B5EF4-FFF2-40B4-BE49-F238E27FC236}">
                <a16:creationId xmlns:a16="http://schemas.microsoft.com/office/drawing/2014/main" id="{48211F52-C7AE-47E3-9D4B-A785AACCDCA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28" name="Google Shape;78;p5">
            <a:extLst>
              <a:ext uri="{FF2B5EF4-FFF2-40B4-BE49-F238E27FC236}">
                <a16:creationId xmlns:a16="http://schemas.microsoft.com/office/drawing/2014/main" id="{8C745522-6820-41C8-A38F-579C05933126}"/>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597" name="Google Shape;1597;p125"/>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599" name="Google Shape;1599;p125"/>
          <p:cNvSpPr txBox="1"/>
          <p:nvPr/>
        </p:nvSpPr>
        <p:spPr>
          <a:xfrm rot="10800000">
            <a:off x="3469159" y="7909324"/>
            <a:ext cx="155643" cy="21893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7-8. ワークフロー</a:t>
            </a:r>
            <a:endParaRPr sz="100" dirty="0">
              <a:solidFill>
                <a:schemeClr val="lt1"/>
              </a:solidFill>
              <a:latin typeface="メイリオ" panose="020B0604030504040204" pitchFamily="50" charset="-128"/>
              <a:ea typeface="メイリオ" panose="020B0604030504040204" pitchFamily="50" charset="-128"/>
              <a:sym typeface="Arial"/>
            </a:endParaRPr>
          </a:p>
        </p:txBody>
      </p:sp>
      <p:pic>
        <p:nvPicPr>
          <p:cNvPr id="17410" name="Picture 2">
            <a:extLst>
              <a:ext uri="{FF2B5EF4-FFF2-40B4-BE49-F238E27FC236}">
                <a16:creationId xmlns:a16="http://schemas.microsoft.com/office/drawing/2014/main" id="{EBF8C717-6622-9536-C3AF-A72693237D3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30957" y="2238666"/>
            <a:ext cx="2490801" cy="39814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9A67C464-C395-C527-D5E5-49FBB003F36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70244" y="2238666"/>
            <a:ext cx="2236660" cy="3983308"/>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203;g125f8f40711_0_141">
            <a:extLst>
              <a:ext uri="{FF2B5EF4-FFF2-40B4-BE49-F238E27FC236}">
                <a16:creationId xmlns:a16="http://schemas.microsoft.com/office/drawing/2014/main" id="{0D571642-0E4E-4ECB-8C29-6F6CB34498A6}"/>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8-5.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申請を承認</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差し戻し</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却下する</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6" name="Google Shape;76;p5">
            <a:extLst>
              <a:ext uri="{FF2B5EF4-FFF2-40B4-BE49-F238E27FC236}">
                <a16:creationId xmlns:a16="http://schemas.microsoft.com/office/drawing/2014/main" id="{305DDC1A-206B-4B11-8DD8-A48405349F6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7" name="Google Shape;78;p5">
            <a:extLst>
              <a:ext uri="{FF2B5EF4-FFF2-40B4-BE49-F238E27FC236}">
                <a16:creationId xmlns:a16="http://schemas.microsoft.com/office/drawing/2014/main" id="{E630ADCC-2AEA-4F03-95DF-2730F7489763}"/>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
        <p:nvSpPr>
          <p:cNvPr id="18" name="Google Shape;203;g125f8f40711_0_141">
            <a:extLst>
              <a:ext uri="{FF2B5EF4-FFF2-40B4-BE49-F238E27FC236}">
                <a16:creationId xmlns:a16="http://schemas.microsoft.com/office/drawing/2014/main" id="{A0BC7C0D-42ED-4F24-966E-87FA65BD05E6}"/>
              </a:ext>
            </a:extLst>
          </p:cNvPr>
          <p:cNvSpPr txBox="1"/>
          <p:nvPr/>
        </p:nvSpPr>
        <p:spPr>
          <a:xfrm>
            <a:off x="292316" y="112265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●承認者を変更する</a:t>
            </a:r>
            <a:endParaRPr lang="ja-JP" altLang="en-US" sz="1600" dirty="0">
              <a:latin typeface="メイリオ" panose="020B0604030504040204" pitchFamily="50" charset="-128"/>
              <a:ea typeface="メイリオ" panose="020B0604030504040204" pitchFamily="50" charset="-128"/>
            </a:endParaRPr>
          </a:p>
        </p:txBody>
      </p:sp>
      <p:sp>
        <p:nvSpPr>
          <p:cNvPr id="21" name="Google Shape;157;g125f8f40711_0_119">
            <a:extLst>
              <a:ext uri="{FF2B5EF4-FFF2-40B4-BE49-F238E27FC236}">
                <a16:creationId xmlns:a16="http://schemas.microsoft.com/office/drawing/2014/main" id="{F49FEAE5-CFE5-4204-8207-33E176891F62}"/>
              </a:ext>
            </a:extLst>
          </p:cNvPr>
          <p:cNvSpPr txBox="1"/>
          <p:nvPr/>
        </p:nvSpPr>
        <p:spPr>
          <a:xfrm>
            <a:off x="6220333" y="1732368"/>
            <a:ext cx="527749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②</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設定できる承認者の一覧が表示されるので、承認者を選択し</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変更</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ボタンをタップします。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22" name="Google Shape;156;g125f8f40711_0_119">
            <a:extLst>
              <a:ext uri="{FF2B5EF4-FFF2-40B4-BE49-F238E27FC236}">
                <a16:creationId xmlns:a16="http://schemas.microsoft.com/office/drawing/2014/main" id="{87439D41-56C4-447C-A951-7F34550D73A1}"/>
              </a:ext>
            </a:extLst>
          </p:cNvPr>
          <p:cNvSpPr txBox="1"/>
          <p:nvPr/>
        </p:nvSpPr>
        <p:spPr>
          <a:xfrm>
            <a:off x="694170" y="1424632"/>
            <a:ext cx="10730806"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申請者が設定した承認者に誤りがあった場合、自分を含め承認者を変更することができます。</a:t>
            </a:r>
          </a:p>
        </p:txBody>
      </p:sp>
      <p:sp>
        <p:nvSpPr>
          <p:cNvPr id="23" name="Google Shape;156;g125f8f40711_0_119">
            <a:extLst>
              <a:ext uri="{FF2B5EF4-FFF2-40B4-BE49-F238E27FC236}">
                <a16:creationId xmlns:a16="http://schemas.microsoft.com/office/drawing/2014/main" id="{E5776B09-1C05-4EB9-904A-938FB53BE190}"/>
              </a:ext>
            </a:extLst>
          </p:cNvPr>
          <p:cNvSpPr txBox="1"/>
          <p:nvPr/>
        </p:nvSpPr>
        <p:spPr>
          <a:xfrm>
            <a:off x="694170" y="1746281"/>
            <a:ext cx="527749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①「</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進行状況</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から変更したい承認者のプルダウンをタップします。</a:t>
            </a:r>
            <a:endParaRPr lang="ja-JP" altLang="en-US" sz="1400" dirty="0">
              <a:latin typeface="メイリオ" panose="020B0604030504040204" pitchFamily="50" charset="-128"/>
              <a:ea typeface="メイリオ" panose="020B0604030504040204" pitchFamily="50" charset="-128"/>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Google Shape;1623;p127"/>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625" name="Google Shape;1625;p127"/>
          <p:cNvSpPr txBox="1"/>
          <p:nvPr/>
        </p:nvSpPr>
        <p:spPr>
          <a:xfrm rot="10800000">
            <a:off x="3469159" y="7909324"/>
            <a:ext cx="155643" cy="21893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7-8. ワークフロー</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628" name="Google Shape;1628;p127"/>
          <p:cNvSpPr/>
          <p:nvPr/>
        </p:nvSpPr>
        <p:spPr>
          <a:xfrm>
            <a:off x="563332" y="1567867"/>
            <a:ext cx="10759544" cy="4568982"/>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630" name="Google Shape;1630;p127"/>
          <p:cNvSpPr txBox="1"/>
          <p:nvPr/>
        </p:nvSpPr>
        <p:spPr>
          <a:xfrm>
            <a:off x="630530" y="1950119"/>
            <a:ext cx="5598657" cy="41545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2000"/>
              <a:buFont typeface="Noto Sans Symbols"/>
              <a:buChar char="⮚"/>
            </a:pPr>
            <a:r>
              <a:rPr lang="ja-JP"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承認者を自分から別のユーザーに変更したとき</a:t>
            </a:r>
            <a:endParaRPr b="1"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1631" name="Google Shape;1631;p127"/>
          <p:cNvSpPr txBox="1"/>
          <p:nvPr/>
        </p:nvSpPr>
        <p:spPr>
          <a:xfrm>
            <a:off x="859387" y="2301098"/>
            <a:ext cx="10244309"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000"/>
              <a:buFont typeface="Arial"/>
              <a:buNone/>
            </a:pPr>
            <a:r>
              <a:rPr 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現在の承認者を自分以外のメンバーに変更する場合、変更後は承認行為及び承認者の変更ができなくなります。加えて、該当申請の閲覧ができなくなることに注意してください。承認者の変更後は「承認する申請」画面に戻ります。また、変更後の承認者に通知が送信されます。</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2" name="Google Shape;1640;p128">
            <a:extLst>
              <a:ext uri="{FF2B5EF4-FFF2-40B4-BE49-F238E27FC236}">
                <a16:creationId xmlns:a16="http://schemas.microsoft.com/office/drawing/2014/main" id="{61510F32-2D43-A577-499B-4EB1AF67B089}"/>
              </a:ext>
            </a:extLst>
          </p:cNvPr>
          <p:cNvSpPr txBox="1"/>
          <p:nvPr/>
        </p:nvSpPr>
        <p:spPr>
          <a:xfrm>
            <a:off x="630530" y="3036943"/>
            <a:ext cx="9388127" cy="41545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2000"/>
              <a:buFont typeface="Noto Sans Symbols"/>
              <a:buChar char="⮚"/>
            </a:pPr>
            <a:r>
              <a:rPr lang="ja-JP"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変更したい承認者がプルダウンリスト内に表示されないとき</a:t>
            </a:r>
            <a:endParaRPr b="1"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3" name="Google Shape;1641;p128">
            <a:extLst>
              <a:ext uri="{FF2B5EF4-FFF2-40B4-BE49-F238E27FC236}">
                <a16:creationId xmlns:a16="http://schemas.microsoft.com/office/drawing/2014/main" id="{E4A80045-A262-3ED0-5AB0-818C73DA4F98}"/>
              </a:ext>
            </a:extLst>
          </p:cNvPr>
          <p:cNvSpPr txBox="1"/>
          <p:nvPr/>
        </p:nvSpPr>
        <p:spPr>
          <a:xfrm>
            <a:off x="859389" y="3408911"/>
            <a:ext cx="785505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000"/>
              <a:buFont typeface="Arial"/>
              <a:buNone/>
            </a:pPr>
            <a:r>
              <a:rPr 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下記条件がそろうと承認者として設定できます。変更したい承認者がプルダウン内に表示されないときは、社内の管理者（Adm）ユーザーに問い合わせてください。</a:t>
            </a:r>
            <a:endParaRPr lang="en-US" alt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Clr>
                <a:srgbClr val="000000"/>
              </a:buClr>
              <a:buSzPts val="2000"/>
              <a:buFont typeface="Arial"/>
              <a:buNone/>
            </a:pPr>
            <a:endParaRPr sz="600" b="0" i="0" u="none" strike="noStrike" cap="none"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Clr>
                <a:srgbClr val="000000"/>
              </a:buClr>
              <a:buSzPts val="2000"/>
              <a:buFont typeface="Arial"/>
              <a:buNone/>
            </a:pPr>
            <a:r>
              <a:rPr 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　①ユーザーIDを持っている</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Clr>
                <a:srgbClr val="000000"/>
              </a:buClr>
              <a:buSzPts val="2000"/>
              <a:buFont typeface="Arial"/>
              <a:buNone/>
            </a:pPr>
            <a:r>
              <a:rPr 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　②ワークフロー機能の利用権限がある</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Clr>
                <a:srgbClr val="000000"/>
              </a:buClr>
              <a:buSzPts val="2000"/>
              <a:buFont typeface="Arial"/>
              <a:buNone/>
            </a:pPr>
            <a:r>
              <a:rPr 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　➂退職者ではない</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Clr>
                <a:srgbClr val="000000"/>
              </a:buClr>
              <a:buSzPts val="2000"/>
              <a:buFont typeface="Arial"/>
              <a:buNone/>
            </a:pPr>
            <a:r>
              <a:rPr 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　④自分に変更したい承認者の閲覧権限がある</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13" name="Google Shape;203;g125f8f40711_0_141">
            <a:extLst>
              <a:ext uri="{FF2B5EF4-FFF2-40B4-BE49-F238E27FC236}">
                <a16:creationId xmlns:a16="http://schemas.microsoft.com/office/drawing/2014/main" id="{6C27C35B-856C-4F53-A912-E15AD2AA973E}"/>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8-5.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申請を承認</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差し戻し</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却下する</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4" name="Google Shape;76;p5">
            <a:extLst>
              <a:ext uri="{FF2B5EF4-FFF2-40B4-BE49-F238E27FC236}">
                <a16:creationId xmlns:a16="http://schemas.microsoft.com/office/drawing/2014/main" id="{C74D9A10-62B6-473E-B5AE-0CDFC87F6CA8}"/>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5" name="Google Shape;78;p5">
            <a:extLst>
              <a:ext uri="{FF2B5EF4-FFF2-40B4-BE49-F238E27FC236}">
                <a16:creationId xmlns:a16="http://schemas.microsoft.com/office/drawing/2014/main" id="{DA1997D4-5999-4DB4-AABA-5E79E6868EC0}"/>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
        <p:nvSpPr>
          <p:cNvPr id="16" name="Google Shape;203;g125f8f40711_0_141">
            <a:extLst>
              <a:ext uri="{FF2B5EF4-FFF2-40B4-BE49-F238E27FC236}">
                <a16:creationId xmlns:a16="http://schemas.microsoft.com/office/drawing/2014/main" id="{03E63E9A-83C7-41BD-B9D8-5714636606DB}"/>
              </a:ext>
            </a:extLst>
          </p:cNvPr>
          <p:cNvSpPr txBox="1"/>
          <p:nvPr/>
        </p:nvSpPr>
        <p:spPr>
          <a:xfrm>
            <a:off x="292316" y="112265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●承認者を変更する</a:t>
            </a:r>
            <a:endParaRPr lang="ja-JP" altLang="en-US" sz="1600" dirty="0">
              <a:latin typeface="メイリオ" panose="020B0604030504040204" pitchFamily="50" charset="-128"/>
              <a:ea typeface="メイリオ" panose="020B0604030504040204" pitchFamily="50" charset="-128"/>
            </a:endParaRPr>
          </a:p>
        </p:txBody>
      </p:sp>
      <p:sp>
        <p:nvSpPr>
          <p:cNvPr id="17" name="Google Shape;1591;p124">
            <a:extLst>
              <a:ext uri="{FF2B5EF4-FFF2-40B4-BE49-F238E27FC236}">
                <a16:creationId xmlns:a16="http://schemas.microsoft.com/office/drawing/2014/main" id="{178230E5-DCD0-4E5E-A4A7-F3CE08305826}"/>
              </a:ext>
            </a:extLst>
          </p:cNvPr>
          <p:cNvSpPr txBox="1"/>
          <p:nvPr/>
        </p:nvSpPr>
        <p:spPr>
          <a:xfrm>
            <a:off x="630530" y="1649462"/>
            <a:ext cx="437001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a:t>
            </a:r>
            <a:r>
              <a:rPr lang="ja-JP" sz="1800" b="1" i="1" dirty="0">
                <a:solidFill>
                  <a:srgbClr val="00B0F0"/>
                </a:solidFill>
                <a:latin typeface="メイリオ" panose="020B0604030504040204" pitchFamily="50" charset="-128"/>
                <a:ea typeface="メイリオ" panose="020B0604030504040204" pitchFamily="50" charset="-128"/>
                <a:cs typeface="Meiryo"/>
                <a:sym typeface="Meiryo"/>
              </a:rPr>
              <a:t>　こんなときどうするの？</a:t>
            </a:r>
            <a:endParaRPr sz="1800" dirty="0">
              <a:latin typeface="メイリオ" panose="020B0604030504040204" pitchFamily="50" charset="-128"/>
              <a:ea typeface="メイリオ" panose="020B0604030504040204" pitchFamily="50" charset="-128"/>
            </a:endParaRPr>
          </a:p>
        </p:txBody>
      </p:sp>
      <p:sp>
        <p:nvSpPr>
          <p:cNvPr id="18" name="Google Shape;1642;p128">
            <a:extLst>
              <a:ext uri="{FF2B5EF4-FFF2-40B4-BE49-F238E27FC236}">
                <a16:creationId xmlns:a16="http://schemas.microsoft.com/office/drawing/2014/main" id="{0569D7C9-64DF-482B-B148-4C2452BEDD99}"/>
              </a:ext>
            </a:extLst>
          </p:cNvPr>
          <p:cNvSpPr txBox="1"/>
          <p:nvPr/>
        </p:nvSpPr>
        <p:spPr>
          <a:xfrm>
            <a:off x="630530" y="4963395"/>
            <a:ext cx="5063261" cy="41545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2000"/>
              <a:buFont typeface="Noto Sans Symbols"/>
              <a:buChar char="⮚"/>
            </a:pPr>
            <a:r>
              <a:rPr lang="ja-JP"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承認者を選択できないとき</a:t>
            </a:r>
            <a:endParaRPr b="1"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19" name="Google Shape;1643;p128">
            <a:extLst>
              <a:ext uri="{FF2B5EF4-FFF2-40B4-BE49-F238E27FC236}">
                <a16:creationId xmlns:a16="http://schemas.microsoft.com/office/drawing/2014/main" id="{F5883185-345A-4C02-8910-FDFC54D11343}"/>
              </a:ext>
            </a:extLst>
          </p:cNvPr>
          <p:cNvSpPr txBox="1"/>
          <p:nvPr/>
        </p:nvSpPr>
        <p:spPr>
          <a:xfrm>
            <a:off x="859389" y="5313419"/>
            <a:ext cx="785505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800"/>
              <a:buFont typeface="Arial"/>
              <a:buNone/>
            </a:pPr>
            <a:r>
              <a:rPr lang="ja-JP"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未対応の承認者を変更することができますが、自身に閲覧権限がないメンバーが承認者として設定されていた場合、「(表示できません)」と表示されます。承認者はこれを変更することはできません。</a:t>
            </a:r>
            <a:endParaRPr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pic>
        <p:nvPicPr>
          <p:cNvPr id="20" name="図 19">
            <a:extLst>
              <a:ext uri="{FF2B5EF4-FFF2-40B4-BE49-F238E27FC236}">
                <a16:creationId xmlns:a16="http://schemas.microsoft.com/office/drawing/2014/main" id="{7182A263-1A17-4490-B76D-8DD0044E81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33338" y="3019038"/>
            <a:ext cx="2170638" cy="2996882"/>
          </a:xfrm>
          <a:prstGeom prst="rect">
            <a:avLst/>
          </a:prstGeom>
          <a:ln>
            <a:solidFill>
              <a:schemeClr val="tx1"/>
            </a:solid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1" name="Google Shape;1651;p129"/>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656" name="Google Shape;1656;p129"/>
          <p:cNvSpPr txBox="1"/>
          <p:nvPr/>
        </p:nvSpPr>
        <p:spPr>
          <a:xfrm flipH="1">
            <a:off x="316844" y="1497840"/>
            <a:ext cx="45719" cy="564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7-8. ワークフロー</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2" name="Google Shape;203;g125f8f40711_0_141">
            <a:extLst>
              <a:ext uri="{FF2B5EF4-FFF2-40B4-BE49-F238E27FC236}">
                <a16:creationId xmlns:a16="http://schemas.microsoft.com/office/drawing/2014/main" id="{175C3E43-02D5-4984-B256-E8849BB93E73}"/>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8-6.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承認済みまたは却下した申請を閲覧する</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6;p5">
            <a:extLst>
              <a:ext uri="{FF2B5EF4-FFF2-40B4-BE49-F238E27FC236}">
                <a16:creationId xmlns:a16="http://schemas.microsoft.com/office/drawing/2014/main" id="{83E8759F-DA6C-4BE4-A77D-2BAB5EC21D43}"/>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4" name="Google Shape;78;p5">
            <a:extLst>
              <a:ext uri="{FF2B5EF4-FFF2-40B4-BE49-F238E27FC236}">
                <a16:creationId xmlns:a16="http://schemas.microsoft.com/office/drawing/2014/main" id="{2DF71FE1-BCC7-46A5-BD20-5E1A1A70849E}"/>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
        <p:nvSpPr>
          <p:cNvPr id="15" name="Google Shape;156;g125f8f40711_0_119">
            <a:extLst>
              <a:ext uri="{FF2B5EF4-FFF2-40B4-BE49-F238E27FC236}">
                <a16:creationId xmlns:a16="http://schemas.microsoft.com/office/drawing/2014/main" id="{5C1DE648-31E1-4585-BB12-0F6409C52F67}"/>
              </a:ext>
            </a:extLst>
          </p:cNvPr>
          <p:cNvSpPr txBox="1"/>
          <p:nvPr/>
        </p:nvSpPr>
        <p:spPr>
          <a:xfrm>
            <a:off x="694171" y="1119242"/>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➀ワークフロートップから、</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承認する申請</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をタップします。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6" name="Google Shape;157;g125f8f40711_0_119">
            <a:extLst>
              <a:ext uri="{FF2B5EF4-FFF2-40B4-BE49-F238E27FC236}">
                <a16:creationId xmlns:a16="http://schemas.microsoft.com/office/drawing/2014/main" id="{D3D65AA3-F4BE-48D0-A3FD-F301E9558D0D}"/>
              </a:ext>
            </a:extLst>
          </p:cNvPr>
          <p:cNvSpPr txBox="1"/>
          <p:nvPr/>
        </p:nvSpPr>
        <p:spPr>
          <a:xfrm>
            <a:off x="6220332" y="1119242"/>
            <a:ext cx="527749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②「</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承認済</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か</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却下</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をタップし、閲覧したい申請をタップします。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36866" name="Picture 2">
            <a:extLst>
              <a:ext uri="{FF2B5EF4-FFF2-40B4-BE49-F238E27FC236}">
                <a16:creationId xmlns:a16="http://schemas.microsoft.com/office/drawing/2014/main" id="{4EABA3B1-033C-880A-75A0-A46CC7F85B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8113" y="1554316"/>
            <a:ext cx="2880904" cy="51216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6868" name="Picture 4">
            <a:extLst>
              <a:ext uri="{FF2B5EF4-FFF2-40B4-BE49-F238E27FC236}">
                <a16:creationId xmlns:a16="http://schemas.microsoft.com/office/drawing/2014/main" id="{0AACA491-5B69-975C-7CAD-3EAD2D58B0C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77229" y="1526077"/>
            <a:ext cx="2892760" cy="51216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8" name="Google Shape;1668;p130"/>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0" name="Google Shape;203;g125f8f40711_0_141">
            <a:extLst>
              <a:ext uri="{FF2B5EF4-FFF2-40B4-BE49-F238E27FC236}">
                <a16:creationId xmlns:a16="http://schemas.microsoft.com/office/drawing/2014/main" id="{F6877712-793E-4A80-9636-07A50885564E}"/>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8-6.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承認済みまたは却下した申請を閲覧する</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1" name="Google Shape;76;p5">
            <a:extLst>
              <a:ext uri="{FF2B5EF4-FFF2-40B4-BE49-F238E27FC236}">
                <a16:creationId xmlns:a16="http://schemas.microsoft.com/office/drawing/2014/main" id="{8745A3EE-E33F-40F7-A778-748056BACD16}"/>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78;p5">
            <a:extLst>
              <a:ext uri="{FF2B5EF4-FFF2-40B4-BE49-F238E27FC236}">
                <a16:creationId xmlns:a16="http://schemas.microsoft.com/office/drawing/2014/main" id="{BCE12EAD-BE33-402C-A4F0-0F85A3F2029D}"/>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
        <p:nvSpPr>
          <p:cNvPr id="13" name="Google Shape;156;g125f8f40711_0_119">
            <a:extLst>
              <a:ext uri="{FF2B5EF4-FFF2-40B4-BE49-F238E27FC236}">
                <a16:creationId xmlns:a16="http://schemas.microsoft.com/office/drawing/2014/main" id="{4862D93A-0B5B-4C73-B7C2-64A4728E9791}"/>
              </a:ext>
            </a:extLst>
          </p:cNvPr>
          <p:cNvSpPr txBox="1"/>
          <p:nvPr/>
        </p:nvSpPr>
        <p:spPr>
          <a:xfrm>
            <a:off x="694171" y="1119242"/>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③</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タップ</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すると、申請内容の詳細と進行状況が確認できます。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5" name="Google Shape;1534;p120">
            <a:extLst>
              <a:ext uri="{FF2B5EF4-FFF2-40B4-BE49-F238E27FC236}">
                <a16:creationId xmlns:a16="http://schemas.microsoft.com/office/drawing/2014/main" id="{70644B6C-9B92-4014-9B2B-799BFF47ACD7}"/>
              </a:ext>
            </a:extLst>
          </p:cNvPr>
          <p:cNvSpPr/>
          <p:nvPr/>
        </p:nvSpPr>
        <p:spPr>
          <a:xfrm>
            <a:off x="6616590" y="1564847"/>
            <a:ext cx="5327059" cy="4343584"/>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16" name="Google Shape;1535;p120">
            <a:extLst>
              <a:ext uri="{FF2B5EF4-FFF2-40B4-BE49-F238E27FC236}">
                <a16:creationId xmlns:a16="http://schemas.microsoft.com/office/drawing/2014/main" id="{F1A0E49B-FF80-4512-A9C4-FFEC67A8CBED}"/>
              </a:ext>
            </a:extLst>
          </p:cNvPr>
          <p:cNvSpPr txBox="1"/>
          <p:nvPr/>
        </p:nvSpPr>
        <p:spPr>
          <a:xfrm>
            <a:off x="6755420" y="2119665"/>
            <a:ext cx="265902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自身が回覧者に設定されている場合は、画面下部に</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回覧済みにする</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が表示されます。</a:t>
            </a:r>
          </a:p>
        </p:txBody>
      </p:sp>
      <p:sp>
        <p:nvSpPr>
          <p:cNvPr id="17" name="Google Shape;1540;p120">
            <a:extLst>
              <a:ext uri="{FF2B5EF4-FFF2-40B4-BE49-F238E27FC236}">
                <a16:creationId xmlns:a16="http://schemas.microsoft.com/office/drawing/2014/main" id="{0C062EBB-BE5C-48C7-9F19-0CF28A625E44}"/>
              </a:ext>
            </a:extLst>
          </p:cNvPr>
          <p:cNvSpPr txBox="1"/>
          <p:nvPr/>
        </p:nvSpPr>
        <p:spPr>
          <a:xfrm>
            <a:off x="7088966" y="1716466"/>
            <a:ext cx="455707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18" name="Google Shape;1541;p120">
            <a:extLst>
              <a:ext uri="{FF2B5EF4-FFF2-40B4-BE49-F238E27FC236}">
                <a16:creationId xmlns:a16="http://schemas.microsoft.com/office/drawing/2014/main" id="{EC88D549-2E65-4F1D-9CA2-14CBB41F2DC6}"/>
              </a:ext>
            </a:extLst>
          </p:cNvPr>
          <p:cNvPicPr preferRelativeResize="0"/>
          <p:nvPr/>
        </p:nvPicPr>
        <p:blipFill rotWithShape="1">
          <a:blip r:embed="rId3">
            <a:alphaModFix/>
          </a:blip>
          <a:srcRect/>
          <a:stretch/>
        </p:blipFill>
        <p:spPr>
          <a:xfrm>
            <a:off x="6785566" y="1681108"/>
            <a:ext cx="336677" cy="370742"/>
          </a:xfrm>
          <a:prstGeom prst="rect">
            <a:avLst/>
          </a:prstGeom>
          <a:noFill/>
          <a:ln>
            <a:noFill/>
          </a:ln>
        </p:spPr>
      </p:pic>
      <p:pic>
        <p:nvPicPr>
          <p:cNvPr id="37890" name="Picture 2">
            <a:extLst>
              <a:ext uri="{FF2B5EF4-FFF2-40B4-BE49-F238E27FC236}">
                <a16:creationId xmlns:a16="http://schemas.microsoft.com/office/drawing/2014/main" id="{21151717-363F-C8B2-02DF-815C65E89E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312" y="1564847"/>
            <a:ext cx="2611709" cy="46545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7892" name="Picture 4">
            <a:extLst>
              <a:ext uri="{FF2B5EF4-FFF2-40B4-BE49-F238E27FC236}">
                <a16:creationId xmlns:a16="http://schemas.microsoft.com/office/drawing/2014/main" id="{7DFDB2EB-6E68-A50D-8F9A-04458227954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47678" y="1547263"/>
            <a:ext cx="2611709" cy="46545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7894" name="Picture 6">
            <a:extLst>
              <a:ext uri="{FF2B5EF4-FFF2-40B4-BE49-F238E27FC236}">
                <a16:creationId xmlns:a16="http://schemas.microsoft.com/office/drawing/2014/main" id="{C9D72DE6-CCB5-8EE5-961E-84F96F45495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97157" y="1950268"/>
            <a:ext cx="2179180" cy="3883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grpSp>
        <p:nvGrpSpPr>
          <p:cNvPr id="219" name="Google Shape;219;p15"/>
          <p:cNvGrpSpPr/>
          <p:nvPr/>
        </p:nvGrpSpPr>
        <p:grpSpPr>
          <a:xfrm>
            <a:off x="1477715" y="5387447"/>
            <a:ext cx="9379670" cy="825107"/>
            <a:chOff x="3110960" y="7221943"/>
            <a:chExt cx="10354127" cy="1171312"/>
          </a:xfrm>
        </p:grpSpPr>
        <p:sp>
          <p:nvSpPr>
            <p:cNvPr id="220" name="Google Shape;220;p15"/>
            <p:cNvSpPr/>
            <p:nvPr/>
          </p:nvSpPr>
          <p:spPr>
            <a:xfrm>
              <a:off x="3110960" y="7221943"/>
              <a:ext cx="10354127" cy="1171312"/>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21" name="Google Shape;221;p15"/>
            <p:cNvSpPr txBox="1"/>
            <p:nvPr/>
          </p:nvSpPr>
          <p:spPr>
            <a:xfrm>
              <a:off x="3232984" y="7293998"/>
              <a:ext cx="5614778" cy="480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2400"/>
                <a:buFont typeface="Meiryo"/>
                <a:buNone/>
              </a:pPr>
              <a:r>
                <a:rPr lang="ja-JP" sz="1600"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rPr>
                <a:t>✔ CHECK!　</a:t>
              </a:r>
              <a:endParaRPr b="1" i="1" u="none" strike="noStrike" cap="none" dirty="0">
                <a:solidFill>
                  <a:srgbClr val="00B0F0"/>
                </a:solidFill>
                <a:latin typeface="メイリオ" panose="020B0604030504040204" pitchFamily="50" charset="-128"/>
                <a:ea typeface="メイリオ" panose="020B0604030504040204" pitchFamily="50" charset="-128"/>
                <a:cs typeface="Meiryo"/>
                <a:sym typeface="Meiryo"/>
              </a:endParaRPr>
            </a:p>
          </p:txBody>
        </p:sp>
        <p:sp>
          <p:nvSpPr>
            <p:cNvPr id="222" name="Google Shape;222;p15"/>
            <p:cNvSpPr txBox="1"/>
            <p:nvPr/>
          </p:nvSpPr>
          <p:spPr>
            <a:xfrm>
              <a:off x="3610843" y="7779280"/>
              <a:ext cx="9357087" cy="4368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dirty="0">
                  <a:solidFill>
                    <a:schemeClr val="dk1"/>
                  </a:solidFill>
                  <a:latin typeface="メイリオ" panose="020B0604030504040204" pitchFamily="50" charset="-128"/>
                  <a:ea typeface="メイリオ" panose="020B0604030504040204" pitchFamily="50" charset="-128"/>
                  <a:cs typeface="Meiryo"/>
                  <a:sym typeface="Meiryo"/>
                </a:rPr>
                <a:t>アプリでシングルサインオンをご利用いただけない場合、管理者側で制限している可能性があります。</a:t>
              </a:r>
              <a:endParaRPr dirty="0">
                <a:latin typeface="メイリオ" panose="020B0604030504040204" pitchFamily="50" charset="-128"/>
                <a:ea typeface="メイリオ" panose="020B0604030504040204" pitchFamily="50" charset="-128"/>
              </a:endParaRPr>
            </a:p>
          </p:txBody>
        </p:sp>
      </p:grpSp>
      <p:sp>
        <p:nvSpPr>
          <p:cNvPr id="224" name="Google Shape;224;p15"/>
          <p:cNvSpPr txBox="1"/>
          <p:nvPr/>
        </p:nvSpPr>
        <p:spPr>
          <a:xfrm rot="10800000" flipH="1">
            <a:off x="111299" y="1342081"/>
            <a:ext cx="411090" cy="133580"/>
          </a:xfrm>
          <a:prstGeom prst="rect">
            <a:avLst/>
          </a:prstGeom>
          <a:noFill/>
          <a:ln>
            <a:noFill/>
          </a:ln>
        </p:spPr>
        <p:txBody>
          <a:bodyPr spcFirstLastPara="1" wrap="square" lIns="91425" tIns="45700" rIns="91425" bIns="45700" anchor="ctr" anchorCtr="0">
            <a:normAutofit fontScale="97500"/>
          </a:bodyPr>
          <a:lstStyle/>
          <a:p>
            <a:pPr marL="0" marR="0" lvl="0" indent="0" algn="l" rtl="0">
              <a:lnSpc>
                <a:spcPct val="90000"/>
              </a:lnSpc>
              <a:spcBef>
                <a:spcPts val="0"/>
              </a:spcBef>
              <a:spcAft>
                <a:spcPts val="0"/>
              </a:spcAft>
              <a:buClr>
                <a:schemeClr val="lt1"/>
              </a:buClr>
              <a:buSzPct val="1000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7-3. スマートフォンアプリのログイン</a:t>
            </a:r>
            <a:endParaRPr sz="100" dirty="0">
              <a:solidFill>
                <a:schemeClr val="lt1"/>
              </a:solidFill>
              <a:latin typeface="メイリオ" panose="020B0604030504040204" pitchFamily="50" charset="-128"/>
              <a:ea typeface="メイリオ" panose="020B0604030504040204" pitchFamily="50" charset="-128"/>
              <a:sym typeface="Arial"/>
            </a:endParaRPr>
          </a:p>
        </p:txBody>
      </p:sp>
      <p:pic>
        <p:nvPicPr>
          <p:cNvPr id="2050" name="Picture 2">
            <a:extLst>
              <a:ext uri="{FF2B5EF4-FFF2-40B4-BE49-F238E27FC236}">
                <a16:creationId xmlns:a16="http://schemas.microsoft.com/office/drawing/2014/main" id="{3649A963-981B-7E4B-27FE-841B847FF4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00949" y="1990412"/>
            <a:ext cx="1662086" cy="296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Google Shape;192;p13">
            <a:extLst>
              <a:ext uri="{FF2B5EF4-FFF2-40B4-BE49-F238E27FC236}">
                <a16:creationId xmlns:a16="http://schemas.microsoft.com/office/drawing/2014/main" id="{541E8876-148D-474A-A00A-A5D210682545}"/>
              </a:ext>
            </a:extLst>
          </p:cNvPr>
          <p:cNvSpPr txBox="1"/>
          <p:nvPr/>
        </p:nvSpPr>
        <p:spPr>
          <a:xfrm>
            <a:off x="161201" y="1058373"/>
            <a:ext cx="385526" cy="16806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7-3. スマートフォンアプリのログイン</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4" name="Google Shape;203;g125f8f40711_0_141">
            <a:extLst>
              <a:ext uri="{FF2B5EF4-FFF2-40B4-BE49-F238E27FC236}">
                <a16:creationId xmlns:a16="http://schemas.microsoft.com/office/drawing/2014/main" id="{AE513085-FDED-49E4-BC98-328DE12CF6B7}"/>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3-2.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ログイン方法</a:t>
            </a:r>
            <a:endParaRPr lang="ja-JP" altLang="en-US" sz="1600" dirty="0">
              <a:latin typeface="メイリオ" panose="020B0604030504040204" pitchFamily="50" charset="-128"/>
              <a:ea typeface="メイリオ" panose="020B0604030504040204" pitchFamily="50" charset="-128"/>
            </a:endParaRPr>
          </a:p>
        </p:txBody>
      </p:sp>
      <p:sp>
        <p:nvSpPr>
          <p:cNvPr id="15" name="Google Shape;76;p5">
            <a:extLst>
              <a:ext uri="{FF2B5EF4-FFF2-40B4-BE49-F238E27FC236}">
                <a16:creationId xmlns:a16="http://schemas.microsoft.com/office/drawing/2014/main" id="{E8059C85-2D35-4050-9269-42DD29C22879}"/>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6" name="Google Shape;78;p5">
            <a:extLst>
              <a:ext uri="{FF2B5EF4-FFF2-40B4-BE49-F238E27FC236}">
                <a16:creationId xmlns:a16="http://schemas.microsoft.com/office/drawing/2014/main" id="{026E8FF1-1B71-45A0-8501-C0822D2E7E6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3.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スマ</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トフォンアプリのログイン</a:t>
            </a:r>
            <a:endParaRPr lang="ja-JP" altLang="en-US" dirty="0">
              <a:latin typeface="メイリオ" panose="020B0604030504040204" pitchFamily="50" charset="-128"/>
              <a:ea typeface="メイリオ" panose="020B0604030504040204" pitchFamily="50" charset="-128"/>
            </a:endParaRPr>
          </a:p>
        </p:txBody>
      </p:sp>
      <p:sp>
        <p:nvSpPr>
          <p:cNvPr id="17" name="Google Shape;618;g126584d4e9d_0_223">
            <a:extLst>
              <a:ext uri="{FF2B5EF4-FFF2-40B4-BE49-F238E27FC236}">
                <a16:creationId xmlns:a16="http://schemas.microsoft.com/office/drawing/2014/main" id="{2AA61671-67F7-4EBA-A380-EF2AF49514C4}"/>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●シングルサインオン（</a:t>
            </a: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SSO</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）でログインする</a:t>
            </a:r>
            <a:endParaRPr lang="ja-JP" altLang="en-US" sz="1600" dirty="0">
              <a:latin typeface="メイリオ" panose="020B0604030504040204" pitchFamily="50" charset="-128"/>
              <a:ea typeface="メイリオ" panose="020B0604030504040204" pitchFamily="50" charset="-128"/>
            </a:endParaRPr>
          </a:p>
        </p:txBody>
      </p:sp>
      <p:sp>
        <p:nvSpPr>
          <p:cNvPr id="18" name="Google Shape;156;g125f8f40711_0_119">
            <a:extLst>
              <a:ext uri="{FF2B5EF4-FFF2-40B4-BE49-F238E27FC236}">
                <a16:creationId xmlns:a16="http://schemas.microsoft.com/office/drawing/2014/main" id="{009CFF1A-8FFB-4102-8BA2-B4A7CABAD254}"/>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dirty="0">
                <a:solidFill>
                  <a:schemeClr val="dk1"/>
                </a:solidFill>
                <a:latin typeface="メイリオ" panose="020B0604030504040204" pitchFamily="50" charset="-128"/>
                <a:ea typeface="メイリオ" panose="020B0604030504040204" pitchFamily="50" charset="-128"/>
                <a:cs typeface="Meiryo"/>
                <a:sym typeface="Meiryo"/>
              </a:rPr>
              <a:t>①「</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SSO</a:t>
            </a:r>
            <a:r>
              <a:rPr lang="ja-JP" altLang="en-US" dirty="0">
                <a:solidFill>
                  <a:schemeClr val="dk1"/>
                </a:solidFill>
                <a:latin typeface="メイリオ" panose="020B0604030504040204" pitchFamily="50" charset="-128"/>
                <a:ea typeface="メイリオ" panose="020B0604030504040204" pitchFamily="50" charset="-128"/>
                <a:cs typeface="Meiryo"/>
                <a:sym typeface="Meiryo"/>
              </a:rPr>
              <a:t>でログイン」をタップします。</a:t>
            </a:r>
            <a:endParaRPr lang="ja-JP" altLang="en-US" dirty="0">
              <a:latin typeface="メイリオ" panose="020B0604030504040204" pitchFamily="50" charset="-128"/>
              <a:ea typeface="メイリオ" panose="020B0604030504040204" pitchFamily="50" charset="-128"/>
            </a:endParaRPr>
          </a:p>
        </p:txBody>
      </p:sp>
      <p:sp>
        <p:nvSpPr>
          <p:cNvPr id="19" name="Google Shape;157;g125f8f40711_0_119">
            <a:extLst>
              <a:ext uri="{FF2B5EF4-FFF2-40B4-BE49-F238E27FC236}">
                <a16:creationId xmlns:a16="http://schemas.microsoft.com/office/drawing/2014/main" id="{B6FCD862-639A-4192-9910-AEB17371D28F}"/>
              </a:ext>
            </a:extLst>
          </p:cNvPr>
          <p:cNvSpPr txBox="1"/>
          <p:nvPr/>
        </p:nvSpPr>
        <p:spPr>
          <a:xfrm>
            <a:off x="6167550" y="1465981"/>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②シングルサインオンで利用しているメールアドレスを入力します。</a:t>
            </a:r>
            <a:endParaRPr lang="ja-JP" altLang="en-US" dirty="0">
              <a:latin typeface="メイリオ" panose="020B0604030504040204" pitchFamily="50" charset="-128"/>
              <a:ea typeface="メイリオ" panose="020B0604030504040204" pitchFamily="50" charset="-128"/>
            </a:endParaRPr>
          </a:p>
        </p:txBody>
      </p:sp>
      <p:pic>
        <p:nvPicPr>
          <p:cNvPr id="21" name="Picture 2">
            <a:extLst>
              <a:ext uri="{FF2B5EF4-FFF2-40B4-BE49-F238E27FC236}">
                <a16:creationId xmlns:a16="http://schemas.microsoft.com/office/drawing/2014/main" id="{1F8CA061-2CD7-4BDF-9BB7-E598A3EC952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85258" y="1994449"/>
            <a:ext cx="1642079" cy="29128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sp>
        <p:nvSpPr>
          <p:cNvPr id="1691" name="Google Shape;1691;p132"/>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695" name="Google Shape;1695;p132"/>
          <p:cNvSpPr txBox="1"/>
          <p:nvPr/>
        </p:nvSpPr>
        <p:spPr>
          <a:xfrm flipH="1">
            <a:off x="316844" y="1554316"/>
            <a:ext cx="45719" cy="1710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7-8. ワークフロー</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4" name="Google Shape;1668;p130">
            <a:extLst>
              <a:ext uri="{FF2B5EF4-FFF2-40B4-BE49-F238E27FC236}">
                <a16:creationId xmlns:a16="http://schemas.microsoft.com/office/drawing/2014/main" id="{9F8B31D9-EFBC-40D3-9625-3AC353AD5293}"/>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5" name="Google Shape;203;g125f8f40711_0_141">
            <a:extLst>
              <a:ext uri="{FF2B5EF4-FFF2-40B4-BE49-F238E27FC236}">
                <a16:creationId xmlns:a16="http://schemas.microsoft.com/office/drawing/2014/main" id="{BD61A164-C175-4987-ABBF-06715AA439B5}"/>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8-7.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申請を回覧する</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6" name="Google Shape;76;p5">
            <a:extLst>
              <a:ext uri="{FF2B5EF4-FFF2-40B4-BE49-F238E27FC236}">
                <a16:creationId xmlns:a16="http://schemas.microsoft.com/office/drawing/2014/main" id="{51110153-8BA4-461C-9862-B8996A1770C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7" name="Google Shape;78;p5">
            <a:extLst>
              <a:ext uri="{FF2B5EF4-FFF2-40B4-BE49-F238E27FC236}">
                <a16:creationId xmlns:a16="http://schemas.microsoft.com/office/drawing/2014/main" id="{D13247A3-2166-404D-A44A-93A5D6DC85C0}"/>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
        <p:nvSpPr>
          <p:cNvPr id="18" name="Google Shape;156;g125f8f40711_0_119">
            <a:extLst>
              <a:ext uri="{FF2B5EF4-FFF2-40B4-BE49-F238E27FC236}">
                <a16:creationId xmlns:a16="http://schemas.microsoft.com/office/drawing/2014/main" id="{F86F9EFB-2901-41B7-8668-1B10B35033C0}"/>
              </a:ext>
            </a:extLst>
          </p:cNvPr>
          <p:cNvSpPr txBox="1"/>
          <p:nvPr/>
        </p:nvSpPr>
        <p:spPr>
          <a:xfrm>
            <a:off x="694171" y="1119242"/>
            <a:ext cx="10238436"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自身が回覧者として割り当てられている申請はアプリの場合、ワークフロートップと</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en-US" altLang="ja-JP" sz="1400" b="0" i="0" dirty="0">
                <a:solidFill>
                  <a:srgbClr val="333333"/>
                </a:solidFill>
                <a:latin typeface="メイリオ" panose="020B0604030504040204" pitchFamily="50" charset="-128"/>
                <a:ea typeface="メイリオ" panose="020B0604030504040204" pitchFamily="50" charset="-128"/>
                <a:cs typeface="Meiryo"/>
                <a:sym typeface="Meiryo"/>
              </a:rPr>
              <a:t>To Do</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から確認できます。</a:t>
            </a:r>
            <a:endParaRPr lang="en-US" altLang="ja-JP" sz="1400" b="0" i="0" dirty="0">
              <a:solidFill>
                <a:srgbClr val="333333"/>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回覧者に設定されている申請について、ステータスが完了になったものを閲覧することができます。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9" name="Google Shape;203;g125f8f40711_0_141">
            <a:extLst>
              <a:ext uri="{FF2B5EF4-FFF2-40B4-BE49-F238E27FC236}">
                <a16:creationId xmlns:a16="http://schemas.microsoft.com/office/drawing/2014/main" id="{6F45F965-5F9F-4C4E-B893-9900F71C688A}"/>
              </a:ext>
            </a:extLst>
          </p:cNvPr>
          <p:cNvSpPr txBox="1"/>
          <p:nvPr/>
        </p:nvSpPr>
        <p:spPr>
          <a:xfrm>
            <a:off x="291830" y="1626178"/>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i="0" dirty="0">
                <a:solidFill>
                  <a:schemeClr val="dk1"/>
                </a:solidFill>
                <a:latin typeface="メイリオ" panose="020B0604030504040204" pitchFamily="50" charset="-128"/>
                <a:ea typeface="メイリオ" panose="020B0604030504040204" pitchFamily="50" charset="-128"/>
                <a:cs typeface="Meiryo"/>
                <a:sym typeface="Meiryo"/>
              </a:rPr>
              <a:t>ワークフロートップから確認</a:t>
            </a:r>
            <a:endParaRPr lang="ja-JP" altLang="en-US" sz="1600" dirty="0">
              <a:latin typeface="メイリオ" panose="020B0604030504040204" pitchFamily="50" charset="-128"/>
              <a:ea typeface="メイリオ" panose="020B0604030504040204" pitchFamily="50" charset="-128"/>
            </a:endParaRPr>
          </a:p>
        </p:txBody>
      </p:sp>
      <p:sp>
        <p:nvSpPr>
          <p:cNvPr id="20" name="Google Shape;203;g125f8f40711_0_141">
            <a:extLst>
              <a:ext uri="{FF2B5EF4-FFF2-40B4-BE49-F238E27FC236}">
                <a16:creationId xmlns:a16="http://schemas.microsoft.com/office/drawing/2014/main" id="{FFF0F5B3-447C-4A41-A145-A2E1138A986B}"/>
              </a:ext>
            </a:extLst>
          </p:cNvPr>
          <p:cNvSpPr txBox="1"/>
          <p:nvPr/>
        </p:nvSpPr>
        <p:spPr>
          <a:xfrm>
            <a:off x="5971181" y="1626178"/>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 To Do</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から確認</a:t>
            </a:r>
            <a:endParaRPr lang="ja-JP" altLang="en-US" sz="1600" dirty="0">
              <a:latin typeface="メイリオ" panose="020B0604030504040204" pitchFamily="50" charset="-128"/>
              <a:ea typeface="メイリオ" panose="020B0604030504040204" pitchFamily="50" charset="-128"/>
            </a:endParaRPr>
          </a:p>
        </p:txBody>
      </p:sp>
      <p:pic>
        <p:nvPicPr>
          <p:cNvPr id="38916" name="Picture 4">
            <a:extLst>
              <a:ext uri="{FF2B5EF4-FFF2-40B4-BE49-F238E27FC236}">
                <a16:creationId xmlns:a16="http://schemas.microsoft.com/office/drawing/2014/main" id="{39242FB5-A7D9-4C86-E34C-84C4519001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7073" y="2072570"/>
            <a:ext cx="2403599" cy="42765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8918" name="Picture 6">
            <a:extLst>
              <a:ext uri="{FF2B5EF4-FFF2-40B4-BE49-F238E27FC236}">
                <a16:creationId xmlns:a16="http://schemas.microsoft.com/office/drawing/2014/main" id="{BCF59E42-4D1B-564E-44BE-5E8B841CAC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91258" y="2072569"/>
            <a:ext cx="2405579" cy="42765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sp>
        <p:nvSpPr>
          <p:cNvPr id="1719" name="Google Shape;1719;p134"/>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723" name="Google Shape;1723;p134"/>
          <p:cNvSpPr txBox="1"/>
          <p:nvPr/>
        </p:nvSpPr>
        <p:spPr>
          <a:xfrm rot="10800000">
            <a:off x="181906" y="1657191"/>
            <a:ext cx="45719" cy="4571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7-8. ワークフロー</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2" name="Google Shape;156;g125f8f40711_0_119">
            <a:extLst>
              <a:ext uri="{FF2B5EF4-FFF2-40B4-BE49-F238E27FC236}">
                <a16:creationId xmlns:a16="http://schemas.microsoft.com/office/drawing/2014/main" id="{278CB3B0-ECFF-47E4-A588-0FEB2FAA09FB}"/>
              </a:ext>
            </a:extLst>
          </p:cNvPr>
          <p:cNvSpPr txBox="1"/>
          <p:nvPr/>
        </p:nvSpPr>
        <p:spPr>
          <a:xfrm>
            <a:off x="694171" y="1119242"/>
            <a:ext cx="5277497"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➀</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ワークフロートップから、</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回覧する申請</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をタップします。</a:t>
            </a:r>
          </a:p>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自身が回覧できる申請一覧が表示されるので、閲覧したい申請をタップします。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3" name="Google Shape;157;g125f8f40711_0_119">
            <a:extLst>
              <a:ext uri="{FF2B5EF4-FFF2-40B4-BE49-F238E27FC236}">
                <a16:creationId xmlns:a16="http://schemas.microsoft.com/office/drawing/2014/main" id="{EC667B37-1321-44E9-950B-B2F2B3692B4C}"/>
              </a:ext>
            </a:extLst>
          </p:cNvPr>
          <p:cNvSpPr txBox="1"/>
          <p:nvPr/>
        </p:nvSpPr>
        <p:spPr>
          <a:xfrm>
            <a:off x="6220332" y="1119242"/>
            <a:ext cx="527749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②タップすると、申請内容の詳細と承認者ステップが確認できます。</a:t>
            </a:r>
            <a:endParaRPr lang="ja-JP" altLang="en-US" dirty="0">
              <a:latin typeface="メイリオ" panose="020B0604030504040204" pitchFamily="50" charset="-128"/>
              <a:ea typeface="メイリオ" panose="020B0604030504040204" pitchFamily="50" charset="-128"/>
            </a:endParaRPr>
          </a:p>
        </p:txBody>
      </p:sp>
      <p:sp>
        <p:nvSpPr>
          <p:cNvPr id="14" name="Google Shape;203;g125f8f40711_0_141">
            <a:extLst>
              <a:ext uri="{FF2B5EF4-FFF2-40B4-BE49-F238E27FC236}">
                <a16:creationId xmlns:a16="http://schemas.microsoft.com/office/drawing/2014/main" id="{B0B20FAE-AB86-40D2-8AB9-572F1C990F50}"/>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8-7.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申請を回覧する</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5" name="Google Shape;76;p5">
            <a:extLst>
              <a:ext uri="{FF2B5EF4-FFF2-40B4-BE49-F238E27FC236}">
                <a16:creationId xmlns:a16="http://schemas.microsoft.com/office/drawing/2014/main" id="{65112D62-9A9D-4620-B124-1BDFC90B520B}"/>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6" name="Google Shape;78;p5">
            <a:extLst>
              <a:ext uri="{FF2B5EF4-FFF2-40B4-BE49-F238E27FC236}">
                <a16:creationId xmlns:a16="http://schemas.microsoft.com/office/drawing/2014/main" id="{F31CB800-4868-4B05-85F9-056C4098AE3D}"/>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pic>
        <p:nvPicPr>
          <p:cNvPr id="39938" name="Picture 2">
            <a:extLst>
              <a:ext uri="{FF2B5EF4-FFF2-40B4-BE49-F238E27FC236}">
                <a16:creationId xmlns:a16="http://schemas.microsoft.com/office/drawing/2014/main" id="{2AB08C1A-D984-0C49-C459-A79DA53C8F1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56866" y="1753077"/>
            <a:ext cx="2837810" cy="50243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9942" name="Picture 6">
            <a:extLst>
              <a:ext uri="{FF2B5EF4-FFF2-40B4-BE49-F238E27FC236}">
                <a16:creationId xmlns:a16="http://schemas.microsoft.com/office/drawing/2014/main" id="{BA1C587C-2015-BC10-925F-E6214123FF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08963" y="1753077"/>
            <a:ext cx="2819201" cy="50243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2" name="Google Shape;1742;p136"/>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9" name="Google Shape;156;g125f8f40711_0_119">
            <a:extLst>
              <a:ext uri="{FF2B5EF4-FFF2-40B4-BE49-F238E27FC236}">
                <a16:creationId xmlns:a16="http://schemas.microsoft.com/office/drawing/2014/main" id="{EA18008D-8CAC-4C45-B39D-E91D5DB0316C}"/>
              </a:ext>
            </a:extLst>
          </p:cNvPr>
          <p:cNvSpPr txBox="1"/>
          <p:nvPr/>
        </p:nvSpPr>
        <p:spPr>
          <a:xfrm>
            <a:off x="694171" y="1119242"/>
            <a:ext cx="527749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③閲覧が完了したら、画面下部の</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回覧済みにする</a:t>
            </a:r>
            <a:r>
              <a:rPr lang="ja-JP" altLang="en-US" sz="1400" dirty="0">
                <a:solidFill>
                  <a:srgbClr val="333333"/>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rgbClr val="333333"/>
                </a:solidFill>
                <a:latin typeface="メイリオ" panose="020B0604030504040204" pitchFamily="50" charset="-128"/>
                <a:ea typeface="メイリオ" panose="020B0604030504040204" pitchFamily="50" charset="-128"/>
                <a:cs typeface="Meiryo"/>
                <a:sym typeface="Meiryo"/>
              </a:rPr>
              <a:t>ボタンをタップし、申請を回覧済みにします。</a:t>
            </a:r>
            <a:endParaRPr lang="ja-JP" altLang="en-US" sz="14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0" name="Google Shape;203;g125f8f40711_0_141">
            <a:extLst>
              <a:ext uri="{FF2B5EF4-FFF2-40B4-BE49-F238E27FC236}">
                <a16:creationId xmlns:a16="http://schemas.microsoft.com/office/drawing/2014/main" id="{46339CC0-C54D-4706-8059-E12DF8C58213}"/>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8-7.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申請を回覧する</a:t>
            </a:r>
            <a:endParaRPr lang="ja-JP" altLang="en-US" sz="1200" dirty="0">
              <a:solidFill>
                <a:schemeClr val="dk1"/>
              </a:solidFill>
              <a:latin typeface="メイリオ" panose="020B0604030504040204" pitchFamily="50" charset="-128"/>
              <a:ea typeface="メイリオ" panose="020B0604030504040204" pitchFamily="50" charset="-128"/>
              <a:sym typeface="Arial"/>
            </a:endParaRPr>
          </a:p>
        </p:txBody>
      </p:sp>
      <p:sp>
        <p:nvSpPr>
          <p:cNvPr id="11" name="Google Shape;76;p5">
            <a:extLst>
              <a:ext uri="{FF2B5EF4-FFF2-40B4-BE49-F238E27FC236}">
                <a16:creationId xmlns:a16="http://schemas.microsoft.com/office/drawing/2014/main" id="{24BC1E24-7CA8-4880-8B60-06098D2C2CF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78;p5">
            <a:extLst>
              <a:ext uri="{FF2B5EF4-FFF2-40B4-BE49-F238E27FC236}">
                <a16:creationId xmlns:a16="http://schemas.microsoft.com/office/drawing/2014/main" id="{DC54FF95-161E-4C2D-9063-613EAEBFDFB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8.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ワークフロー</a:t>
            </a:r>
            <a:endParaRPr lang="ja-JP" altLang="en-US" dirty="0">
              <a:latin typeface="メイリオ" panose="020B0604030504040204" pitchFamily="50" charset="-128"/>
              <a:ea typeface="メイリオ" panose="020B0604030504040204" pitchFamily="50" charset="-128"/>
            </a:endParaRPr>
          </a:p>
        </p:txBody>
      </p:sp>
      <p:sp>
        <p:nvSpPr>
          <p:cNvPr id="13" name="Google Shape;157;g125f8f40711_0_119">
            <a:extLst>
              <a:ext uri="{FF2B5EF4-FFF2-40B4-BE49-F238E27FC236}">
                <a16:creationId xmlns:a16="http://schemas.microsoft.com/office/drawing/2014/main" id="{E5987087-64ED-4755-A206-0BE77F4EFC8E}"/>
              </a:ext>
            </a:extLst>
          </p:cNvPr>
          <p:cNvSpPr txBox="1"/>
          <p:nvPr/>
        </p:nvSpPr>
        <p:spPr>
          <a:xfrm>
            <a:off x="6220332" y="1119242"/>
            <a:ext cx="5277497" cy="11695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0" i="0" dirty="0">
                <a:solidFill>
                  <a:schemeClr val="tx1"/>
                </a:solidFill>
                <a:latin typeface="メイリオ" panose="020B0604030504040204" pitchFamily="50" charset="-128"/>
                <a:ea typeface="メイリオ" panose="020B0604030504040204" pitchFamily="50" charset="-128"/>
                <a:cs typeface="Meiryo"/>
                <a:sym typeface="Meiryo"/>
              </a:rPr>
              <a:t>④回覧済みにする際にコメントを入力できます。任意でコメントを入力後、画面下部に表示される</a:t>
            </a:r>
            <a:r>
              <a:rPr lang="ja-JP" altLang="en-US" sz="1400" dirty="0">
                <a:solidFill>
                  <a:schemeClr val="tx1"/>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chemeClr val="tx1"/>
                </a:solidFill>
                <a:latin typeface="メイリオ" panose="020B0604030504040204" pitchFamily="50" charset="-128"/>
                <a:ea typeface="メイリオ" panose="020B0604030504040204" pitchFamily="50" charset="-128"/>
                <a:cs typeface="Meiryo"/>
                <a:sym typeface="Meiryo"/>
              </a:rPr>
              <a:t>回覧済みにする</a:t>
            </a:r>
            <a:r>
              <a:rPr lang="ja-JP" altLang="en-US" sz="1400" dirty="0">
                <a:solidFill>
                  <a:schemeClr val="tx1"/>
                </a:solidFill>
                <a:latin typeface="メイリオ" panose="020B0604030504040204" pitchFamily="50" charset="-128"/>
                <a:ea typeface="メイリオ" panose="020B0604030504040204" pitchFamily="50" charset="-128"/>
                <a:cs typeface="Meiryo"/>
                <a:sym typeface="Meiryo"/>
              </a:rPr>
              <a:t>」</a:t>
            </a:r>
            <a:r>
              <a:rPr lang="ja-JP" altLang="en-US" sz="1400" b="0" i="0" dirty="0">
                <a:solidFill>
                  <a:schemeClr val="tx1"/>
                </a:solidFill>
                <a:latin typeface="メイリオ" panose="020B0604030504040204" pitchFamily="50" charset="-128"/>
                <a:ea typeface="メイリオ" panose="020B0604030504040204" pitchFamily="50" charset="-128"/>
                <a:cs typeface="Meiryo"/>
                <a:sym typeface="Meiryo"/>
              </a:rPr>
              <a:t>ボタンをタップしてください。</a:t>
            </a:r>
            <a:endParaRPr lang="en-US" altLang="ja-JP" sz="1400" b="0" i="0" dirty="0">
              <a:solidFill>
                <a:schemeClr val="tx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b="0" i="0" dirty="0">
                <a:solidFill>
                  <a:schemeClr val="tx1"/>
                </a:solidFill>
                <a:effectLst/>
                <a:latin typeface="メイリオ" panose="020B0604030504040204" pitchFamily="50" charset="-128"/>
                <a:ea typeface="メイリオ" panose="020B0604030504040204" pitchFamily="50" charset="-128"/>
              </a:rPr>
              <a:t>入力したコメントを申請者に通知する場合は</a:t>
            </a:r>
            <a:r>
              <a:rPr lang="en-US" altLang="ja-JP" b="0" i="0" dirty="0">
                <a:solidFill>
                  <a:schemeClr val="tx1"/>
                </a:solidFill>
                <a:effectLst/>
                <a:latin typeface="メイリオ" panose="020B0604030504040204" pitchFamily="50" charset="-128"/>
                <a:ea typeface="メイリオ" panose="020B0604030504040204" pitchFamily="50" charset="-128"/>
              </a:rPr>
              <a:t>『</a:t>
            </a:r>
            <a:r>
              <a:rPr lang="ja-JP" altLang="en-US" b="0" i="0" dirty="0">
                <a:solidFill>
                  <a:schemeClr val="tx1"/>
                </a:solidFill>
                <a:effectLst/>
                <a:latin typeface="メイリオ" panose="020B0604030504040204" pitchFamily="50" charset="-128"/>
                <a:ea typeface="メイリオ" panose="020B0604030504040204" pitchFamily="50" charset="-128"/>
              </a:rPr>
              <a:t>申請者のメール・通知にコメントを含める</a:t>
            </a:r>
            <a:r>
              <a:rPr lang="en-US" altLang="ja-JP" b="0" i="0" dirty="0">
                <a:solidFill>
                  <a:schemeClr val="tx1"/>
                </a:solidFill>
                <a:effectLst/>
                <a:latin typeface="メイリオ" panose="020B0604030504040204" pitchFamily="50" charset="-128"/>
                <a:ea typeface="メイリオ" panose="020B0604030504040204" pitchFamily="50" charset="-128"/>
              </a:rPr>
              <a:t>』</a:t>
            </a:r>
            <a:r>
              <a:rPr lang="ja-JP" altLang="en-US" b="0" i="0" dirty="0">
                <a:solidFill>
                  <a:schemeClr val="tx1"/>
                </a:solidFill>
                <a:effectLst/>
                <a:latin typeface="メイリオ" panose="020B0604030504040204" pitchFamily="50" charset="-128"/>
                <a:ea typeface="メイリオ" panose="020B0604030504040204" pitchFamily="50" charset="-128"/>
              </a:rPr>
              <a:t>にチェックを入れてください。</a:t>
            </a:r>
            <a:endParaRPr lang="ja-JP" altLang="en-US" sz="1400" dirty="0">
              <a:solidFill>
                <a:schemeClr val="tx1"/>
              </a:solidFill>
              <a:latin typeface="メイリオ" panose="020B0604030504040204" pitchFamily="50" charset="-128"/>
              <a:ea typeface="メイリオ" panose="020B0604030504040204" pitchFamily="50" charset="-128"/>
              <a:cs typeface="Meiryo"/>
              <a:sym typeface="Meiryo"/>
            </a:endParaRPr>
          </a:p>
        </p:txBody>
      </p:sp>
      <p:pic>
        <p:nvPicPr>
          <p:cNvPr id="40962" name="Picture 2">
            <a:extLst>
              <a:ext uri="{FF2B5EF4-FFF2-40B4-BE49-F238E27FC236}">
                <a16:creationId xmlns:a16="http://schemas.microsoft.com/office/drawing/2014/main" id="{4A368F28-F2CC-9566-BBBC-B4586C82326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34235" y="1720802"/>
            <a:ext cx="2774510" cy="49365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964" name="Picture 4">
            <a:extLst>
              <a:ext uri="{FF2B5EF4-FFF2-40B4-BE49-F238E27FC236}">
                <a16:creationId xmlns:a16="http://schemas.microsoft.com/office/drawing/2014/main" id="{996FD227-1E42-CC5B-07AF-1F8DD5C3C1D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39869" y="2451798"/>
            <a:ext cx="2776796" cy="24635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27">
          <a:extLst>
            <a:ext uri="{FF2B5EF4-FFF2-40B4-BE49-F238E27FC236}">
              <a16:creationId xmlns:a16="http://schemas.microsoft.com/office/drawing/2014/main" id="{09B19DC3-FC98-2B43-A2A4-A1113C7ABA01}"/>
            </a:ext>
          </a:extLst>
        </p:cNvPr>
        <p:cNvGrpSpPr/>
        <p:nvPr/>
      </p:nvGrpSpPr>
      <p:grpSpPr>
        <a:xfrm>
          <a:off x="0" y="0"/>
          <a:ext cx="0" cy="0"/>
          <a:chOff x="0" y="0"/>
          <a:chExt cx="0" cy="0"/>
        </a:xfrm>
      </p:grpSpPr>
      <p:sp>
        <p:nvSpPr>
          <p:cNvPr id="1228" name="Google Shape;1228;p96">
            <a:extLst>
              <a:ext uri="{FF2B5EF4-FFF2-40B4-BE49-F238E27FC236}">
                <a16:creationId xmlns:a16="http://schemas.microsoft.com/office/drawing/2014/main" id="{52CB947B-9905-E9ED-13F6-6DD59F540DF5}"/>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8" name="Google Shape;203;g125f8f40711_0_141">
            <a:extLst>
              <a:ext uri="{FF2B5EF4-FFF2-40B4-BE49-F238E27FC236}">
                <a16:creationId xmlns:a16="http://schemas.microsoft.com/office/drawing/2014/main" id="{692C7901-79A5-EE27-8106-CFA89A5D2506}"/>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●アビリティーマネージャーを</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開く</a:t>
            </a:r>
            <a:endParaRPr lang="ja-JP" altLang="en-US" sz="1600" dirty="0">
              <a:latin typeface="メイリオ" panose="020B0604030504040204" pitchFamily="50" charset="-128"/>
              <a:ea typeface="メイリオ" panose="020B0604030504040204" pitchFamily="50" charset="-128"/>
            </a:endParaRPr>
          </a:p>
        </p:txBody>
      </p:sp>
      <p:sp>
        <p:nvSpPr>
          <p:cNvPr id="9" name="Google Shape;76;p5">
            <a:extLst>
              <a:ext uri="{FF2B5EF4-FFF2-40B4-BE49-F238E27FC236}">
                <a16:creationId xmlns:a16="http://schemas.microsoft.com/office/drawing/2014/main" id="{DB3AB486-07D6-799F-3DF9-1A72E7C80CB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0" name="Google Shape;78;p5">
            <a:extLst>
              <a:ext uri="{FF2B5EF4-FFF2-40B4-BE49-F238E27FC236}">
                <a16:creationId xmlns:a16="http://schemas.microsoft.com/office/drawing/2014/main" id="{3637A3D9-F68E-DD2E-6061-0C25D3F47083}"/>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11" name="Google Shape;156;g125f8f40711_0_119">
            <a:extLst>
              <a:ext uri="{FF2B5EF4-FFF2-40B4-BE49-F238E27FC236}">
                <a16:creationId xmlns:a16="http://schemas.microsoft.com/office/drawing/2014/main" id="{FF61A218-F1AD-AAFB-D8C6-7D034EF26800}"/>
              </a:ext>
            </a:extLst>
          </p:cNvPr>
          <p:cNvSpPr txBox="1"/>
          <p:nvPr/>
        </p:nvSpPr>
        <p:spPr>
          <a:xfrm>
            <a:off x="911202" y="1222606"/>
            <a:ext cx="471409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a:solidFill>
                  <a:schemeClr val="dk1"/>
                </a:solidFill>
                <a:latin typeface="メイリオ" panose="020B0604030504040204" pitchFamily="50" charset="-128"/>
                <a:ea typeface="メイリオ" panose="020B0604030504040204" pitchFamily="50" charset="-128"/>
                <a:cs typeface="Meiryo"/>
                <a:sym typeface="Meiryo"/>
              </a:rPr>
              <a:t>①</a:t>
            </a:r>
            <a:r>
              <a:rPr lang="en-US" altLang="ja-JP" b="0" i="0" dirty="0">
                <a:solidFill>
                  <a:srgbClr val="03363D"/>
                </a:solidFill>
                <a:effectLst/>
                <a:latin typeface="メイリオ" panose="020B0604030504040204" pitchFamily="50" charset="-128"/>
                <a:ea typeface="メイリオ" panose="020B0604030504040204" pitchFamily="50" charset="-128"/>
              </a:rPr>
              <a:t>『TOP』</a:t>
            </a:r>
            <a:r>
              <a:rPr lang="ja-JP" altLang="en-US" b="0" i="0" dirty="0">
                <a:solidFill>
                  <a:srgbClr val="03363D"/>
                </a:solidFill>
                <a:effectLst/>
                <a:latin typeface="メイリオ" panose="020B0604030504040204" pitchFamily="50" charset="-128"/>
                <a:ea typeface="メイリオ" panose="020B0604030504040204" pitchFamily="50" charset="-128"/>
              </a:rPr>
              <a:t>の</a:t>
            </a:r>
            <a:r>
              <a:rPr lang="ja-JP" altLang="en-US" b="0" i="0">
                <a:solidFill>
                  <a:srgbClr val="03363D"/>
                </a:solidFill>
                <a:effectLst/>
                <a:latin typeface="メイリオ" panose="020B0604030504040204" pitchFamily="50" charset="-128"/>
                <a:ea typeface="メイリオ" panose="020B0604030504040204" pitchFamily="50" charset="-128"/>
              </a:rPr>
              <a:t>機能一覧</a:t>
            </a:r>
            <a:r>
              <a:rPr lang="ja-JP" altLang="en-US">
                <a:solidFill>
                  <a:srgbClr val="03363D"/>
                </a:solidFill>
                <a:latin typeface="メイリオ" panose="020B0604030504040204" pitchFamily="50" charset="-128"/>
                <a:ea typeface="メイリオ" panose="020B0604030504040204" pitchFamily="50" charset="-128"/>
              </a:rPr>
              <a:t>の</a:t>
            </a:r>
            <a:r>
              <a:rPr lang="en-US" altLang="ja-JP" b="0" i="0" dirty="0">
                <a:solidFill>
                  <a:srgbClr val="03363D"/>
                </a:solidFill>
                <a:effectLst/>
                <a:latin typeface="メイリオ" panose="020B0604030504040204" pitchFamily="50" charset="-128"/>
                <a:ea typeface="メイリオ" panose="020B0604030504040204" pitchFamily="50" charset="-128"/>
              </a:rPr>
              <a:t>『</a:t>
            </a:r>
            <a:r>
              <a:rPr lang="ja-JP" altLang="en-US" b="0" i="0">
                <a:solidFill>
                  <a:srgbClr val="03363D"/>
                </a:solidFill>
                <a:effectLst/>
                <a:latin typeface="メイリオ" panose="020B0604030504040204" pitchFamily="50" charset="-128"/>
                <a:ea typeface="メイリオ" panose="020B0604030504040204" pitchFamily="50" charset="-128"/>
              </a:rPr>
              <a:t>アビリティーマネージャー</a:t>
            </a:r>
            <a:r>
              <a:rPr lang="en-US" altLang="ja-JP" b="0" i="0" dirty="0">
                <a:solidFill>
                  <a:srgbClr val="03363D"/>
                </a:solidFill>
                <a:effectLst/>
                <a:latin typeface="メイリオ" panose="020B0604030504040204" pitchFamily="50" charset="-128"/>
                <a:ea typeface="メイリオ" panose="020B0604030504040204" pitchFamily="50" charset="-128"/>
              </a:rPr>
              <a:t>』</a:t>
            </a:r>
            <a:r>
              <a:rPr lang="ja-JP" altLang="en-US" b="0" i="0">
                <a:solidFill>
                  <a:srgbClr val="03363D"/>
                </a:solidFill>
                <a:effectLst/>
                <a:latin typeface="メイリオ" panose="020B0604030504040204" pitchFamily="50" charset="-128"/>
                <a:ea typeface="メイリオ" panose="020B0604030504040204" pitchFamily="50" charset="-128"/>
              </a:rPr>
              <a:t>、</a:t>
            </a:r>
            <a:endParaRPr lang="en-US" altLang="ja-JP" b="0" i="0" dirty="0">
              <a:solidFill>
                <a:srgbClr val="03363D"/>
              </a:solidFill>
              <a:effectLst/>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ja-JP" altLang="en-US">
                <a:solidFill>
                  <a:srgbClr val="03363D"/>
                </a:solidFill>
                <a:latin typeface="メイリオ" panose="020B0604030504040204" pitchFamily="50" charset="-128"/>
                <a:ea typeface="メイリオ" panose="020B0604030504040204" pitchFamily="50" charset="-128"/>
              </a:rPr>
              <a:t>　または</a:t>
            </a:r>
            <a:r>
              <a:rPr lang="en-US" altLang="ja-JP" dirty="0" err="1">
                <a:solidFill>
                  <a:srgbClr val="03363D"/>
                </a:solidFill>
                <a:latin typeface="メイリオ" panose="020B0604030504040204" pitchFamily="50" charset="-128"/>
                <a:ea typeface="メイリオ" panose="020B0604030504040204" pitchFamily="50" charset="-128"/>
              </a:rPr>
              <a:t>ToDo</a:t>
            </a:r>
            <a:r>
              <a:rPr lang="ja-JP" altLang="en-US">
                <a:solidFill>
                  <a:srgbClr val="03363D"/>
                </a:solidFill>
                <a:latin typeface="メイリオ" panose="020B0604030504040204" pitchFamily="50" charset="-128"/>
                <a:ea typeface="メイリオ" panose="020B0604030504040204" pitchFamily="50" charset="-128"/>
              </a:rPr>
              <a:t>リスト</a:t>
            </a:r>
            <a:r>
              <a:rPr lang="ja-JP" altLang="en-US" b="0" i="0">
                <a:solidFill>
                  <a:srgbClr val="03363D"/>
                </a:solidFill>
                <a:effectLst/>
                <a:latin typeface="メイリオ" panose="020B0604030504040204" pitchFamily="50" charset="-128"/>
                <a:ea typeface="メイリオ" panose="020B0604030504040204" pitchFamily="50" charset="-128"/>
              </a:rPr>
              <a:t>を</a:t>
            </a:r>
            <a:r>
              <a:rPr lang="ja-JP" altLang="en-US" b="0" i="0" dirty="0">
                <a:solidFill>
                  <a:srgbClr val="03363D"/>
                </a:solidFill>
                <a:effectLst/>
                <a:latin typeface="メイリオ" panose="020B0604030504040204" pitchFamily="50" charset="-128"/>
                <a:ea typeface="メイリオ" panose="020B0604030504040204" pitchFamily="50" charset="-128"/>
              </a:rPr>
              <a:t>タップします。</a:t>
            </a:r>
            <a:endParaRPr lang="ja-JP" altLang="en-US" sz="1400"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157;g125f8f40711_0_119">
            <a:extLst>
              <a:ext uri="{FF2B5EF4-FFF2-40B4-BE49-F238E27FC236}">
                <a16:creationId xmlns:a16="http://schemas.microsoft.com/office/drawing/2014/main" id="{F0660653-79F2-D1D5-BF7A-B6F8F2F06BB4}"/>
              </a:ext>
            </a:extLst>
          </p:cNvPr>
          <p:cNvSpPr txBox="1"/>
          <p:nvPr/>
        </p:nvSpPr>
        <p:spPr>
          <a:xfrm>
            <a:off x="6239183" y="1222606"/>
            <a:ext cx="527749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a:solidFill>
                  <a:schemeClr val="dk1"/>
                </a:solidFill>
                <a:latin typeface="メイリオ" panose="020B0604030504040204" pitchFamily="50" charset="-128"/>
                <a:ea typeface="メイリオ" panose="020B0604030504040204" pitchFamily="50" charset="-128"/>
                <a:cs typeface="Meiryo"/>
                <a:sym typeface="Meiryo"/>
              </a:rPr>
              <a:t>②アビリティーマネージャートップ</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が表示されます。</a:t>
            </a:r>
            <a:endPar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4" name="図 3" descr="グラフィカル ユーザー インターフェイス, アプリケーション&#10;&#10;AI 生成コンテンツは誤りを含む可能性があります。">
            <a:extLst>
              <a:ext uri="{FF2B5EF4-FFF2-40B4-BE49-F238E27FC236}">
                <a16:creationId xmlns:a16="http://schemas.microsoft.com/office/drawing/2014/main" id="{B443A721-5C17-8E41-636D-4C80802F1A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2144" y="1820216"/>
            <a:ext cx="2042786" cy="4537276"/>
          </a:xfrm>
          <a:prstGeom prst="rect">
            <a:avLst/>
          </a:prstGeom>
        </p:spPr>
      </p:pic>
      <p:pic>
        <p:nvPicPr>
          <p:cNvPr id="13" name="図 12"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0367F206-DF9C-9995-8953-9CE41D4273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6706" y="1745786"/>
            <a:ext cx="2085036" cy="4456253"/>
          </a:xfrm>
          <a:prstGeom prst="rect">
            <a:avLst/>
          </a:prstGeom>
        </p:spPr>
      </p:pic>
    </p:spTree>
    <p:extLst>
      <p:ext uri="{BB962C8B-B14F-4D97-AF65-F5344CB8AC3E}">
        <p14:creationId xmlns:p14="http://schemas.microsoft.com/office/powerpoint/2010/main" val="35087848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1A01AE11-C820-1027-CCBD-92596E46F495}"/>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F6878EC9-67D5-EF96-AFE1-9D87E743A159}"/>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graphicFrame>
        <p:nvGraphicFramePr>
          <p:cNvPr id="2" name="Google Shape;1257;p99">
            <a:extLst>
              <a:ext uri="{FF2B5EF4-FFF2-40B4-BE49-F238E27FC236}">
                <a16:creationId xmlns:a16="http://schemas.microsoft.com/office/drawing/2014/main" id="{684B8FDC-71AA-8E74-FCE2-A466FC0E32A2}"/>
              </a:ext>
            </a:extLst>
          </p:cNvPr>
          <p:cNvGraphicFramePr/>
          <p:nvPr>
            <p:extLst>
              <p:ext uri="{D42A27DB-BD31-4B8C-83A1-F6EECF244321}">
                <p14:modId xmlns:p14="http://schemas.microsoft.com/office/powerpoint/2010/main" val="2217184273"/>
              </p:ext>
            </p:extLst>
          </p:nvPr>
        </p:nvGraphicFramePr>
        <p:xfrm>
          <a:off x="5094676" y="2459476"/>
          <a:ext cx="5449001" cy="2590840"/>
        </p:xfrm>
        <a:graphic>
          <a:graphicData uri="http://schemas.openxmlformats.org/drawingml/2006/table">
            <a:tbl>
              <a:tblPr>
                <a:noFill/>
                <a:tableStyleId>{88DF759A-5A2C-461F-9608-AB8EC303873A}</a:tableStyleId>
              </a:tblPr>
              <a:tblGrid>
                <a:gridCol w="1868318">
                  <a:extLst>
                    <a:ext uri="{9D8B030D-6E8A-4147-A177-3AD203B41FA5}">
                      <a16:colId xmlns:a16="http://schemas.microsoft.com/office/drawing/2014/main" val="20000"/>
                    </a:ext>
                  </a:extLst>
                </a:gridCol>
                <a:gridCol w="3580683">
                  <a:extLst>
                    <a:ext uri="{9D8B030D-6E8A-4147-A177-3AD203B41FA5}">
                      <a16:colId xmlns:a16="http://schemas.microsoft.com/office/drawing/2014/main" val="20001"/>
                    </a:ext>
                  </a:extLst>
                </a:gridCol>
              </a:tblGrid>
              <a:tr h="280938">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a:solidFill>
                            <a:schemeClr val="accent2"/>
                          </a:solidFill>
                          <a:latin typeface="メイリオ" panose="020B0604030504040204" pitchFamily="50" charset="-128"/>
                          <a:ea typeface="メイリオ" panose="020B0604030504040204" pitchFamily="50" charset="-128"/>
                          <a:cs typeface="Meiryo"/>
                          <a:sym typeface="Meiryo"/>
                        </a:rPr>
                        <a:t>①</a:t>
                      </a:r>
                      <a:r>
                        <a:rPr lang="ja-JP" altLang="en-US" sz="1400" b="1" u="none" strike="noStrike" cap="none">
                          <a:latin typeface="メイリオ" panose="020B0604030504040204" pitchFamily="50" charset="-128"/>
                          <a:ea typeface="メイリオ" panose="020B0604030504040204" pitchFamily="50" charset="-128"/>
                          <a:cs typeface="Meiryo"/>
                          <a:sym typeface="Meiryo"/>
                        </a:rPr>
                        <a:t>戻るボタン</a:t>
                      </a:r>
                      <a:endParaRPr sz="14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a:latin typeface="メイリオ" panose="020B0604030504040204" pitchFamily="50" charset="-128"/>
                          <a:ea typeface="メイリオ" panose="020B0604030504040204" pitchFamily="50" charset="-128"/>
                          <a:cs typeface="Meiryo"/>
                          <a:sym typeface="Meiryo"/>
                        </a:rPr>
                        <a:t>前の画面に戻ります。</a:t>
                      </a:r>
                      <a:endParaRPr lang="en-US" altLang="ja-JP" sz="1200" b="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en-US" altLang="ja-JP" sz="1200" b="0" u="none" strike="noStrike" cap="none" dirty="0">
                          <a:latin typeface="メイリオ" panose="020B0604030504040204" pitchFamily="50" charset="-128"/>
                          <a:ea typeface="メイリオ" panose="020B0604030504040204" pitchFamily="50" charset="-128"/>
                          <a:cs typeface="Meiryo"/>
                          <a:sym typeface="Meiryo"/>
                        </a:rPr>
                        <a:t>※</a:t>
                      </a:r>
                      <a:r>
                        <a:rPr lang="ja-JP" altLang="en-US" sz="1200" b="0" u="none" strike="noStrike" cap="none">
                          <a:latin typeface="メイリオ" panose="020B0604030504040204" pitchFamily="50" charset="-128"/>
                          <a:ea typeface="メイリオ" panose="020B0604030504040204" pitchFamily="50" charset="-128"/>
                          <a:cs typeface="Meiryo"/>
                          <a:sym typeface="Meiryo"/>
                        </a:rPr>
                        <a:t>左スワイプでも同様に前画面へ戻ります。</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1"/>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a:solidFill>
                            <a:schemeClr val="accent2"/>
                          </a:solidFill>
                          <a:latin typeface="メイリオ" panose="020B0604030504040204" pitchFamily="50" charset="-128"/>
                          <a:ea typeface="メイリオ" panose="020B0604030504040204" pitchFamily="50" charset="-128"/>
                          <a:cs typeface="Meiryo"/>
                          <a:sym typeface="Meiryo"/>
                        </a:rPr>
                        <a:t>②</a:t>
                      </a:r>
                      <a:r>
                        <a:rPr lang="ja-JP" altLang="en-US" sz="1400" b="1" u="none" strike="noStrike" cap="none">
                          <a:latin typeface="メイリオ" panose="020B0604030504040204" pitchFamily="50" charset="-128"/>
                          <a:ea typeface="メイリオ" panose="020B0604030504040204" pitchFamily="50" charset="-128"/>
                          <a:cs typeface="Meiryo"/>
                          <a:sym typeface="Meiryo"/>
                        </a:rPr>
                        <a:t>イベント検索</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イベントの検索ができます。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5"/>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③</a:t>
                      </a:r>
                      <a:r>
                        <a:rPr lang="ja-JP" altLang="en-US" sz="1400" b="1" u="none" strike="noStrike" cap="none">
                          <a:solidFill>
                            <a:schemeClr val="tx1"/>
                          </a:solidFill>
                          <a:latin typeface="メイリオ" panose="020B0604030504040204" pitchFamily="50" charset="-128"/>
                          <a:ea typeface="メイリオ" panose="020B0604030504040204" pitchFamily="50" charset="-128"/>
                          <a:cs typeface="Meiryo"/>
                          <a:sym typeface="Meiryo"/>
                        </a:rPr>
                        <a:t>再読み込みボタン</a:t>
                      </a:r>
                      <a:endParaRPr sz="14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画面の再読み込みを行います。</a:t>
                      </a:r>
                      <a:endParaRPr lang="en-US" altLang="ja-JP" sz="12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絞り込みを行っていた場合は解除されます。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965062542"/>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④</a:t>
                      </a:r>
                      <a:r>
                        <a:rPr lang="ja-JP" altLang="en-US" sz="1400" b="1" u="none" strike="noStrike" cap="none">
                          <a:latin typeface="メイリオ" panose="020B0604030504040204" pitchFamily="50" charset="-128"/>
                          <a:ea typeface="メイリオ" panose="020B0604030504040204" pitchFamily="50" charset="-128"/>
                          <a:cs typeface="Meiryo"/>
                          <a:sym typeface="Meiryo"/>
                        </a:rPr>
                        <a:t>イベント一覧</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200" u="none" strike="noStrike" cap="none" dirty="0">
                          <a:latin typeface="メイリオ" panose="020B0604030504040204" pitchFamily="50" charset="-128"/>
                          <a:ea typeface="メイリオ" panose="020B0604030504040204" pitchFamily="50" charset="-128"/>
                          <a:cs typeface="Meiryo"/>
                          <a:sym typeface="Meiryo"/>
                        </a:rPr>
                        <a:t>Adm</a:t>
                      </a:r>
                      <a:r>
                        <a:rPr lang="ja-JP" altLang="en-US" sz="1200" u="none" strike="noStrike" cap="none">
                          <a:latin typeface="メイリオ" panose="020B0604030504040204" pitchFamily="50" charset="-128"/>
                          <a:ea typeface="メイリオ" panose="020B0604030504040204" pitchFamily="50" charset="-128"/>
                          <a:cs typeface="Meiryo"/>
                          <a:sym typeface="Meiryo"/>
                        </a:rPr>
                        <a:t>・イベントオーナーの場合：</a:t>
                      </a:r>
                      <a:endParaRPr lang="en-US" altLang="ja-JP" sz="12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実施中のイベントに加えて、非公開のイベントも表示されます。</a:t>
                      </a:r>
                      <a:endParaRPr lang="en-US" altLang="ja-JP" sz="12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endParaRPr lang="en-US" sz="12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一般ユーザーの場合：</a:t>
                      </a:r>
                      <a:endParaRPr lang="en-US" altLang="ja-JP" sz="12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実施中かつ自身が紐づいているイベントが表示されます。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669314632"/>
                  </a:ext>
                </a:extLst>
              </a:tr>
            </a:tbl>
          </a:graphicData>
        </a:graphic>
      </p:graphicFrame>
      <p:sp>
        <p:nvSpPr>
          <p:cNvPr id="11" name="Google Shape;203;g125f8f40711_0_141">
            <a:extLst>
              <a:ext uri="{FF2B5EF4-FFF2-40B4-BE49-F238E27FC236}">
                <a16:creationId xmlns:a16="http://schemas.microsoft.com/office/drawing/2014/main" id="{7B68DA79-C0C2-3431-8309-262BEA59FB3A}"/>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-1.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画面</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の見方</a:t>
            </a:r>
          </a:p>
        </p:txBody>
      </p:sp>
      <p:sp>
        <p:nvSpPr>
          <p:cNvPr id="12" name="Google Shape;76;p5">
            <a:extLst>
              <a:ext uri="{FF2B5EF4-FFF2-40B4-BE49-F238E27FC236}">
                <a16:creationId xmlns:a16="http://schemas.microsoft.com/office/drawing/2014/main" id="{7BA846C5-8B24-AC88-A333-BC7AF09FDB76}"/>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51CC4365-6FB1-C4D4-3CB0-2621B0C874DE}"/>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pic>
        <p:nvPicPr>
          <p:cNvPr id="4" name="図 3"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88B24F4B-D00A-0A20-5902-6E2FF80D4C3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71331" y="1578856"/>
            <a:ext cx="3617752" cy="4352081"/>
          </a:xfrm>
          <a:prstGeom prst="rect">
            <a:avLst/>
          </a:prstGeom>
        </p:spPr>
      </p:pic>
      <p:sp>
        <p:nvSpPr>
          <p:cNvPr id="5" name="Google Shape;156;g125f8f40711_0_119">
            <a:extLst>
              <a:ext uri="{FF2B5EF4-FFF2-40B4-BE49-F238E27FC236}">
                <a16:creationId xmlns:a16="http://schemas.microsoft.com/office/drawing/2014/main" id="{FC01ED8D-381B-B9F9-9C18-3A9BC82671D7}"/>
              </a:ext>
            </a:extLst>
          </p:cNvPr>
          <p:cNvSpPr txBox="1"/>
          <p:nvPr/>
        </p:nvSpPr>
        <p:spPr>
          <a:xfrm>
            <a:off x="694171" y="1170351"/>
            <a:ext cx="585396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a:t>
            </a:r>
            <a:r>
              <a:rPr lang="ja-JP" altLang="en-US" b="1">
                <a:solidFill>
                  <a:schemeClr val="dk1"/>
                </a:solidFill>
                <a:latin typeface="メイリオ" panose="020B0604030504040204" pitchFamily="50" charset="-128"/>
                <a:ea typeface="メイリオ" panose="020B0604030504040204" pitchFamily="50" charset="-128"/>
                <a:cs typeface="Meiryo"/>
                <a:sym typeface="Meiryo"/>
              </a:rPr>
              <a:t>イベント</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一覧</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画面</a:t>
            </a:r>
            <a:endParaRPr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851841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1CFABF09-2780-03E4-00B1-3D223EC7BE2F}"/>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F06B0E5C-6032-EB80-742E-E366121FC5F0}"/>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graphicFrame>
        <p:nvGraphicFramePr>
          <p:cNvPr id="2" name="Google Shape;1257;p99">
            <a:extLst>
              <a:ext uri="{FF2B5EF4-FFF2-40B4-BE49-F238E27FC236}">
                <a16:creationId xmlns:a16="http://schemas.microsoft.com/office/drawing/2014/main" id="{C70D762B-A2B0-2927-B387-DD6FA448A6CA}"/>
              </a:ext>
            </a:extLst>
          </p:cNvPr>
          <p:cNvGraphicFramePr/>
          <p:nvPr>
            <p:extLst>
              <p:ext uri="{D42A27DB-BD31-4B8C-83A1-F6EECF244321}">
                <p14:modId xmlns:p14="http://schemas.microsoft.com/office/powerpoint/2010/main" val="2798710500"/>
              </p:ext>
            </p:extLst>
          </p:nvPr>
        </p:nvGraphicFramePr>
        <p:xfrm>
          <a:off x="4863416" y="2266832"/>
          <a:ext cx="6618670" cy="2865170"/>
        </p:xfrm>
        <a:graphic>
          <a:graphicData uri="http://schemas.openxmlformats.org/drawingml/2006/table">
            <a:tbl>
              <a:tblPr>
                <a:noFill/>
                <a:tableStyleId>{88DF759A-5A2C-461F-9608-AB8EC303873A}</a:tableStyleId>
              </a:tblPr>
              <a:tblGrid>
                <a:gridCol w="2289738">
                  <a:extLst>
                    <a:ext uri="{9D8B030D-6E8A-4147-A177-3AD203B41FA5}">
                      <a16:colId xmlns:a16="http://schemas.microsoft.com/office/drawing/2014/main" val="20000"/>
                    </a:ext>
                  </a:extLst>
                </a:gridCol>
                <a:gridCol w="4328932">
                  <a:extLst>
                    <a:ext uri="{9D8B030D-6E8A-4147-A177-3AD203B41FA5}">
                      <a16:colId xmlns:a16="http://schemas.microsoft.com/office/drawing/2014/main" val="20001"/>
                    </a:ext>
                  </a:extLst>
                </a:gridCol>
              </a:tblGrid>
              <a:tr h="280938">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a:solidFill>
                            <a:schemeClr val="accent2"/>
                          </a:solidFill>
                          <a:latin typeface="メイリオ" panose="020B0604030504040204" pitchFamily="50" charset="-128"/>
                          <a:ea typeface="メイリオ" panose="020B0604030504040204" pitchFamily="50" charset="-128"/>
                          <a:cs typeface="Meiryo"/>
                          <a:sym typeface="Meiryo"/>
                        </a:rPr>
                        <a:t>①</a:t>
                      </a:r>
                      <a:r>
                        <a:rPr lang="ja-JP" altLang="en-US" sz="1400" b="1" u="none" strike="noStrike" cap="none">
                          <a:latin typeface="メイリオ" panose="020B0604030504040204" pitchFamily="50" charset="-128"/>
                          <a:ea typeface="メイリオ" panose="020B0604030504040204" pitchFamily="50" charset="-128"/>
                          <a:cs typeface="Meiryo"/>
                          <a:sym typeface="Meiryo"/>
                        </a:rPr>
                        <a:t>戻るボタン</a:t>
                      </a:r>
                      <a:endParaRPr sz="14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a:latin typeface="メイリオ" panose="020B0604030504040204" pitchFamily="50" charset="-128"/>
                          <a:ea typeface="メイリオ" panose="020B0604030504040204" pitchFamily="50" charset="-128"/>
                          <a:cs typeface="Meiryo"/>
                          <a:sym typeface="Meiryo"/>
                        </a:rPr>
                        <a:t>前の画面に戻ります。</a:t>
                      </a:r>
                      <a:endParaRPr lang="en-US" altLang="ja-JP" sz="1200" b="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en-US" altLang="ja-JP" sz="1200" b="0" u="none" strike="noStrike" cap="none" dirty="0">
                          <a:latin typeface="メイリオ" panose="020B0604030504040204" pitchFamily="50" charset="-128"/>
                          <a:ea typeface="メイリオ" panose="020B0604030504040204" pitchFamily="50" charset="-128"/>
                          <a:cs typeface="Meiryo"/>
                          <a:sym typeface="Meiryo"/>
                        </a:rPr>
                        <a:t>※</a:t>
                      </a:r>
                      <a:r>
                        <a:rPr lang="ja-JP" altLang="en-US" sz="1200" b="0" u="none" strike="noStrike" cap="none">
                          <a:latin typeface="メイリオ" panose="020B0604030504040204" pitchFamily="50" charset="-128"/>
                          <a:ea typeface="メイリオ" panose="020B0604030504040204" pitchFamily="50" charset="-128"/>
                          <a:cs typeface="Meiryo"/>
                          <a:sym typeface="Meiryo"/>
                        </a:rPr>
                        <a:t>左スワイプでも同様に前画面へ戻ります。</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1"/>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a:solidFill>
                            <a:schemeClr val="accent2"/>
                          </a:solidFill>
                          <a:latin typeface="メイリオ" panose="020B0604030504040204" pitchFamily="50" charset="-128"/>
                          <a:ea typeface="メイリオ" panose="020B0604030504040204" pitchFamily="50" charset="-128"/>
                          <a:cs typeface="Meiryo"/>
                          <a:sym typeface="Meiryo"/>
                        </a:rPr>
                        <a:t>②</a:t>
                      </a:r>
                      <a:r>
                        <a:rPr lang="ja-JP" altLang="en-US" sz="1400" b="1" u="none" strike="noStrike" cap="none">
                          <a:latin typeface="メイリオ" panose="020B0604030504040204" pitchFamily="50" charset="-128"/>
                          <a:ea typeface="メイリオ" panose="020B0604030504040204" pitchFamily="50" charset="-128"/>
                          <a:cs typeface="Meiryo"/>
                          <a:sym typeface="Meiryo"/>
                        </a:rPr>
                        <a:t>イベント切り替えタブ</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タブのタップまたは左右スワイプでイベントの切り替えができます。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5"/>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③</a:t>
                      </a:r>
                      <a:r>
                        <a:rPr lang="ja-JP" altLang="en-US" sz="1400" b="1" u="none" strike="noStrike" cap="none">
                          <a:solidFill>
                            <a:schemeClr val="tx1"/>
                          </a:solidFill>
                          <a:latin typeface="メイリオ" panose="020B0604030504040204" pitchFamily="50" charset="-128"/>
                          <a:ea typeface="メイリオ" panose="020B0604030504040204" pitchFamily="50" charset="-128"/>
                          <a:cs typeface="Meiryo"/>
                          <a:sym typeface="Meiryo"/>
                        </a:rPr>
                        <a:t>対象者検索</a:t>
                      </a:r>
                      <a:endParaRPr sz="14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対象者名での検索ができます。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965062542"/>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④</a:t>
                      </a:r>
                      <a:r>
                        <a:rPr lang="ja-JP" altLang="en-US" sz="1400" b="1" u="none" strike="noStrike" cap="none">
                          <a:latin typeface="メイリオ" panose="020B0604030504040204" pitchFamily="50" charset="-128"/>
                          <a:ea typeface="メイリオ" panose="020B0604030504040204" pitchFamily="50" charset="-128"/>
                          <a:cs typeface="Meiryo"/>
                          <a:sym typeface="Meiryo"/>
                        </a:rPr>
                        <a:t>再読み込みボタン</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画面の再読み込みを行います。</a:t>
                      </a:r>
                      <a:endParaRPr lang="en-US" altLang="ja-JP" sz="12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絞り込みを行っていた場合は解除されます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669314632"/>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en-US"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⑤</a:t>
                      </a:r>
                      <a:r>
                        <a:rPr lang="en-US" sz="1400" b="1" u="none" strike="noStrike" cap="none" dirty="0" err="1">
                          <a:latin typeface="メイリオ" panose="020B0604030504040204" pitchFamily="50" charset="-128"/>
                          <a:ea typeface="メイリオ" panose="020B0604030504040204" pitchFamily="50" charset="-128"/>
                          <a:cs typeface="Meiryo"/>
                          <a:sym typeface="Meiryo"/>
                        </a:rPr>
                        <a:t>対象者一覧</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200" u="none" strike="noStrike" cap="none" dirty="0">
                          <a:latin typeface="メイリオ" panose="020B0604030504040204" pitchFamily="50" charset="-128"/>
                          <a:ea typeface="メイリオ" panose="020B0604030504040204" pitchFamily="50" charset="-128"/>
                          <a:cs typeface="Meiryo"/>
                          <a:sym typeface="Meiryo"/>
                        </a:rPr>
                        <a:t>Adm</a:t>
                      </a:r>
                      <a:r>
                        <a:rPr lang="ja-JP" altLang="en-US" sz="1200" u="none" strike="noStrike" cap="none">
                          <a:latin typeface="メイリオ" panose="020B0604030504040204" pitchFamily="50" charset="-128"/>
                          <a:ea typeface="メイリオ" panose="020B0604030504040204" pitchFamily="50" charset="-128"/>
                          <a:cs typeface="Meiryo"/>
                          <a:sym typeface="Meiryo"/>
                        </a:rPr>
                        <a:t>・イベントオーナーの場合：</a:t>
                      </a:r>
                      <a:endParaRPr lang="en-US" altLang="ja-JP" sz="12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対象者設定から設定したメンバーが全て表示されます。</a:t>
                      </a:r>
                      <a:endParaRPr lang="en-US" altLang="ja-JP" sz="12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endParaRPr lang="en-US" sz="12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一般ユーザーの場合：</a:t>
                      </a:r>
                      <a:endParaRPr lang="en-US" altLang="ja-JP" sz="12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実施中かつ自身が対象者または評価者として紐づいているメンバーのみ表示されます。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3361944049"/>
                  </a:ext>
                </a:extLst>
              </a:tr>
            </a:tbl>
          </a:graphicData>
        </a:graphic>
      </p:graphicFrame>
      <p:sp>
        <p:nvSpPr>
          <p:cNvPr id="11" name="Google Shape;203;g125f8f40711_0_141">
            <a:extLst>
              <a:ext uri="{FF2B5EF4-FFF2-40B4-BE49-F238E27FC236}">
                <a16:creationId xmlns:a16="http://schemas.microsoft.com/office/drawing/2014/main" id="{8D9FF78B-2732-307A-A677-B47492C43B21}"/>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-1.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画面</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の見方</a:t>
            </a:r>
          </a:p>
        </p:txBody>
      </p:sp>
      <p:sp>
        <p:nvSpPr>
          <p:cNvPr id="12" name="Google Shape;76;p5">
            <a:extLst>
              <a:ext uri="{FF2B5EF4-FFF2-40B4-BE49-F238E27FC236}">
                <a16:creationId xmlns:a16="http://schemas.microsoft.com/office/drawing/2014/main" id="{4ADE3C8D-AD3C-84C0-C4AE-66B08036C0A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BD26AF8D-5150-F993-3FD3-C55250F9D13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pic>
        <p:nvPicPr>
          <p:cNvPr id="5" name="図 4"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9495E31A-AF7C-58EE-E727-7C28878B94E8}"/>
              </a:ext>
            </a:extLst>
          </p:cNvPr>
          <p:cNvPicPr>
            <a:picLocks noChangeAspect="1"/>
          </p:cNvPicPr>
          <p:nvPr/>
        </p:nvPicPr>
        <p:blipFill>
          <a:blip r:embed="rId3" cstate="screen">
            <a:extLst>
              <a:ext uri="{28A0092B-C50C-407E-A947-70E740481C1C}">
                <a14:useLocalDpi xmlns:a14="http://schemas.microsoft.com/office/drawing/2010/main"/>
              </a:ext>
            </a:extLst>
          </a:blip>
          <a:srcRect b="21013"/>
          <a:stretch>
            <a:fillRect/>
          </a:stretch>
        </p:blipFill>
        <p:spPr>
          <a:xfrm>
            <a:off x="1007895" y="1446051"/>
            <a:ext cx="3329795" cy="4913150"/>
          </a:xfrm>
          <a:prstGeom prst="rect">
            <a:avLst/>
          </a:prstGeom>
        </p:spPr>
      </p:pic>
      <p:sp>
        <p:nvSpPr>
          <p:cNvPr id="6" name="Google Shape;156;g125f8f40711_0_119">
            <a:extLst>
              <a:ext uri="{FF2B5EF4-FFF2-40B4-BE49-F238E27FC236}">
                <a16:creationId xmlns:a16="http://schemas.microsoft.com/office/drawing/2014/main" id="{5B9FA940-71E9-FDD3-0A43-96D01A83EABE}"/>
              </a:ext>
            </a:extLst>
          </p:cNvPr>
          <p:cNvSpPr txBox="1"/>
          <p:nvPr/>
        </p:nvSpPr>
        <p:spPr>
          <a:xfrm>
            <a:off x="694171" y="1170351"/>
            <a:ext cx="585396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●対象者一覧</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画面</a:t>
            </a:r>
            <a:endParaRPr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401615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046F9A7B-7DF1-41BF-5DE9-C9D0DC78A5D0}"/>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3CB94C11-677E-72AB-254C-F06FAEDA68E6}"/>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graphicFrame>
        <p:nvGraphicFramePr>
          <p:cNvPr id="2" name="Google Shape;1257;p99">
            <a:extLst>
              <a:ext uri="{FF2B5EF4-FFF2-40B4-BE49-F238E27FC236}">
                <a16:creationId xmlns:a16="http://schemas.microsoft.com/office/drawing/2014/main" id="{68DC2054-6F08-4F9E-4E89-D05E107594EC}"/>
              </a:ext>
            </a:extLst>
          </p:cNvPr>
          <p:cNvGraphicFramePr/>
          <p:nvPr>
            <p:extLst>
              <p:ext uri="{D42A27DB-BD31-4B8C-83A1-F6EECF244321}">
                <p14:modId xmlns:p14="http://schemas.microsoft.com/office/powerpoint/2010/main" val="5010178"/>
              </p:ext>
            </p:extLst>
          </p:nvPr>
        </p:nvGraphicFramePr>
        <p:xfrm>
          <a:off x="4840266" y="1661130"/>
          <a:ext cx="6618670" cy="3535740"/>
        </p:xfrm>
        <a:graphic>
          <a:graphicData uri="http://schemas.openxmlformats.org/drawingml/2006/table">
            <a:tbl>
              <a:tblPr>
                <a:noFill/>
                <a:tableStyleId>{88DF759A-5A2C-461F-9608-AB8EC303873A}</a:tableStyleId>
              </a:tblPr>
              <a:tblGrid>
                <a:gridCol w="2289738">
                  <a:extLst>
                    <a:ext uri="{9D8B030D-6E8A-4147-A177-3AD203B41FA5}">
                      <a16:colId xmlns:a16="http://schemas.microsoft.com/office/drawing/2014/main" val="20000"/>
                    </a:ext>
                  </a:extLst>
                </a:gridCol>
                <a:gridCol w="4328932">
                  <a:extLst>
                    <a:ext uri="{9D8B030D-6E8A-4147-A177-3AD203B41FA5}">
                      <a16:colId xmlns:a16="http://schemas.microsoft.com/office/drawing/2014/main" val="20001"/>
                    </a:ext>
                  </a:extLst>
                </a:gridCol>
              </a:tblGrid>
              <a:tr h="280938">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①</a:t>
                      </a:r>
                      <a:r>
                        <a:rPr lang="ja-JP" altLang="en-US" sz="1400" b="1" u="none" strike="noStrike" cap="none">
                          <a:latin typeface="メイリオ" panose="020B0604030504040204" pitchFamily="50" charset="-128"/>
                          <a:ea typeface="メイリオ" panose="020B0604030504040204" pitchFamily="50" charset="-128"/>
                          <a:cs typeface="Meiryo"/>
                          <a:sym typeface="Meiryo"/>
                        </a:rPr>
                        <a:t>戻るボタン</a:t>
                      </a:r>
                      <a:endParaRPr lang="ja-JP" altLang="en-US" sz="14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a:latin typeface="メイリオ" panose="020B0604030504040204" pitchFamily="50" charset="-128"/>
                          <a:ea typeface="メイリオ" panose="020B0604030504040204" pitchFamily="50" charset="-128"/>
                          <a:cs typeface="Meiryo"/>
                          <a:sym typeface="Meiryo"/>
                        </a:rPr>
                        <a:t>前の画面に戻ります。</a:t>
                      </a:r>
                    </a:p>
                    <a:p>
                      <a:pPr marL="0" marR="0" lvl="0" indent="0" algn="l" rtl="0">
                        <a:lnSpc>
                          <a:spcPct val="100000"/>
                        </a:lnSpc>
                        <a:spcBef>
                          <a:spcPts val="0"/>
                        </a:spcBef>
                        <a:spcAft>
                          <a:spcPts val="0"/>
                        </a:spcAft>
                        <a:buClr>
                          <a:srgbClr val="000000"/>
                        </a:buClr>
                        <a:buSzPts val="2000"/>
                        <a:buFont typeface="Arial"/>
                        <a:buNone/>
                      </a:pPr>
                      <a:r>
                        <a:rPr lang="en-US" altLang="ja-JP" sz="1200" b="0" u="none" strike="noStrike" cap="none">
                          <a:latin typeface="メイリオ" panose="020B0604030504040204" pitchFamily="50" charset="-128"/>
                          <a:ea typeface="メイリオ" panose="020B0604030504040204" pitchFamily="50" charset="-128"/>
                          <a:cs typeface="Meiryo"/>
                          <a:sym typeface="Meiryo"/>
                        </a:rPr>
                        <a:t>※</a:t>
                      </a:r>
                      <a:r>
                        <a:rPr lang="ja-JP" altLang="en-US" sz="1200" b="0" u="none" strike="noStrike" cap="none">
                          <a:latin typeface="メイリオ" panose="020B0604030504040204" pitchFamily="50" charset="-128"/>
                          <a:ea typeface="メイリオ" panose="020B0604030504040204" pitchFamily="50" charset="-128"/>
                          <a:cs typeface="Meiryo"/>
                          <a:sym typeface="Meiryo"/>
                        </a:rPr>
                        <a:t>左スワイプでも同様に前画面へ戻ります。</a:t>
                      </a:r>
                      <a:endParaRPr lang="ja-JP" altLang="en-US" sz="11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1"/>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400" b="1" u="none" strike="noStrike" cap="none">
                          <a:solidFill>
                            <a:schemeClr val="accent2"/>
                          </a:solidFill>
                          <a:latin typeface="メイリオ" panose="020B0604030504040204" pitchFamily="50" charset="-128"/>
                          <a:ea typeface="メイリオ" panose="020B0604030504040204" pitchFamily="50" charset="-128"/>
                          <a:cs typeface="Meiryo"/>
                          <a:sym typeface="Meiryo"/>
                        </a:rPr>
                        <a:t>②</a:t>
                      </a:r>
                      <a:r>
                        <a:rPr lang="ja-JP" altLang="en-US" sz="1400" b="1" u="none" strike="noStrike" cap="none">
                          <a:latin typeface="メイリオ" panose="020B0604030504040204" pitchFamily="50" charset="-128"/>
                          <a:ea typeface="メイリオ" panose="020B0604030504040204" pitchFamily="50" charset="-128"/>
                          <a:cs typeface="Meiryo"/>
                          <a:sym typeface="Meiryo"/>
                        </a:rPr>
                        <a:t>対象者情報</a:t>
                      </a:r>
                      <a:endParaRPr lang="ja-JP" altLang="en-US"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対象者の顔写真、氏名、ステータスが表示されます。</a:t>
                      </a:r>
                      <a:endParaRPr lang="ja-JP" altLang="en-US"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5"/>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400" b="1" u="none" strike="noStrike" cap="none">
                          <a:solidFill>
                            <a:schemeClr val="accent2"/>
                          </a:solidFill>
                          <a:latin typeface="メイリオ" panose="020B0604030504040204" pitchFamily="50" charset="-128"/>
                          <a:ea typeface="メイリオ" panose="020B0604030504040204" pitchFamily="50" charset="-128"/>
                          <a:cs typeface="Meiryo"/>
                          <a:sym typeface="Meiryo"/>
                        </a:rPr>
                        <a:t>③</a:t>
                      </a:r>
                      <a:r>
                        <a:rPr lang="ja-JP" altLang="en-US" sz="1400" b="1" u="none" strike="noStrike" cap="none">
                          <a:solidFill>
                            <a:schemeClr val="tx1"/>
                          </a:solidFill>
                          <a:latin typeface="メイリオ" panose="020B0604030504040204" pitchFamily="50" charset="-128"/>
                          <a:ea typeface="メイリオ" panose="020B0604030504040204" pitchFamily="50" charset="-128"/>
                          <a:cs typeface="Meiryo"/>
                          <a:sym typeface="Meiryo"/>
                        </a:rPr>
                        <a:t>詳細情報</a:t>
                      </a:r>
                      <a:endParaRPr lang="ja-JP" altLang="en-US" sz="14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アクセス管理の閲覧権限＋イベント管理内の権限設定に応じて、ディクショナリ名・出し分け情報といった「詳細情報」を表示します。</a:t>
                      </a:r>
                      <a:endParaRPr lang="ja-JP" altLang="en-US"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965062542"/>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400" b="1" u="none" strike="noStrike" cap="none">
                          <a:solidFill>
                            <a:schemeClr val="accent2"/>
                          </a:solidFill>
                          <a:latin typeface="メイリオ" panose="020B0604030504040204" pitchFamily="50" charset="-128"/>
                          <a:ea typeface="メイリオ" panose="020B0604030504040204" pitchFamily="50" charset="-128"/>
                          <a:cs typeface="Meiryo"/>
                          <a:sym typeface="Meiryo"/>
                        </a:rPr>
                        <a:t>④</a:t>
                      </a:r>
                      <a:r>
                        <a:rPr lang="ja-JP" altLang="en-US" sz="1400" b="1" u="none" strike="noStrike" cap="none">
                          <a:latin typeface="メイリオ" panose="020B0604030504040204" pitchFamily="50" charset="-128"/>
                          <a:ea typeface="メイリオ" panose="020B0604030504040204" pitchFamily="50" charset="-128"/>
                          <a:cs typeface="Meiryo"/>
                          <a:sym typeface="Meiryo"/>
                        </a:rPr>
                        <a:t>確定ボタン</a:t>
                      </a:r>
                      <a:endParaRPr lang="ja-JP" altLang="en-US"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入力内容を確定するときにクリックします。</a:t>
                      </a:r>
                    </a:p>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クリックすると次のアクションに割り当てられているユーザーに権限が移ります。</a:t>
                      </a:r>
                    </a:p>
                    <a:p>
                      <a:pPr marL="0" marR="0" lvl="0" indent="0" algn="l" rtl="0">
                        <a:lnSpc>
                          <a:spcPct val="100000"/>
                        </a:lnSpc>
                        <a:spcBef>
                          <a:spcPts val="0"/>
                        </a:spcBef>
                        <a:spcAft>
                          <a:spcPts val="0"/>
                        </a:spcAft>
                        <a:buClr>
                          <a:srgbClr val="000000"/>
                        </a:buClr>
                        <a:buSzPts val="2000"/>
                        <a:buFont typeface="Arial"/>
                        <a:buNone/>
                      </a:pPr>
                      <a:endParaRPr lang="ja-JP" altLang="en-US" sz="1200" u="none" strike="noStrike" cap="none">
                        <a:latin typeface="メイリオ" panose="020B0604030504040204" pitchFamily="50" charset="-128"/>
                        <a:ea typeface="メイリオ" panose="020B0604030504040204" pitchFamily="50" charset="-128"/>
                        <a:cs typeface="Meiryo"/>
                        <a:sym typeface="Meiryo"/>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altLang="ja-JP" sz="12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200" u="none" strike="noStrike" cap="none">
                          <a:latin typeface="メイリオ" panose="020B0604030504040204" pitchFamily="50" charset="-128"/>
                          <a:ea typeface="メイリオ" panose="020B0604030504040204" pitchFamily="50" charset="-128"/>
                          <a:cs typeface="Meiryo"/>
                          <a:sym typeface="Meiryo"/>
                        </a:rPr>
                        <a:t>管理者（</a:t>
                      </a:r>
                      <a:r>
                        <a:rPr lang="en" sz="1200" u="none" strike="noStrike" cap="none" dirty="0">
                          <a:latin typeface="メイリオ" panose="020B0604030504040204" pitchFamily="50" charset="-128"/>
                          <a:ea typeface="メイリオ" panose="020B0604030504040204" pitchFamily="50" charset="-128"/>
                          <a:cs typeface="Meiryo"/>
                          <a:sym typeface="Meiryo"/>
                        </a:rPr>
                        <a:t>Adm）</a:t>
                      </a:r>
                      <a:r>
                        <a:rPr lang="ja-JP" altLang="en-US" sz="1200" u="none" strike="noStrike" cap="none">
                          <a:latin typeface="メイリオ" panose="020B0604030504040204" pitchFamily="50" charset="-128"/>
                          <a:ea typeface="メイリオ" panose="020B0604030504040204" pitchFamily="50" charset="-128"/>
                          <a:cs typeface="Meiryo"/>
                          <a:sym typeface="Meiryo"/>
                        </a:rPr>
                        <a:t>ユーザーは、自身がアクション担当に設定されているアクションのみ</a:t>
                      </a:r>
                      <a:r>
                        <a:rPr lang="en-US" altLang="ja-JP" sz="12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200" u="none" strike="noStrike" cap="none">
                          <a:latin typeface="メイリオ" panose="020B0604030504040204" pitchFamily="50" charset="-128"/>
                          <a:ea typeface="メイリオ" panose="020B0604030504040204" pitchFamily="50" charset="-128"/>
                          <a:cs typeface="Meiryo"/>
                          <a:sym typeface="Meiryo"/>
                        </a:rPr>
                        <a:t>確定</a:t>
                      </a:r>
                      <a:r>
                        <a:rPr lang="en-US" altLang="ja-JP" sz="12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200" u="none" strike="noStrike" cap="none">
                          <a:latin typeface="メイリオ" panose="020B0604030504040204" pitchFamily="50" charset="-128"/>
                          <a:ea typeface="メイリオ" panose="020B0604030504040204" pitchFamily="50" charset="-128"/>
                          <a:cs typeface="Meiryo"/>
                          <a:sym typeface="Meiryo"/>
                        </a:rPr>
                        <a:t>ボタンが表示されます。</a:t>
                      </a:r>
                      <a:endParaRPr lang="ja-JP" altLang="en-US"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669314632"/>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400" b="1" u="none" strike="noStrike" cap="none">
                          <a:solidFill>
                            <a:schemeClr val="accent2"/>
                          </a:solidFill>
                          <a:latin typeface="メイリオ" panose="020B0604030504040204" pitchFamily="50" charset="-128"/>
                          <a:ea typeface="メイリオ" panose="020B0604030504040204" pitchFamily="50" charset="-128"/>
                          <a:cs typeface="Meiryo"/>
                          <a:sym typeface="Meiryo"/>
                        </a:rPr>
                        <a:t>⑤</a:t>
                      </a:r>
                      <a:r>
                        <a:rPr lang="ja-JP" altLang="en-US" sz="1400" b="1" u="none" strike="noStrike" cap="none">
                          <a:latin typeface="メイリオ" panose="020B0604030504040204" pitchFamily="50" charset="-128"/>
                          <a:ea typeface="メイリオ" panose="020B0604030504040204" pitchFamily="50" charset="-128"/>
                          <a:cs typeface="Meiryo"/>
                          <a:sym typeface="Meiryo"/>
                        </a:rPr>
                        <a:t>詳細画面の各種タブ</a:t>
                      </a:r>
                      <a:endParaRPr lang="ja-JP" altLang="en-US"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説明、回答、ワークフローへそれぞれ遷移できます。</a:t>
                      </a:r>
                      <a:endParaRPr lang="ja-JP" altLang="en-US"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3361944049"/>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⑥</a:t>
                      </a:r>
                      <a:r>
                        <a:rPr lang="ja-JP" altLang="en-US" sz="1400" b="1" u="none" strike="noStrike" cap="none">
                          <a:latin typeface="メイリオ" panose="020B0604030504040204" pitchFamily="50" charset="-128"/>
                          <a:ea typeface="メイリオ" panose="020B0604030504040204" pitchFamily="50" charset="-128"/>
                          <a:cs typeface="Meiryo"/>
                          <a:sym typeface="Meiryo"/>
                        </a:rPr>
                        <a:t>内容表示欄</a:t>
                      </a:r>
                      <a:endParaRPr lang="ja-JP" altLang="en-US"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説明、回答、ワークフローの内容について表示します。</a:t>
                      </a:r>
                    </a:p>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回答タブ選択時、フォーム設計からスキルシートの設定があるときにスキルシートページへのボタンが表示されます。</a:t>
                      </a:r>
                    </a:p>
                  </a:txBody>
                  <a:tcPr marL="91450" marR="91450" marT="45725" marB="45725" anchor="ctr"/>
                </a:tc>
                <a:extLst>
                  <a:ext uri="{0D108BD9-81ED-4DB2-BD59-A6C34878D82A}">
                    <a16:rowId xmlns:a16="http://schemas.microsoft.com/office/drawing/2014/main" val="2682262108"/>
                  </a:ext>
                </a:extLst>
              </a:tr>
            </a:tbl>
          </a:graphicData>
        </a:graphic>
      </p:graphicFrame>
      <p:sp>
        <p:nvSpPr>
          <p:cNvPr id="11" name="Google Shape;203;g125f8f40711_0_141">
            <a:extLst>
              <a:ext uri="{FF2B5EF4-FFF2-40B4-BE49-F238E27FC236}">
                <a16:creationId xmlns:a16="http://schemas.microsoft.com/office/drawing/2014/main" id="{66F3785D-376C-96CC-EC48-EA90AA03C367}"/>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-1. </a:t>
            </a:r>
            <a:r>
              <a:rPr lang="ja-JP" altLang="en-US" sz="1600" b="1">
                <a:solidFill>
                  <a:schemeClr val="dk1"/>
                </a:solidFill>
                <a:latin typeface="メイリオ" panose="020B0604030504040204" pitchFamily="50" charset="-128"/>
                <a:ea typeface="メイリオ" panose="020B0604030504040204" pitchFamily="50" charset="-128"/>
                <a:cs typeface="Meiryo"/>
                <a:sym typeface="Meiryo"/>
              </a:rPr>
              <a:t>画面</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の</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見方</a:t>
            </a:r>
          </a:p>
        </p:txBody>
      </p:sp>
      <p:sp>
        <p:nvSpPr>
          <p:cNvPr id="12" name="Google Shape;76;p5">
            <a:extLst>
              <a:ext uri="{FF2B5EF4-FFF2-40B4-BE49-F238E27FC236}">
                <a16:creationId xmlns:a16="http://schemas.microsoft.com/office/drawing/2014/main" id="{E1010C68-2556-1BAA-C4CF-60B2780ABBCE}"/>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D8EED097-FBF5-4C9D-5E5D-F076FC3C47D8}"/>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pic>
        <p:nvPicPr>
          <p:cNvPr id="4" name="図 3"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B197BCC0-E15C-1817-8164-A3FE7577920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33064" y="1484799"/>
            <a:ext cx="3699933" cy="4224759"/>
          </a:xfrm>
          <a:prstGeom prst="rect">
            <a:avLst/>
          </a:prstGeom>
        </p:spPr>
      </p:pic>
      <p:sp>
        <p:nvSpPr>
          <p:cNvPr id="6" name="Google Shape;156;g125f8f40711_0_119">
            <a:extLst>
              <a:ext uri="{FF2B5EF4-FFF2-40B4-BE49-F238E27FC236}">
                <a16:creationId xmlns:a16="http://schemas.microsoft.com/office/drawing/2014/main" id="{72EE1B9D-88A8-B304-43BC-52B5F22D2FBA}"/>
              </a:ext>
            </a:extLst>
          </p:cNvPr>
          <p:cNvSpPr txBox="1"/>
          <p:nvPr/>
        </p:nvSpPr>
        <p:spPr>
          <a:xfrm>
            <a:off x="694171" y="1170351"/>
            <a:ext cx="585396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a:t>
            </a:r>
            <a:r>
              <a:rPr lang="ja-JP" altLang="en-US" b="1">
                <a:solidFill>
                  <a:schemeClr val="dk1"/>
                </a:solidFill>
                <a:latin typeface="メイリオ" panose="020B0604030504040204" pitchFamily="50" charset="-128"/>
                <a:ea typeface="メイリオ" panose="020B0604030504040204" pitchFamily="50" charset="-128"/>
                <a:cs typeface="Meiryo"/>
                <a:sym typeface="Meiryo"/>
              </a:rPr>
              <a:t>対象者詳細画面</a:t>
            </a: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b="1">
                <a:solidFill>
                  <a:schemeClr val="dk1"/>
                </a:solidFill>
                <a:latin typeface="メイリオ" panose="020B0604030504040204" pitchFamily="50" charset="-128"/>
                <a:ea typeface="メイリオ" panose="020B0604030504040204" pitchFamily="50" charset="-128"/>
                <a:cs typeface="Meiryo"/>
                <a:sym typeface="Meiryo"/>
              </a:rPr>
              <a:t>回答タブ）</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画面</a:t>
            </a:r>
            <a:endParaRPr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952024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918EE05F-C427-0CB6-ABFD-C6CFDC098483}"/>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68B34775-D068-ED41-B98E-4145671E65F2}"/>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graphicFrame>
        <p:nvGraphicFramePr>
          <p:cNvPr id="2" name="Google Shape;1257;p99">
            <a:extLst>
              <a:ext uri="{FF2B5EF4-FFF2-40B4-BE49-F238E27FC236}">
                <a16:creationId xmlns:a16="http://schemas.microsoft.com/office/drawing/2014/main" id="{6A4897B9-6281-A773-AE7D-4A9597716B73}"/>
              </a:ext>
            </a:extLst>
          </p:cNvPr>
          <p:cNvGraphicFramePr/>
          <p:nvPr>
            <p:extLst>
              <p:ext uri="{D42A27DB-BD31-4B8C-83A1-F6EECF244321}">
                <p14:modId xmlns:p14="http://schemas.microsoft.com/office/powerpoint/2010/main" val="851431962"/>
              </p:ext>
            </p:extLst>
          </p:nvPr>
        </p:nvGraphicFramePr>
        <p:xfrm>
          <a:off x="4863416" y="2266832"/>
          <a:ext cx="6618670" cy="914420"/>
        </p:xfrm>
        <a:graphic>
          <a:graphicData uri="http://schemas.openxmlformats.org/drawingml/2006/table">
            <a:tbl>
              <a:tblPr>
                <a:noFill/>
                <a:tableStyleId>{88DF759A-5A2C-461F-9608-AB8EC303873A}</a:tableStyleId>
              </a:tblPr>
              <a:tblGrid>
                <a:gridCol w="2289738">
                  <a:extLst>
                    <a:ext uri="{9D8B030D-6E8A-4147-A177-3AD203B41FA5}">
                      <a16:colId xmlns:a16="http://schemas.microsoft.com/office/drawing/2014/main" val="20000"/>
                    </a:ext>
                  </a:extLst>
                </a:gridCol>
                <a:gridCol w="4328932">
                  <a:extLst>
                    <a:ext uri="{9D8B030D-6E8A-4147-A177-3AD203B41FA5}">
                      <a16:colId xmlns:a16="http://schemas.microsoft.com/office/drawing/2014/main" val="20001"/>
                    </a:ext>
                  </a:extLst>
                </a:gridCol>
              </a:tblGrid>
              <a:tr h="280938">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a:solidFill>
                            <a:schemeClr val="accent2"/>
                          </a:solidFill>
                          <a:latin typeface="メイリオ" panose="020B0604030504040204" pitchFamily="50" charset="-128"/>
                          <a:ea typeface="メイリオ" panose="020B0604030504040204" pitchFamily="50" charset="-128"/>
                          <a:cs typeface="Meiryo"/>
                          <a:sym typeface="Meiryo"/>
                        </a:rPr>
                        <a:t>①</a:t>
                      </a:r>
                      <a:r>
                        <a:rPr lang="ja-JP" altLang="en-US" sz="1400" b="1" u="none" strike="noStrike" cap="none">
                          <a:solidFill>
                            <a:schemeClr val="tx1"/>
                          </a:solidFill>
                          <a:latin typeface="メイリオ" panose="020B0604030504040204" pitchFamily="50" charset="-128"/>
                          <a:ea typeface="メイリオ" panose="020B0604030504040204" pitchFamily="50" charset="-128"/>
                          <a:cs typeface="Meiryo"/>
                          <a:sym typeface="Meiryo"/>
                        </a:rPr>
                        <a:t>ステータス変更ボタン</a:t>
                      </a:r>
                      <a:endParaRPr sz="1400"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a:latin typeface="メイリオ" panose="020B0604030504040204" pitchFamily="50" charset="-128"/>
                          <a:ea typeface="メイリオ" panose="020B0604030504040204" pitchFamily="50" charset="-128"/>
                          <a:cs typeface="Meiryo"/>
                          <a:sym typeface="Meiryo"/>
                        </a:rPr>
                        <a:t>管理者（</a:t>
                      </a:r>
                      <a:r>
                        <a:rPr lang="en" altLang="ja-JP" sz="1200" b="0" u="none" strike="noStrike" cap="none" dirty="0">
                          <a:latin typeface="メイリオ" panose="020B0604030504040204" pitchFamily="50" charset="-128"/>
                          <a:ea typeface="メイリオ" panose="020B0604030504040204" pitchFamily="50" charset="-128"/>
                          <a:cs typeface="Meiryo"/>
                          <a:sym typeface="Meiryo"/>
                        </a:rPr>
                        <a:t>Adm</a:t>
                      </a:r>
                      <a:r>
                        <a:rPr lang="ja-JP" altLang="en" sz="1200" b="0" u="none" strike="noStrike" cap="none">
                          <a:latin typeface="メイリオ" panose="020B0604030504040204" pitchFamily="50" charset="-128"/>
                          <a:ea typeface="メイリオ" panose="020B0604030504040204" pitchFamily="50" charset="-128"/>
                          <a:cs typeface="Meiryo"/>
                          <a:sym typeface="Meiryo"/>
                        </a:rPr>
                        <a:t>）</a:t>
                      </a:r>
                      <a:r>
                        <a:rPr lang="ja-JP" altLang="en-US" sz="1200" b="0" u="none" strike="noStrike" cap="none">
                          <a:latin typeface="メイリオ" panose="020B0604030504040204" pitchFamily="50" charset="-128"/>
                          <a:ea typeface="メイリオ" panose="020B0604030504040204" pitchFamily="50" charset="-128"/>
                          <a:cs typeface="Meiryo"/>
                          <a:sym typeface="Meiryo"/>
                        </a:rPr>
                        <a:t>ユーザーのみに表示されます。</a:t>
                      </a:r>
                    </a:p>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a:latin typeface="メイリオ" panose="020B0604030504040204" pitchFamily="50" charset="-128"/>
                          <a:ea typeface="メイリオ" panose="020B0604030504040204" pitchFamily="50" charset="-128"/>
                          <a:cs typeface="Meiryo"/>
                          <a:sym typeface="Meiryo"/>
                        </a:rPr>
                        <a:t>ステータス変更ができます。</a:t>
                      </a:r>
                    </a:p>
                  </a:txBody>
                  <a:tcPr marL="91450" marR="91450" marT="45725" marB="45725" anchor="ctr"/>
                </a:tc>
                <a:extLst>
                  <a:ext uri="{0D108BD9-81ED-4DB2-BD59-A6C34878D82A}">
                    <a16:rowId xmlns:a16="http://schemas.microsoft.com/office/drawing/2014/main" val="10001"/>
                  </a:ext>
                </a:extLst>
              </a:tr>
              <a:tr h="19580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ja-JP" altLang="en-US" sz="1400" b="1" u="none" strike="noStrike" cap="none">
                          <a:solidFill>
                            <a:schemeClr val="accent2"/>
                          </a:solidFill>
                          <a:latin typeface="メイリオ" panose="020B0604030504040204" pitchFamily="50" charset="-128"/>
                          <a:ea typeface="メイリオ" panose="020B0604030504040204" pitchFamily="50" charset="-128"/>
                          <a:cs typeface="Meiryo"/>
                          <a:sym typeface="Meiryo"/>
                        </a:rPr>
                        <a:t>②</a:t>
                      </a:r>
                      <a:r>
                        <a:rPr lang="ja-JP" altLang="en-US" sz="1400" b="1" u="none" strike="noStrike" cap="none">
                          <a:latin typeface="メイリオ" panose="020B0604030504040204" pitchFamily="50" charset="-128"/>
                          <a:ea typeface="メイリオ" panose="020B0604030504040204" pitchFamily="50" charset="-128"/>
                          <a:cs typeface="Meiryo"/>
                          <a:sym typeface="Meiryo"/>
                        </a:rPr>
                        <a:t>ワークフロー表示欄</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ワークフローが表示され、スキル評価の進捗が確認ができます。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11" name="Google Shape;203;g125f8f40711_0_141">
            <a:extLst>
              <a:ext uri="{FF2B5EF4-FFF2-40B4-BE49-F238E27FC236}">
                <a16:creationId xmlns:a16="http://schemas.microsoft.com/office/drawing/2014/main" id="{1081BAA2-C467-75DC-932D-7983F0E93703}"/>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-1. </a:t>
            </a:r>
            <a:r>
              <a:rPr lang="ja-JP" altLang="en-US" sz="1600" b="1">
                <a:solidFill>
                  <a:schemeClr val="dk1"/>
                </a:solidFill>
                <a:latin typeface="メイリオ" panose="020B0604030504040204" pitchFamily="50" charset="-128"/>
                <a:ea typeface="メイリオ" panose="020B0604030504040204" pitchFamily="50" charset="-128"/>
                <a:cs typeface="Meiryo"/>
                <a:sym typeface="Meiryo"/>
              </a:rPr>
              <a:t>画面</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の</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見方</a:t>
            </a:r>
          </a:p>
        </p:txBody>
      </p:sp>
      <p:sp>
        <p:nvSpPr>
          <p:cNvPr id="12" name="Google Shape;76;p5">
            <a:extLst>
              <a:ext uri="{FF2B5EF4-FFF2-40B4-BE49-F238E27FC236}">
                <a16:creationId xmlns:a16="http://schemas.microsoft.com/office/drawing/2014/main" id="{F79057D8-FAE5-B936-C99C-EAF2DD875F04}"/>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D0FB3AD3-1665-4AE9-12A6-6A825009F8D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pic>
        <p:nvPicPr>
          <p:cNvPr id="4" name="図 3"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F375B8DC-1F63-F9F2-A657-7AD638C1E92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72902" y="1542519"/>
            <a:ext cx="2942510" cy="4574985"/>
          </a:xfrm>
          <a:prstGeom prst="rect">
            <a:avLst/>
          </a:prstGeom>
        </p:spPr>
      </p:pic>
      <p:sp>
        <p:nvSpPr>
          <p:cNvPr id="6" name="Google Shape;156;g125f8f40711_0_119">
            <a:extLst>
              <a:ext uri="{FF2B5EF4-FFF2-40B4-BE49-F238E27FC236}">
                <a16:creationId xmlns:a16="http://schemas.microsoft.com/office/drawing/2014/main" id="{91A3B17C-53BA-D30F-F915-8647AEFA629C}"/>
              </a:ext>
            </a:extLst>
          </p:cNvPr>
          <p:cNvSpPr txBox="1"/>
          <p:nvPr/>
        </p:nvSpPr>
        <p:spPr>
          <a:xfrm>
            <a:off x="694171" y="1170351"/>
            <a:ext cx="585396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a:t>
            </a:r>
            <a:r>
              <a:rPr lang="ja-JP" altLang="en-US" b="1">
                <a:solidFill>
                  <a:schemeClr val="dk1"/>
                </a:solidFill>
                <a:latin typeface="メイリオ" panose="020B0604030504040204" pitchFamily="50" charset="-128"/>
                <a:ea typeface="メイリオ" panose="020B0604030504040204" pitchFamily="50" charset="-128"/>
                <a:cs typeface="Meiryo"/>
                <a:sym typeface="Meiryo"/>
              </a:rPr>
              <a:t>対象者詳細</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画面</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ワークフロータブ）</a:t>
            </a:r>
            <a:endParaRPr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987577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29312C39-2AE0-F0E4-3FED-F4C10D5619E0}"/>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2CB7AA31-18C7-0A95-B270-62CCAF97F291}"/>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graphicFrame>
        <p:nvGraphicFramePr>
          <p:cNvPr id="2" name="Google Shape;1257;p99">
            <a:extLst>
              <a:ext uri="{FF2B5EF4-FFF2-40B4-BE49-F238E27FC236}">
                <a16:creationId xmlns:a16="http://schemas.microsoft.com/office/drawing/2014/main" id="{2D99C1D6-59BE-E6A0-EF8E-3EF639B4D39A}"/>
              </a:ext>
            </a:extLst>
          </p:cNvPr>
          <p:cNvGraphicFramePr/>
          <p:nvPr>
            <p:extLst>
              <p:ext uri="{D42A27DB-BD31-4B8C-83A1-F6EECF244321}">
                <p14:modId xmlns:p14="http://schemas.microsoft.com/office/powerpoint/2010/main" val="3251497703"/>
              </p:ext>
            </p:extLst>
          </p:nvPr>
        </p:nvGraphicFramePr>
        <p:xfrm>
          <a:off x="4493026" y="2398611"/>
          <a:ext cx="6815440" cy="2743260"/>
        </p:xfrm>
        <a:graphic>
          <a:graphicData uri="http://schemas.openxmlformats.org/drawingml/2006/table">
            <a:tbl>
              <a:tblPr>
                <a:noFill/>
                <a:tableStyleId>{88DF759A-5A2C-461F-9608-AB8EC303873A}</a:tableStyleId>
              </a:tblPr>
              <a:tblGrid>
                <a:gridCol w="2521232">
                  <a:extLst>
                    <a:ext uri="{9D8B030D-6E8A-4147-A177-3AD203B41FA5}">
                      <a16:colId xmlns:a16="http://schemas.microsoft.com/office/drawing/2014/main" val="20000"/>
                    </a:ext>
                  </a:extLst>
                </a:gridCol>
                <a:gridCol w="4294208">
                  <a:extLst>
                    <a:ext uri="{9D8B030D-6E8A-4147-A177-3AD203B41FA5}">
                      <a16:colId xmlns:a16="http://schemas.microsoft.com/office/drawing/2014/main" val="20001"/>
                    </a:ext>
                  </a:extLst>
                </a:gridCol>
              </a:tblGrid>
              <a:tr h="133960">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a:solidFill>
                            <a:schemeClr val="accent2"/>
                          </a:solidFill>
                          <a:latin typeface="メイリオ" panose="020B0604030504040204" pitchFamily="50" charset="-128"/>
                          <a:ea typeface="メイリオ" panose="020B0604030504040204" pitchFamily="50" charset="-128"/>
                          <a:cs typeface="Meiryo"/>
                          <a:sym typeface="Meiryo"/>
                        </a:rPr>
                        <a:t>①</a:t>
                      </a:r>
                      <a:r>
                        <a:rPr lang="ja-JP" altLang="en-US" sz="1400" b="1" u="none" strike="noStrike" cap="none">
                          <a:latin typeface="メイリオ" panose="020B0604030504040204" pitchFamily="50" charset="-128"/>
                          <a:ea typeface="メイリオ" panose="020B0604030504040204" pitchFamily="50" charset="-128"/>
                          <a:cs typeface="Meiryo"/>
                          <a:sym typeface="Meiryo"/>
                        </a:rPr>
                        <a:t>戻るボタン</a:t>
                      </a:r>
                      <a:endParaRPr sz="14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a:latin typeface="メイリオ" panose="020B0604030504040204" pitchFamily="50" charset="-128"/>
                          <a:ea typeface="メイリオ" panose="020B0604030504040204" pitchFamily="50" charset="-128"/>
                          <a:cs typeface="Meiryo"/>
                          <a:sym typeface="Meiryo"/>
                        </a:rPr>
                        <a:t>前の画面に戻ります。</a:t>
                      </a:r>
                      <a:endParaRPr lang="en-US" altLang="ja-JP" sz="1200" b="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en-US" altLang="ja-JP" sz="1200" b="0" u="none" strike="noStrike" cap="none" dirty="0">
                          <a:latin typeface="メイリオ" panose="020B0604030504040204" pitchFamily="50" charset="-128"/>
                          <a:ea typeface="メイリオ" panose="020B0604030504040204" pitchFamily="50" charset="-128"/>
                          <a:cs typeface="Meiryo"/>
                          <a:sym typeface="Meiryo"/>
                        </a:rPr>
                        <a:t>※</a:t>
                      </a:r>
                      <a:r>
                        <a:rPr lang="ja-JP" altLang="en-US" sz="1200" b="0" u="none" strike="noStrike" cap="none">
                          <a:latin typeface="メイリオ" panose="020B0604030504040204" pitchFamily="50" charset="-128"/>
                          <a:ea typeface="メイリオ" panose="020B0604030504040204" pitchFamily="50" charset="-128"/>
                          <a:cs typeface="Meiryo"/>
                          <a:sym typeface="Meiryo"/>
                        </a:rPr>
                        <a:t>左スワイプでも同様に前画面へ戻ります。</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1"/>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1" u="none" strike="noStrike" cap="none">
                          <a:solidFill>
                            <a:schemeClr val="accent2"/>
                          </a:solidFill>
                          <a:latin typeface="メイリオ" panose="020B0604030504040204" pitchFamily="50" charset="-128"/>
                          <a:ea typeface="メイリオ" panose="020B0604030504040204" pitchFamily="50" charset="-128"/>
                          <a:cs typeface="Meiryo"/>
                          <a:sym typeface="Meiryo"/>
                        </a:rPr>
                        <a:t>②</a:t>
                      </a:r>
                      <a:r>
                        <a:rPr lang="ja-JP" altLang="en-US" sz="1400" b="1" u="none" strike="noStrike" cap="none">
                          <a:latin typeface="メイリオ" panose="020B0604030504040204" pitchFamily="50" charset="-128"/>
                          <a:ea typeface="メイリオ" panose="020B0604030504040204" pitchFamily="50" charset="-128"/>
                          <a:cs typeface="Meiryo"/>
                          <a:sym typeface="Meiryo"/>
                        </a:rPr>
                        <a:t>非表示項目閲覧編集ボタン</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オンにすると、管理者により非表示に設定している項目の閲覧・編集が可能になります。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0005"/>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③</a:t>
                      </a:r>
                      <a:r>
                        <a:rPr lang="ja-JP" altLang="en-US" sz="1400" b="1" u="none" strike="noStrike" cap="none">
                          <a:solidFill>
                            <a:schemeClr val="tx1"/>
                          </a:solidFill>
                          <a:latin typeface="メイリオ" panose="020B0604030504040204" pitchFamily="50" charset="-128"/>
                          <a:ea typeface="メイリオ" panose="020B0604030504040204" pitchFamily="50" charset="-128"/>
                          <a:cs typeface="Meiryo"/>
                          <a:sym typeface="Meiryo"/>
                        </a:rPr>
                        <a:t>一括回答ボタン</a:t>
                      </a:r>
                      <a:endParaRPr sz="14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2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200" u="none" strike="noStrike" cap="none">
                          <a:latin typeface="メイリオ" panose="020B0604030504040204" pitchFamily="50" charset="-128"/>
                          <a:ea typeface="メイリオ" panose="020B0604030504040204" pitchFamily="50" charset="-128"/>
                          <a:cs typeface="Meiryo"/>
                          <a:sym typeface="Meiryo"/>
                        </a:rPr>
                        <a:t>入力先</a:t>
                      </a:r>
                      <a:r>
                        <a:rPr lang="en-US" altLang="ja-JP" sz="12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200" u="none" strike="noStrike" cap="none">
                          <a:latin typeface="メイリオ" panose="020B0604030504040204" pitchFamily="50" charset="-128"/>
                          <a:ea typeface="メイリオ" panose="020B0604030504040204" pitchFamily="50" charset="-128"/>
                          <a:cs typeface="Meiryo"/>
                          <a:sym typeface="Meiryo"/>
                        </a:rPr>
                        <a:t>と</a:t>
                      </a:r>
                      <a:r>
                        <a:rPr lang="en-US" altLang="ja-JP" sz="12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200" u="none" strike="noStrike" cap="none">
                          <a:latin typeface="メイリオ" panose="020B0604030504040204" pitchFamily="50" charset="-128"/>
                          <a:ea typeface="メイリオ" panose="020B0604030504040204" pitchFamily="50" charset="-128"/>
                          <a:cs typeface="Meiryo"/>
                          <a:sym typeface="Meiryo"/>
                        </a:rPr>
                        <a:t>回答として設定する選択肢</a:t>
                      </a:r>
                      <a:r>
                        <a:rPr lang="en-US" altLang="ja-JP" sz="12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200" u="none" strike="noStrike" cap="none">
                          <a:latin typeface="メイリオ" panose="020B0604030504040204" pitchFamily="50" charset="-128"/>
                          <a:ea typeface="メイリオ" panose="020B0604030504040204" pitchFamily="50" charset="-128"/>
                          <a:cs typeface="Meiryo"/>
                          <a:sym typeface="Meiryo"/>
                        </a:rPr>
                        <a:t>を選択して回答を一括で入力できます。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1965062542"/>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④</a:t>
                      </a:r>
                      <a:r>
                        <a:rPr lang="ja-JP" altLang="en-US" sz="1400" b="1" u="none" strike="noStrike" cap="none">
                          <a:solidFill>
                            <a:schemeClr val="tx1"/>
                          </a:solidFill>
                          <a:latin typeface="メイリオ" panose="020B0604030504040204" pitchFamily="50" charset="-128"/>
                          <a:ea typeface="メイリオ" panose="020B0604030504040204" pitchFamily="50" charset="-128"/>
                          <a:cs typeface="Meiryo"/>
                          <a:sym typeface="Meiryo"/>
                        </a:rPr>
                        <a:t>回答コピーボタン</a:t>
                      </a:r>
                      <a:endParaRPr sz="14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2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200" u="none" strike="noStrike" cap="none">
                          <a:latin typeface="メイリオ" panose="020B0604030504040204" pitchFamily="50" charset="-128"/>
                          <a:ea typeface="メイリオ" panose="020B0604030504040204" pitchFamily="50" charset="-128"/>
                          <a:cs typeface="Meiryo"/>
                          <a:sym typeface="Meiryo"/>
                        </a:rPr>
                        <a:t>コピー元</a:t>
                      </a:r>
                      <a:r>
                        <a:rPr lang="en-US" altLang="ja-JP" sz="12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200" u="none" strike="noStrike" cap="none">
                          <a:latin typeface="メイリオ" panose="020B0604030504040204" pitchFamily="50" charset="-128"/>
                          <a:ea typeface="メイリオ" panose="020B0604030504040204" pitchFamily="50" charset="-128"/>
                          <a:cs typeface="Meiryo"/>
                          <a:sym typeface="Meiryo"/>
                        </a:rPr>
                        <a:t>と</a:t>
                      </a:r>
                      <a:r>
                        <a:rPr lang="en-US" altLang="ja-JP" sz="12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200" u="none" strike="noStrike" cap="none">
                          <a:latin typeface="メイリオ" panose="020B0604030504040204" pitchFamily="50" charset="-128"/>
                          <a:ea typeface="メイリオ" panose="020B0604030504040204" pitchFamily="50" charset="-128"/>
                          <a:cs typeface="Meiryo"/>
                          <a:sym typeface="Meiryo"/>
                        </a:rPr>
                        <a:t>入力先</a:t>
                      </a:r>
                      <a:r>
                        <a:rPr lang="en-US" altLang="ja-JP" sz="12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200" u="none" strike="noStrike" cap="none">
                          <a:latin typeface="メイリオ" panose="020B0604030504040204" pitchFamily="50" charset="-128"/>
                          <a:ea typeface="メイリオ" panose="020B0604030504040204" pitchFamily="50" charset="-128"/>
                          <a:cs typeface="Meiryo"/>
                          <a:sym typeface="Meiryo"/>
                        </a:rPr>
                        <a:t>を選択して回答をコピーできます。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669314632"/>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en-US"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⑤</a:t>
                      </a:r>
                      <a:r>
                        <a:rPr lang="en-US" sz="1400" b="1" u="none" strike="noStrike" cap="none" dirty="0" err="1">
                          <a:solidFill>
                            <a:schemeClr val="tx1"/>
                          </a:solidFill>
                          <a:latin typeface="メイリオ" panose="020B0604030504040204" pitchFamily="50" charset="-128"/>
                          <a:ea typeface="メイリオ" panose="020B0604030504040204" pitchFamily="50" charset="-128"/>
                          <a:cs typeface="Meiryo"/>
                          <a:sym typeface="Meiryo"/>
                        </a:rPr>
                        <a:t>未回答項目のみ表示</a:t>
                      </a:r>
                      <a:endParaRPr sz="14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u="none" strike="noStrike" cap="none">
                          <a:latin typeface="メイリオ" panose="020B0604030504040204" pitchFamily="50" charset="-128"/>
                          <a:ea typeface="メイリオ" panose="020B0604030504040204" pitchFamily="50" charset="-128"/>
                          <a:cs typeface="Meiryo"/>
                          <a:sym typeface="Meiryo"/>
                        </a:rPr>
                        <a:t>チェックを入れることにより未回答の項目のみ表示することができます。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3361944049"/>
                  </a:ext>
                </a:extLst>
              </a:tr>
              <a:tr h="195806">
                <a:tc>
                  <a:txBody>
                    <a:bodyPr/>
                    <a:lstStyle/>
                    <a:p>
                      <a:pPr marL="0" marR="0" lvl="0" indent="0" algn="l" rtl="0">
                        <a:lnSpc>
                          <a:spcPct val="100000"/>
                        </a:lnSpc>
                        <a:spcBef>
                          <a:spcPts val="0"/>
                        </a:spcBef>
                        <a:spcAft>
                          <a:spcPts val="0"/>
                        </a:spcAft>
                        <a:buClr>
                          <a:srgbClr val="000000"/>
                        </a:buClr>
                        <a:buSzPts val="2000"/>
                        <a:buFont typeface="Arial"/>
                        <a:buNone/>
                      </a:pPr>
                      <a:r>
                        <a:rPr lang="en-US" altLang="ja-JP" sz="1400" b="1" u="none" strike="noStrike" cap="none" dirty="0">
                          <a:solidFill>
                            <a:schemeClr val="accent2"/>
                          </a:solidFill>
                          <a:latin typeface="メイリオ" panose="020B0604030504040204" pitchFamily="50" charset="-128"/>
                          <a:ea typeface="メイリオ" panose="020B0604030504040204" pitchFamily="50" charset="-128"/>
                          <a:cs typeface="Meiryo"/>
                          <a:sym typeface="Meiryo"/>
                        </a:rPr>
                        <a:t>⑥</a:t>
                      </a:r>
                      <a:r>
                        <a:rPr lang="ja-JP" altLang="en-US" sz="1400" b="1" u="none" strike="noStrike" cap="none">
                          <a:latin typeface="メイリオ" panose="020B0604030504040204" pitchFamily="50" charset="-128"/>
                          <a:ea typeface="メイリオ" panose="020B0604030504040204" pitchFamily="50" charset="-128"/>
                          <a:cs typeface="Meiryo"/>
                          <a:sym typeface="Meiryo"/>
                        </a:rPr>
                        <a:t>入力エリア</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ja-JP" altLang="en-US" sz="1200" u="none" strike="noStrike" cap="none">
                          <a:latin typeface="メイリオ" panose="020B0604030504040204" pitchFamily="50" charset="-128"/>
                          <a:ea typeface="メイリオ" panose="020B0604030504040204" pitchFamily="50" charset="-128"/>
                          <a:cs typeface="Meiryo"/>
                          <a:sym typeface="Meiryo"/>
                        </a:rPr>
                        <a:t>回答を入力できます。大項目や中項目は表示を開閉することが出来ます。</a:t>
                      </a:r>
                      <a:endParaRPr sz="120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tc>
                <a:extLst>
                  <a:ext uri="{0D108BD9-81ED-4DB2-BD59-A6C34878D82A}">
                    <a16:rowId xmlns:a16="http://schemas.microsoft.com/office/drawing/2014/main" val="3011396026"/>
                  </a:ext>
                </a:extLst>
              </a:tr>
            </a:tbl>
          </a:graphicData>
        </a:graphic>
      </p:graphicFrame>
      <p:sp>
        <p:nvSpPr>
          <p:cNvPr id="11" name="Google Shape;203;g125f8f40711_0_141">
            <a:extLst>
              <a:ext uri="{FF2B5EF4-FFF2-40B4-BE49-F238E27FC236}">
                <a16:creationId xmlns:a16="http://schemas.microsoft.com/office/drawing/2014/main" id="{005A32E0-26FF-2527-A91B-A455BFE4DEF8}"/>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-1.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画面の</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見方</a:t>
            </a:r>
          </a:p>
        </p:txBody>
      </p:sp>
      <p:sp>
        <p:nvSpPr>
          <p:cNvPr id="12" name="Google Shape;76;p5">
            <a:extLst>
              <a:ext uri="{FF2B5EF4-FFF2-40B4-BE49-F238E27FC236}">
                <a16:creationId xmlns:a16="http://schemas.microsoft.com/office/drawing/2014/main" id="{8E13774A-4223-D0E8-AD71-8755E9DACA7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5CB54266-4411-9539-D1E3-312B369D4D37}"/>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pic>
        <p:nvPicPr>
          <p:cNvPr id="4" name="図 3" descr="グラフィカル ユーザー インターフェイス, アプリケーション&#10;&#10;AI 生成コンテンツは誤りを含む可能性があります。">
            <a:extLst>
              <a:ext uri="{FF2B5EF4-FFF2-40B4-BE49-F238E27FC236}">
                <a16:creationId xmlns:a16="http://schemas.microsoft.com/office/drawing/2014/main" id="{61ED0B44-718F-DD5D-19C8-413342A45505}"/>
              </a:ext>
            </a:extLst>
          </p:cNvPr>
          <p:cNvPicPr>
            <a:picLocks noChangeAspect="1"/>
          </p:cNvPicPr>
          <p:nvPr/>
        </p:nvPicPr>
        <p:blipFill>
          <a:blip r:embed="rId3"/>
          <a:stretch>
            <a:fillRect/>
          </a:stretch>
        </p:blipFill>
        <p:spPr>
          <a:xfrm>
            <a:off x="1215020" y="1478087"/>
            <a:ext cx="2584191" cy="4956949"/>
          </a:xfrm>
          <a:prstGeom prst="rect">
            <a:avLst/>
          </a:prstGeom>
        </p:spPr>
      </p:pic>
      <p:sp>
        <p:nvSpPr>
          <p:cNvPr id="7" name="Google Shape;156;g125f8f40711_0_119">
            <a:extLst>
              <a:ext uri="{FF2B5EF4-FFF2-40B4-BE49-F238E27FC236}">
                <a16:creationId xmlns:a16="http://schemas.microsoft.com/office/drawing/2014/main" id="{8C643481-9D10-40EE-2FFA-15ACC0CA3999}"/>
              </a:ext>
            </a:extLst>
          </p:cNvPr>
          <p:cNvSpPr txBox="1"/>
          <p:nvPr/>
        </p:nvSpPr>
        <p:spPr>
          <a:xfrm>
            <a:off x="694171" y="1170351"/>
            <a:ext cx="585396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a:t>
            </a:r>
            <a:r>
              <a:rPr lang="ja-JP" altLang="en-US" b="1">
                <a:solidFill>
                  <a:schemeClr val="dk1"/>
                </a:solidFill>
                <a:latin typeface="メイリオ" panose="020B0604030504040204" pitchFamily="50" charset="-128"/>
                <a:ea typeface="メイリオ" panose="020B0604030504040204" pitchFamily="50" charset="-128"/>
                <a:cs typeface="Meiryo"/>
                <a:sym typeface="Meiryo"/>
              </a:rPr>
              <a:t>スキルシート</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画面</a:t>
            </a:r>
            <a:endParaRPr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301190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D802F8E4-2F39-B745-BBBB-B4DC8785CE27}"/>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2123EB84-F630-7194-52D8-481DB8C1FD31}"/>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9035763F-1C49-18CE-CE90-7ECEB6C2F509}"/>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9-2</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スキルシート評価の実施</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2" name="Google Shape;76;p5">
            <a:extLst>
              <a:ext uri="{FF2B5EF4-FFF2-40B4-BE49-F238E27FC236}">
                <a16:creationId xmlns:a16="http://schemas.microsoft.com/office/drawing/2014/main" id="{25CD06EC-B1F0-C252-030C-2A70B0E9B7FB}"/>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D5407544-29E8-6274-5017-FA9C7D87EE44}"/>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888EBF21-C2EF-AAFF-9430-2846BE28398E}"/>
              </a:ext>
            </a:extLst>
          </p:cNvPr>
          <p:cNvSpPr txBox="1"/>
          <p:nvPr/>
        </p:nvSpPr>
        <p:spPr>
          <a:xfrm>
            <a:off x="647873" y="1350997"/>
            <a:ext cx="585396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dirty="0">
                <a:solidFill>
                  <a:schemeClr val="dk1"/>
                </a:solidFill>
                <a:latin typeface="メイリオ" panose="020B0604030504040204" pitchFamily="50" charset="-128"/>
                <a:ea typeface="メイリオ" panose="020B0604030504040204" pitchFamily="50" charset="-128"/>
                <a:cs typeface="Meiryo"/>
                <a:sym typeface="Meiryo"/>
              </a:rPr>
              <a:t>①</a:t>
            </a:r>
            <a:r>
              <a:rPr lang="ja-JP" altLang="en-US" sz="1400">
                <a:solidFill>
                  <a:schemeClr val="dk1"/>
                </a:solidFill>
                <a:latin typeface="メイリオ" panose="020B0604030504040204" pitchFamily="50" charset="-128"/>
                <a:ea typeface="メイリオ" panose="020B0604030504040204" pitchFamily="50" charset="-128"/>
                <a:cs typeface="Meiryo"/>
                <a:sym typeface="Meiryo"/>
              </a:rPr>
              <a:t>回答するイベントを選択します。</a:t>
            </a:r>
            <a:endParaRPr lang="en-US" altLang="ja-JP" sz="1400"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sym typeface="Meiryo"/>
              </a:rPr>
              <a:t>　</a:t>
            </a:r>
            <a:r>
              <a:rPr lang="en-US" altLang="ja-JP" dirty="0" err="1">
                <a:solidFill>
                  <a:schemeClr val="dk1"/>
                </a:solidFill>
                <a:latin typeface="メイリオ" panose="020B0604030504040204" pitchFamily="50" charset="-128"/>
                <a:ea typeface="メイリオ" panose="020B0604030504040204" pitchFamily="50" charset="-128"/>
                <a:sym typeface="Meiryo"/>
              </a:rPr>
              <a:t>ToDo</a:t>
            </a:r>
            <a:r>
              <a:rPr lang="ja-JP" altLang="en-US">
                <a:solidFill>
                  <a:schemeClr val="dk1"/>
                </a:solidFill>
                <a:latin typeface="メイリオ" panose="020B0604030504040204" pitchFamily="50" charset="-128"/>
                <a:ea typeface="メイリオ" panose="020B0604030504040204" pitchFamily="50" charset="-128"/>
                <a:sym typeface="Meiryo"/>
              </a:rPr>
              <a:t>があるイベントには赤丸（　）がつきます</a:t>
            </a:r>
            <a:endParaRPr lang="ja-JP" altLang="en-US" dirty="0">
              <a:latin typeface="メイリオ" panose="020B0604030504040204" pitchFamily="50" charset="-128"/>
              <a:ea typeface="メイリオ" panose="020B0604030504040204" pitchFamily="50" charset="-128"/>
            </a:endParaRPr>
          </a:p>
        </p:txBody>
      </p:sp>
      <p:sp>
        <p:nvSpPr>
          <p:cNvPr id="5" name="Google Shape;156;g125f8f40711_0_119">
            <a:extLst>
              <a:ext uri="{FF2B5EF4-FFF2-40B4-BE49-F238E27FC236}">
                <a16:creationId xmlns:a16="http://schemas.microsoft.com/office/drawing/2014/main" id="{3A1E56A9-81AD-BFD6-91AB-9220C82FAD1B}"/>
              </a:ext>
            </a:extLst>
          </p:cNvPr>
          <p:cNvSpPr txBox="1"/>
          <p:nvPr/>
        </p:nvSpPr>
        <p:spPr>
          <a:xfrm>
            <a:off x="5814983" y="1020554"/>
            <a:ext cx="585396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②</a:t>
            </a:r>
            <a:r>
              <a:rPr lang="ja-JP" altLang="en-US">
                <a:solidFill>
                  <a:schemeClr val="dk1"/>
                </a:solidFill>
                <a:latin typeface="メイリオ" panose="020B0604030504040204" pitchFamily="50" charset="-128"/>
                <a:ea typeface="メイリオ" panose="020B0604030504040204" pitchFamily="50" charset="-128"/>
                <a:cs typeface="Meiryo"/>
                <a:sym typeface="Meiryo"/>
              </a:rPr>
              <a:t>回答を行うメンバーの顔写真または氏名をクリックします。</a:t>
            </a:r>
            <a:endParaRPr lang="ja-JP" altLang="en-US" dirty="0">
              <a:latin typeface="メイリオ" panose="020B0604030504040204" pitchFamily="50" charset="-128"/>
              <a:ea typeface="メイリオ" panose="020B0604030504040204" pitchFamily="50" charset="-128"/>
            </a:endParaRPr>
          </a:p>
        </p:txBody>
      </p:sp>
      <p:sp>
        <p:nvSpPr>
          <p:cNvPr id="9" name="Google Shape;1534;p120">
            <a:extLst>
              <a:ext uri="{FF2B5EF4-FFF2-40B4-BE49-F238E27FC236}">
                <a16:creationId xmlns:a16="http://schemas.microsoft.com/office/drawing/2014/main" id="{0AED3335-B8F1-2747-CED3-961C8A787727}"/>
              </a:ext>
            </a:extLst>
          </p:cNvPr>
          <p:cNvSpPr/>
          <p:nvPr/>
        </p:nvSpPr>
        <p:spPr>
          <a:xfrm>
            <a:off x="6114468" y="5223340"/>
            <a:ext cx="5835493" cy="954995"/>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10" name="Google Shape;1535;p120">
            <a:extLst>
              <a:ext uri="{FF2B5EF4-FFF2-40B4-BE49-F238E27FC236}">
                <a16:creationId xmlns:a16="http://schemas.microsoft.com/office/drawing/2014/main" id="{E3D96987-9A02-669A-D22F-60BCBC2EC3AA}"/>
              </a:ext>
            </a:extLst>
          </p:cNvPr>
          <p:cNvSpPr txBox="1"/>
          <p:nvPr/>
        </p:nvSpPr>
        <p:spPr>
          <a:xfrm>
            <a:off x="6253298" y="5778158"/>
            <a:ext cx="556637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自身のシートの回答を行う場合は、自分を選択します。</a:t>
            </a:r>
            <a:endParaRPr lang="ja-JP" altLang="en-US"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4" name="Google Shape;1540;p120">
            <a:extLst>
              <a:ext uri="{FF2B5EF4-FFF2-40B4-BE49-F238E27FC236}">
                <a16:creationId xmlns:a16="http://schemas.microsoft.com/office/drawing/2014/main" id="{84B48B9F-2B29-01C4-B480-64B2E2867A79}"/>
              </a:ext>
            </a:extLst>
          </p:cNvPr>
          <p:cNvSpPr txBox="1"/>
          <p:nvPr/>
        </p:nvSpPr>
        <p:spPr>
          <a:xfrm>
            <a:off x="6586844" y="5374959"/>
            <a:ext cx="50821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15" name="Google Shape;1541;p120">
            <a:extLst>
              <a:ext uri="{FF2B5EF4-FFF2-40B4-BE49-F238E27FC236}">
                <a16:creationId xmlns:a16="http://schemas.microsoft.com/office/drawing/2014/main" id="{F50F9A75-CD92-9FF9-20E8-CD6558418283}"/>
              </a:ext>
            </a:extLst>
          </p:cNvPr>
          <p:cNvPicPr preferRelativeResize="0"/>
          <p:nvPr/>
        </p:nvPicPr>
        <p:blipFill rotWithShape="1">
          <a:blip r:embed="rId3">
            <a:alphaModFix/>
          </a:blip>
          <a:srcRect/>
          <a:stretch/>
        </p:blipFill>
        <p:spPr>
          <a:xfrm>
            <a:off x="6253298" y="5339601"/>
            <a:ext cx="333545" cy="370742"/>
          </a:xfrm>
          <a:prstGeom prst="rect">
            <a:avLst/>
          </a:prstGeom>
          <a:noFill/>
          <a:ln>
            <a:noFill/>
          </a:ln>
        </p:spPr>
      </p:pic>
      <p:pic>
        <p:nvPicPr>
          <p:cNvPr id="7" name="図 6" descr="グラフィカル ユーザー インターフェイス, アプリケーション&#10;&#10;AI 生成コンテンツは誤りを含む可能性があります。">
            <a:extLst>
              <a:ext uri="{FF2B5EF4-FFF2-40B4-BE49-F238E27FC236}">
                <a16:creationId xmlns:a16="http://schemas.microsoft.com/office/drawing/2014/main" id="{3463EF2D-4AA8-A1D0-8514-C19382B0B3F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59360" y="1945903"/>
            <a:ext cx="2923616" cy="4294646"/>
          </a:xfrm>
          <a:prstGeom prst="rect">
            <a:avLst/>
          </a:prstGeom>
        </p:spPr>
      </p:pic>
      <p:pic>
        <p:nvPicPr>
          <p:cNvPr id="16" name="図 15">
            <a:extLst>
              <a:ext uri="{FF2B5EF4-FFF2-40B4-BE49-F238E27FC236}">
                <a16:creationId xmlns:a16="http://schemas.microsoft.com/office/drawing/2014/main" id="{28636535-8FAB-34BE-EBA5-5D0692CE4262}"/>
              </a:ext>
            </a:extLst>
          </p:cNvPr>
          <p:cNvPicPr>
            <a:picLocks noChangeAspect="1"/>
          </p:cNvPicPr>
          <p:nvPr/>
        </p:nvPicPr>
        <p:blipFill>
          <a:blip r:embed="rId5"/>
          <a:stretch>
            <a:fillRect/>
          </a:stretch>
        </p:blipFill>
        <p:spPr>
          <a:xfrm>
            <a:off x="3515453" y="1567140"/>
            <a:ext cx="165100" cy="228600"/>
          </a:xfrm>
          <a:prstGeom prst="rect">
            <a:avLst/>
          </a:prstGeom>
        </p:spPr>
      </p:pic>
      <p:pic>
        <p:nvPicPr>
          <p:cNvPr id="18" name="図 17"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1F345B9D-E539-1FB6-5727-E1C4E5E8CEF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950556" y="1279108"/>
            <a:ext cx="2469212" cy="3841592"/>
          </a:xfrm>
          <a:prstGeom prst="rect">
            <a:avLst/>
          </a:prstGeom>
        </p:spPr>
      </p:pic>
    </p:spTree>
    <p:extLst>
      <p:ext uri="{BB962C8B-B14F-4D97-AF65-F5344CB8AC3E}">
        <p14:creationId xmlns:p14="http://schemas.microsoft.com/office/powerpoint/2010/main" val="3272081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5" name="Google Shape;245;p17"/>
          <p:cNvSpPr txBox="1"/>
          <p:nvPr/>
        </p:nvSpPr>
        <p:spPr>
          <a:xfrm rot="10800000" flipH="1">
            <a:off x="-258869" y="1632643"/>
            <a:ext cx="840139" cy="45719"/>
          </a:xfrm>
          <a:prstGeom prst="rect">
            <a:avLst/>
          </a:prstGeom>
          <a:noFill/>
          <a:ln>
            <a:noFill/>
          </a:ln>
        </p:spPr>
        <p:txBody>
          <a:bodyPr spcFirstLastPara="1" wrap="square" lIns="91425" tIns="45700" rIns="91425" bIns="45700" anchor="ctr" anchorCtr="0">
            <a:normAutofit fontScale="25000" lnSpcReduction="20000"/>
          </a:bodyPr>
          <a:lstStyle/>
          <a:p>
            <a:pPr marL="0" marR="0" lvl="0" indent="0" algn="l" rtl="0">
              <a:lnSpc>
                <a:spcPct val="90000"/>
              </a:lnSpc>
              <a:spcBef>
                <a:spcPts val="0"/>
              </a:spcBef>
              <a:spcAft>
                <a:spcPts val="0"/>
              </a:spcAft>
              <a:buClr>
                <a:schemeClr val="lt1"/>
              </a:buClr>
              <a:buSzPct val="100000"/>
              <a:buFont typeface="Arial"/>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7-3. スマートフォンアプリのログイン</a:t>
            </a:r>
            <a:endParaRPr sz="100" dirty="0">
              <a:solidFill>
                <a:schemeClr val="lt1"/>
              </a:solidFill>
              <a:latin typeface="メイリオ" panose="020B0604030504040204" pitchFamily="50" charset="-128"/>
              <a:ea typeface="メイリオ" panose="020B0604030504040204" pitchFamily="50" charset="-128"/>
              <a:sym typeface="Arial"/>
            </a:endParaRPr>
          </a:p>
        </p:txBody>
      </p:sp>
      <p:pic>
        <p:nvPicPr>
          <p:cNvPr id="4098" name="Picture 2">
            <a:extLst>
              <a:ext uri="{FF2B5EF4-FFF2-40B4-BE49-F238E27FC236}">
                <a16:creationId xmlns:a16="http://schemas.microsoft.com/office/drawing/2014/main" id="{0A1CD568-F754-E060-6DF9-5A417D7582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10306" y="2204604"/>
            <a:ext cx="1662223" cy="296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Google Shape;203;g125f8f40711_0_141">
            <a:extLst>
              <a:ext uri="{FF2B5EF4-FFF2-40B4-BE49-F238E27FC236}">
                <a16:creationId xmlns:a16="http://schemas.microsoft.com/office/drawing/2014/main" id="{D2450A06-E934-4DF2-9694-CDAE9F292E60}"/>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3-2. </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ログイン方法</a:t>
            </a:r>
            <a:endParaRPr lang="ja-JP" altLang="en-US" sz="1600" dirty="0">
              <a:latin typeface="メイリオ" panose="020B0604030504040204" pitchFamily="50" charset="-128"/>
              <a:ea typeface="メイリオ" panose="020B0604030504040204" pitchFamily="50" charset="-128"/>
            </a:endParaRPr>
          </a:p>
        </p:txBody>
      </p:sp>
      <p:sp>
        <p:nvSpPr>
          <p:cNvPr id="11" name="Google Shape;76;p5">
            <a:extLst>
              <a:ext uri="{FF2B5EF4-FFF2-40B4-BE49-F238E27FC236}">
                <a16:creationId xmlns:a16="http://schemas.microsoft.com/office/drawing/2014/main" id="{0EC020DB-3145-4560-B5F7-9CA4044D0778}"/>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2" name="Google Shape;78;p5">
            <a:extLst>
              <a:ext uri="{FF2B5EF4-FFF2-40B4-BE49-F238E27FC236}">
                <a16:creationId xmlns:a16="http://schemas.microsoft.com/office/drawing/2014/main" id="{743BA347-B34C-413E-9C65-85F6E4ECC593}"/>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3. </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スマ</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1" dirty="0">
                <a:solidFill>
                  <a:schemeClr val="dk1"/>
                </a:solidFill>
                <a:latin typeface="メイリオ" panose="020B0604030504040204" pitchFamily="50" charset="-128"/>
                <a:ea typeface="メイリオ" panose="020B0604030504040204" pitchFamily="50" charset="-128"/>
                <a:cs typeface="Meiryo"/>
                <a:sym typeface="Meiryo"/>
              </a:rPr>
              <a:t>トフォンアプリのログイン</a:t>
            </a:r>
            <a:endParaRPr lang="ja-JP" altLang="en-US" dirty="0">
              <a:latin typeface="メイリオ" panose="020B0604030504040204" pitchFamily="50" charset="-128"/>
              <a:ea typeface="メイリオ" panose="020B0604030504040204" pitchFamily="50" charset="-128"/>
            </a:endParaRPr>
          </a:p>
        </p:txBody>
      </p:sp>
      <p:sp>
        <p:nvSpPr>
          <p:cNvPr id="13" name="Google Shape;618;g126584d4e9d_0_223">
            <a:extLst>
              <a:ext uri="{FF2B5EF4-FFF2-40B4-BE49-F238E27FC236}">
                <a16:creationId xmlns:a16="http://schemas.microsoft.com/office/drawing/2014/main" id="{349FB70C-A553-4B31-944C-6DF770AA2D75}"/>
              </a:ext>
            </a:extLst>
          </p:cNvPr>
          <p:cNvSpPr txBox="1"/>
          <p:nvPr/>
        </p:nvSpPr>
        <p:spPr>
          <a:xfrm>
            <a:off x="292317" y="1161864"/>
            <a:ext cx="56793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●シングルサインオン（</a:t>
            </a: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SSO</a:t>
            </a:r>
            <a:r>
              <a:rPr lang="ja-JP" altLang="en-US" sz="1600" b="1" dirty="0">
                <a:solidFill>
                  <a:schemeClr val="dk1"/>
                </a:solidFill>
                <a:latin typeface="メイリオ" panose="020B0604030504040204" pitchFamily="50" charset="-128"/>
                <a:ea typeface="メイリオ" panose="020B0604030504040204" pitchFamily="50" charset="-128"/>
                <a:cs typeface="Meiryo"/>
                <a:sym typeface="Meiryo"/>
              </a:rPr>
              <a:t>）でログインする</a:t>
            </a:r>
            <a:endParaRPr lang="ja-JP" altLang="en-US" sz="1600" dirty="0">
              <a:latin typeface="メイリオ" panose="020B0604030504040204" pitchFamily="50" charset="-128"/>
              <a:ea typeface="メイリオ" panose="020B0604030504040204" pitchFamily="50" charset="-128"/>
            </a:endParaRPr>
          </a:p>
        </p:txBody>
      </p:sp>
      <p:sp>
        <p:nvSpPr>
          <p:cNvPr id="14" name="Google Shape;156;g125f8f40711_0_119">
            <a:extLst>
              <a:ext uri="{FF2B5EF4-FFF2-40B4-BE49-F238E27FC236}">
                <a16:creationId xmlns:a16="http://schemas.microsoft.com/office/drawing/2014/main" id="{4F77D184-2C6B-43E4-ACE6-3CB06D001D5C}"/>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③</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利用可能なアイデンティティプロバイダが表示されるので、</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ボタンをタップします。</a:t>
            </a:r>
            <a:endParaRPr lang="ja-JP" altLang="en-US" dirty="0">
              <a:latin typeface="メイリオ" panose="020B0604030504040204" pitchFamily="50" charset="-128"/>
              <a:ea typeface="メイリオ" panose="020B0604030504040204" pitchFamily="50" charset="-128"/>
            </a:endParaRPr>
          </a:p>
        </p:txBody>
      </p:sp>
      <p:sp>
        <p:nvSpPr>
          <p:cNvPr id="15" name="Google Shape;157;g125f8f40711_0_119">
            <a:extLst>
              <a:ext uri="{FF2B5EF4-FFF2-40B4-BE49-F238E27FC236}">
                <a16:creationId xmlns:a16="http://schemas.microsoft.com/office/drawing/2014/main" id="{D64001AF-99AA-4BAD-9237-9134A6ACD30A}"/>
              </a:ext>
            </a:extLst>
          </p:cNvPr>
          <p:cNvSpPr txBox="1"/>
          <p:nvPr/>
        </p:nvSpPr>
        <p:spPr>
          <a:xfrm>
            <a:off x="6167550" y="1465981"/>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altLang="ja-JP"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一度シングルサインオンでログインした以降は、下図のような画面が表示されます。　再度ログインする場合は</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en-US" altLang="ja-JP"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SSO</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ログイン</a:t>
            </a:r>
            <a:r>
              <a:rPr lang="ja-JP" altLang="en-US" sz="1400"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ja-JP" altLang="en-US" dirty="0">
              <a:latin typeface="メイリオ" panose="020B0604030504040204" pitchFamily="50" charset="-128"/>
              <a:ea typeface="メイリオ" panose="020B0604030504040204" pitchFamily="50" charset="-128"/>
            </a:endParaRPr>
          </a:p>
        </p:txBody>
      </p:sp>
      <p:sp>
        <p:nvSpPr>
          <p:cNvPr id="18" name="Google Shape;157;g125f8f40711_0_119">
            <a:extLst>
              <a:ext uri="{FF2B5EF4-FFF2-40B4-BE49-F238E27FC236}">
                <a16:creationId xmlns:a16="http://schemas.microsoft.com/office/drawing/2014/main" id="{A7313DAA-A785-429C-B4DC-2E2BEF1B0C34}"/>
              </a:ext>
            </a:extLst>
          </p:cNvPr>
          <p:cNvSpPr txBox="1"/>
          <p:nvPr/>
        </p:nvSpPr>
        <p:spPr>
          <a:xfrm>
            <a:off x="694170" y="5434546"/>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altLang="ja-JP"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ID</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とパスワードを入力し、ログインに成功するとカオナビの画面が表示されます。</a:t>
            </a:r>
            <a:endParaRPr lang="ja-JP" altLang="en-US" dirty="0">
              <a:latin typeface="メイリオ" panose="020B0604030504040204" pitchFamily="50" charset="-128"/>
              <a:ea typeface="メイリオ" panose="020B0604030504040204" pitchFamily="50" charset="-128"/>
            </a:endParaRPr>
          </a:p>
        </p:txBody>
      </p:sp>
      <p:pic>
        <p:nvPicPr>
          <p:cNvPr id="19" name="Picture 2">
            <a:extLst>
              <a:ext uri="{FF2B5EF4-FFF2-40B4-BE49-F238E27FC236}">
                <a16:creationId xmlns:a16="http://schemas.microsoft.com/office/drawing/2014/main" id="{3D52EF5E-6EFA-49B1-94D8-754C041931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64613" y="2204604"/>
            <a:ext cx="1667908" cy="31228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AA8D4EA2-87A2-F148-FA5B-B3743ADB1403}"/>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923F781E-3179-B61D-DA87-9D80372208BE}"/>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EA5AEB1F-5697-B3D6-3887-C960EF2DAA9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9-2</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スキルシート評価の実施</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2" name="Google Shape;76;p5">
            <a:extLst>
              <a:ext uri="{FF2B5EF4-FFF2-40B4-BE49-F238E27FC236}">
                <a16:creationId xmlns:a16="http://schemas.microsoft.com/office/drawing/2014/main" id="{550B2B67-9524-1043-78A4-4BBA933A9D9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B31B91A3-8C27-D32C-8873-987AE78988B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3DD61AD4-C720-D441-F13A-B3638A648302}"/>
              </a:ext>
            </a:extLst>
          </p:cNvPr>
          <p:cNvSpPr txBox="1"/>
          <p:nvPr/>
        </p:nvSpPr>
        <p:spPr>
          <a:xfrm>
            <a:off x="447464" y="1246518"/>
            <a:ext cx="585396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③『</a:t>
            </a:r>
            <a:r>
              <a:rPr lang="ja-JP" altLang="en-US">
                <a:solidFill>
                  <a:schemeClr val="dk1"/>
                </a:solidFill>
                <a:latin typeface="メイリオ" panose="020B0604030504040204" pitchFamily="50" charset="-128"/>
                <a:ea typeface="メイリオ" panose="020B0604030504040204" pitchFamily="50" charset="-128"/>
                <a:cs typeface="Meiryo"/>
                <a:sym typeface="Meiryo"/>
              </a:rPr>
              <a:t>説明</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回答</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ワークフロー</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タブから</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回答</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を選択し、</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sym typeface="Meiryo"/>
              </a:rPr>
              <a:t>『</a:t>
            </a:r>
            <a:r>
              <a:rPr lang="ja-JP" altLang="en-US">
                <a:solidFill>
                  <a:schemeClr val="dk1"/>
                </a:solidFill>
                <a:latin typeface="メイリオ" panose="020B0604030504040204" pitchFamily="50" charset="-128"/>
                <a:ea typeface="メイリオ" panose="020B0604030504040204" pitchFamily="50" charset="-128"/>
                <a:sym typeface="Meiryo"/>
              </a:rPr>
              <a:t>スキルシート</a:t>
            </a:r>
            <a:r>
              <a:rPr lang="en-US" altLang="ja-JP" dirty="0">
                <a:solidFill>
                  <a:schemeClr val="dk1"/>
                </a:solidFill>
                <a:latin typeface="メイリオ" panose="020B0604030504040204" pitchFamily="50" charset="-128"/>
                <a:ea typeface="メイリオ" panose="020B0604030504040204" pitchFamily="50" charset="-128"/>
                <a:sym typeface="Meiryo"/>
              </a:rPr>
              <a:t>』</a:t>
            </a:r>
            <a:r>
              <a:rPr lang="ja-JP" altLang="en-US">
                <a:solidFill>
                  <a:schemeClr val="dk1"/>
                </a:solidFill>
                <a:latin typeface="メイリオ" panose="020B0604030504040204" pitchFamily="50" charset="-128"/>
                <a:ea typeface="メイリオ" panose="020B0604030504040204" pitchFamily="50" charset="-128"/>
                <a:sym typeface="Meiryo"/>
              </a:rPr>
              <a:t>ボタンをタップします。</a:t>
            </a:r>
            <a:endParaRPr lang="ja-JP" altLang="en-US" dirty="0">
              <a:latin typeface="メイリオ" panose="020B0604030504040204" pitchFamily="50" charset="-128"/>
              <a:ea typeface="メイリオ" panose="020B0604030504040204" pitchFamily="50" charset="-128"/>
            </a:endParaRPr>
          </a:p>
        </p:txBody>
      </p:sp>
      <p:sp>
        <p:nvSpPr>
          <p:cNvPr id="5" name="Google Shape;156;g125f8f40711_0_119">
            <a:extLst>
              <a:ext uri="{FF2B5EF4-FFF2-40B4-BE49-F238E27FC236}">
                <a16:creationId xmlns:a16="http://schemas.microsoft.com/office/drawing/2014/main" id="{E00C9388-DB9D-7D31-9B6D-E16AF2AEE1D9}"/>
              </a:ext>
            </a:extLst>
          </p:cNvPr>
          <p:cNvSpPr txBox="1"/>
          <p:nvPr/>
        </p:nvSpPr>
        <p:spPr>
          <a:xfrm>
            <a:off x="5890575" y="1237954"/>
            <a:ext cx="619339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②</a:t>
            </a:r>
            <a:r>
              <a:rPr lang="ja-JP" altLang="en-US">
                <a:solidFill>
                  <a:schemeClr val="dk1"/>
                </a:solidFill>
                <a:latin typeface="メイリオ" panose="020B0604030504040204" pitchFamily="50" charset="-128"/>
                <a:ea typeface="メイリオ" panose="020B0604030504040204" pitchFamily="50" charset="-128"/>
                <a:cs typeface="Meiryo"/>
                <a:sym typeface="Meiryo"/>
              </a:rPr>
              <a:t>プルダウンリスト、テキスト入力欄が編集可能箇所です。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sym typeface="Meiryo"/>
              </a:rPr>
              <a:t>　承認などで入力や編集が不要な場合、背景色がグレーで操作できません。</a:t>
            </a:r>
            <a:endParaRPr lang="ja-JP" altLang="en-US" dirty="0">
              <a:latin typeface="メイリオ" panose="020B0604030504040204" pitchFamily="50" charset="-128"/>
              <a:ea typeface="メイリオ" panose="020B0604030504040204" pitchFamily="50" charset="-128"/>
            </a:endParaRPr>
          </a:p>
        </p:txBody>
      </p:sp>
      <p:pic>
        <p:nvPicPr>
          <p:cNvPr id="4" name="図 3" descr="グラフィカル ユーザー インターフェイス, アプリケーション&#10;&#10;AI 生成コンテンツは誤りを含む可能性があります。">
            <a:extLst>
              <a:ext uri="{FF2B5EF4-FFF2-40B4-BE49-F238E27FC236}">
                <a16:creationId xmlns:a16="http://schemas.microsoft.com/office/drawing/2014/main" id="{A316B97D-A2AD-6BA2-5527-623F1E1DE44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27873" y="1961910"/>
            <a:ext cx="3259667" cy="3970116"/>
          </a:xfrm>
          <a:prstGeom prst="rect">
            <a:avLst/>
          </a:prstGeom>
        </p:spPr>
      </p:pic>
      <p:pic>
        <p:nvPicPr>
          <p:cNvPr id="8" name="図 7" descr="グラフィカル ユーザー インターフェイス, アプリケーション&#10;&#10;AI 生成コンテンツは誤りを含む可能性があります。">
            <a:extLst>
              <a:ext uri="{FF2B5EF4-FFF2-40B4-BE49-F238E27FC236}">
                <a16:creationId xmlns:a16="http://schemas.microsoft.com/office/drawing/2014/main" id="{330A4352-6B5C-30D3-45EA-A61B253681D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301425" y="1769698"/>
            <a:ext cx="2285569" cy="4516031"/>
          </a:xfrm>
          <a:prstGeom prst="rect">
            <a:avLst/>
          </a:prstGeom>
        </p:spPr>
      </p:pic>
    </p:spTree>
    <p:extLst>
      <p:ext uri="{BB962C8B-B14F-4D97-AF65-F5344CB8AC3E}">
        <p14:creationId xmlns:p14="http://schemas.microsoft.com/office/powerpoint/2010/main" val="41469917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A71C4DE8-D2E7-69CD-BF40-0D772AC937E8}"/>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3DEF2104-4A81-19B8-04BE-6471E12582EC}"/>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E7C891FC-3748-BD26-7898-000DC6F12579}"/>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9-2</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スキルシート評価の実施</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2" name="Google Shape;76;p5">
            <a:extLst>
              <a:ext uri="{FF2B5EF4-FFF2-40B4-BE49-F238E27FC236}">
                <a16:creationId xmlns:a16="http://schemas.microsoft.com/office/drawing/2014/main" id="{16128C72-77F3-5EC2-3D42-D7EC45A1F4B3}"/>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AE440500-9624-2001-AADF-A33EB5E502C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4FFC2524-5DAC-28B9-BF4F-315E99ABB996}"/>
              </a:ext>
            </a:extLst>
          </p:cNvPr>
          <p:cNvSpPr txBox="1"/>
          <p:nvPr/>
        </p:nvSpPr>
        <p:spPr>
          <a:xfrm>
            <a:off x="447464" y="1246518"/>
            <a:ext cx="585396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③『</a:t>
            </a:r>
            <a:r>
              <a:rPr lang="ja-JP" altLang="en-US">
                <a:solidFill>
                  <a:schemeClr val="dk1"/>
                </a:solidFill>
                <a:latin typeface="メイリオ" panose="020B0604030504040204" pitchFamily="50" charset="-128"/>
                <a:ea typeface="メイリオ" panose="020B0604030504040204" pitchFamily="50" charset="-128"/>
                <a:cs typeface="Meiryo"/>
                <a:sym typeface="Meiryo"/>
              </a:rPr>
              <a:t>説明</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回答</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ワークフロー</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タブから</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回答</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を選択し、</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sym typeface="Meiryo"/>
              </a:rPr>
              <a:t>『</a:t>
            </a:r>
            <a:r>
              <a:rPr lang="ja-JP" altLang="en-US">
                <a:solidFill>
                  <a:schemeClr val="dk1"/>
                </a:solidFill>
                <a:latin typeface="メイリオ" panose="020B0604030504040204" pitchFamily="50" charset="-128"/>
                <a:ea typeface="メイリオ" panose="020B0604030504040204" pitchFamily="50" charset="-128"/>
                <a:sym typeface="Meiryo"/>
              </a:rPr>
              <a:t>スキルシート</a:t>
            </a:r>
            <a:r>
              <a:rPr lang="en-US" altLang="ja-JP" dirty="0">
                <a:solidFill>
                  <a:schemeClr val="dk1"/>
                </a:solidFill>
                <a:latin typeface="メイリオ" panose="020B0604030504040204" pitchFamily="50" charset="-128"/>
                <a:ea typeface="メイリオ" panose="020B0604030504040204" pitchFamily="50" charset="-128"/>
                <a:sym typeface="Meiryo"/>
              </a:rPr>
              <a:t>』</a:t>
            </a:r>
            <a:r>
              <a:rPr lang="ja-JP" altLang="en-US">
                <a:solidFill>
                  <a:schemeClr val="dk1"/>
                </a:solidFill>
                <a:latin typeface="メイリオ" panose="020B0604030504040204" pitchFamily="50" charset="-128"/>
                <a:ea typeface="メイリオ" panose="020B0604030504040204" pitchFamily="50" charset="-128"/>
                <a:sym typeface="Meiryo"/>
              </a:rPr>
              <a:t>ボタンをタップします。</a:t>
            </a:r>
            <a:endParaRPr lang="ja-JP" altLang="en-US" dirty="0">
              <a:latin typeface="メイリオ" panose="020B0604030504040204" pitchFamily="50" charset="-128"/>
              <a:ea typeface="メイリオ" panose="020B0604030504040204" pitchFamily="50" charset="-128"/>
            </a:endParaRPr>
          </a:p>
        </p:txBody>
      </p:sp>
      <p:sp>
        <p:nvSpPr>
          <p:cNvPr id="5" name="Google Shape;156;g125f8f40711_0_119">
            <a:extLst>
              <a:ext uri="{FF2B5EF4-FFF2-40B4-BE49-F238E27FC236}">
                <a16:creationId xmlns:a16="http://schemas.microsoft.com/office/drawing/2014/main" id="{9A6D9725-93D9-CE59-864A-4BFCD1C0CD78}"/>
              </a:ext>
            </a:extLst>
          </p:cNvPr>
          <p:cNvSpPr txBox="1"/>
          <p:nvPr/>
        </p:nvSpPr>
        <p:spPr>
          <a:xfrm>
            <a:off x="5890575" y="1237954"/>
            <a:ext cx="619339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④</a:t>
            </a:r>
            <a:r>
              <a:rPr lang="ja-JP" altLang="en-US">
                <a:solidFill>
                  <a:schemeClr val="dk1"/>
                </a:solidFill>
                <a:latin typeface="メイリオ" panose="020B0604030504040204" pitchFamily="50" charset="-128"/>
                <a:ea typeface="メイリオ" panose="020B0604030504040204" pitchFamily="50" charset="-128"/>
                <a:cs typeface="Meiryo"/>
                <a:sym typeface="Meiryo"/>
              </a:rPr>
              <a:t>プルダウンリスト、テキスト入力欄が編集可能箇所です。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sym typeface="Meiryo"/>
              </a:rPr>
              <a:t>　承認などで入力や編集が不要な場合、背景色がグレーで操作できません。</a:t>
            </a:r>
            <a:endParaRPr lang="ja-JP" altLang="en-US" dirty="0">
              <a:latin typeface="メイリオ" panose="020B0604030504040204" pitchFamily="50" charset="-128"/>
              <a:ea typeface="メイリオ" panose="020B0604030504040204" pitchFamily="50" charset="-128"/>
            </a:endParaRPr>
          </a:p>
        </p:txBody>
      </p:sp>
      <p:pic>
        <p:nvPicPr>
          <p:cNvPr id="4" name="図 3" descr="グラフィカル ユーザー インターフェイス, アプリケーション&#10;&#10;AI 生成コンテンツは誤りを含む可能性があります。">
            <a:extLst>
              <a:ext uri="{FF2B5EF4-FFF2-40B4-BE49-F238E27FC236}">
                <a16:creationId xmlns:a16="http://schemas.microsoft.com/office/drawing/2014/main" id="{E3BBE756-DBAB-5EB8-08C9-9C2318995C7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27873" y="1961910"/>
            <a:ext cx="3259667" cy="3970116"/>
          </a:xfrm>
          <a:prstGeom prst="rect">
            <a:avLst/>
          </a:prstGeom>
        </p:spPr>
      </p:pic>
      <p:pic>
        <p:nvPicPr>
          <p:cNvPr id="8" name="図 7" descr="グラフィカル ユーザー インターフェイス, アプリケーション&#10;&#10;AI 生成コンテンツは誤りを含む可能性があります。">
            <a:extLst>
              <a:ext uri="{FF2B5EF4-FFF2-40B4-BE49-F238E27FC236}">
                <a16:creationId xmlns:a16="http://schemas.microsoft.com/office/drawing/2014/main" id="{5FF28650-C936-7C35-0C20-6EB24CE25AF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301425" y="1769698"/>
            <a:ext cx="2285569" cy="4516031"/>
          </a:xfrm>
          <a:prstGeom prst="rect">
            <a:avLst/>
          </a:prstGeom>
        </p:spPr>
      </p:pic>
      <p:pic>
        <p:nvPicPr>
          <p:cNvPr id="6" name="図 5"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24B2BF07-BD6E-AF52-D765-EF64124F054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823937" y="1761134"/>
            <a:ext cx="2215644" cy="4431322"/>
          </a:xfrm>
          <a:prstGeom prst="rect">
            <a:avLst/>
          </a:prstGeom>
        </p:spPr>
      </p:pic>
    </p:spTree>
    <p:extLst>
      <p:ext uri="{BB962C8B-B14F-4D97-AF65-F5344CB8AC3E}">
        <p14:creationId xmlns:p14="http://schemas.microsoft.com/office/powerpoint/2010/main" val="144122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1F32F5DE-B555-450E-6A65-D913256475F4}"/>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B41D5FFE-1A5B-40C3-096C-29E5671B45DB}"/>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42B2659C-EE23-CF65-2F66-810C56718E36}"/>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9-2</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スキルシート評価の実施</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2" name="Google Shape;76;p5">
            <a:extLst>
              <a:ext uri="{FF2B5EF4-FFF2-40B4-BE49-F238E27FC236}">
                <a16:creationId xmlns:a16="http://schemas.microsoft.com/office/drawing/2014/main" id="{0AF9F055-CB48-BA81-4373-D54F2998DB69}"/>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F7808B53-3ACB-246A-8AE7-1E2E3B5FFCE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2B74B88D-4C0F-5030-3AB6-1691F85D0500}"/>
              </a:ext>
            </a:extLst>
          </p:cNvPr>
          <p:cNvSpPr txBox="1"/>
          <p:nvPr/>
        </p:nvSpPr>
        <p:spPr>
          <a:xfrm>
            <a:off x="447464" y="1246518"/>
            <a:ext cx="5853961"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⑤</a:t>
            </a:r>
            <a:r>
              <a:rPr lang="ja-JP" altLang="en-US">
                <a:solidFill>
                  <a:schemeClr val="dk1"/>
                </a:solidFill>
                <a:latin typeface="メイリオ" panose="020B0604030504040204" pitchFamily="50" charset="-128"/>
                <a:ea typeface="メイリオ" panose="020B0604030504040204" pitchFamily="50" charset="-128"/>
                <a:cs typeface="Meiryo"/>
                <a:sym typeface="Meiryo"/>
              </a:rPr>
              <a:t>回答内容が完成したら戻るボタンをタップするか、</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latin typeface="メイリオ" panose="020B0604030504040204" pitchFamily="50" charset="-128"/>
                <a:ea typeface="メイリオ" panose="020B0604030504040204" pitchFamily="50" charset="-128"/>
              </a:rPr>
              <a:t>　画面を右にスワイプして対象者詳細画面にもどり、</a:t>
            </a:r>
            <a:endParaRPr lang="en-US" altLang="ja-JP" dirty="0">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ja-JP" altLang="en-US">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確定</a:t>
            </a:r>
            <a:r>
              <a:rPr lang="en-US" altLang="ja-JP" dirty="0">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ボタンを押します。</a:t>
            </a:r>
            <a:endParaRPr lang="ja-JP" altLang="en-US" dirty="0">
              <a:latin typeface="メイリオ" panose="020B0604030504040204" pitchFamily="50" charset="-128"/>
              <a:ea typeface="メイリオ" panose="020B0604030504040204" pitchFamily="50" charset="-128"/>
            </a:endParaRPr>
          </a:p>
        </p:txBody>
      </p:sp>
      <p:pic>
        <p:nvPicPr>
          <p:cNvPr id="7" name="図 6" descr="グラフィカル ユーザー インターフェイス&#10;&#10;AI 生成コンテンツは誤りを含む可能性があります。">
            <a:extLst>
              <a:ext uri="{FF2B5EF4-FFF2-40B4-BE49-F238E27FC236}">
                <a16:creationId xmlns:a16="http://schemas.microsoft.com/office/drawing/2014/main" id="{A2F0A1E9-F041-903B-DB3C-E59BE64B09F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40780" y="1985141"/>
            <a:ext cx="2213175" cy="4374060"/>
          </a:xfrm>
          <a:prstGeom prst="rect">
            <a:avLst/>
          </a:prstGeom>
        </p:spPr>
      </p:pic>
      <p:pic>
        <p:nvPicPr>
          <p:cNvPr id="10" name="図 9"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B7731B7E-4838-CF4E-4E01-E04D9DC112E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071675" y="1985141"/>
            <a:ext cx="2215885" cy="4374060"/>
          </a:xfrm>
          <a:prstGeom prst="rect">
            <a:avLst/>
          </a:prstGeom>
        </p:spPr>
      </p:pic>
      <p:sp>
        <p:nvSpPr>
          <p:cNvPr id="14" name="Google Shape;1534;p120">
            <a:extLst>
              <a:ext uri="{FF2B5EF4-FFF2-40B4-BE49-F238E27FC236}">
                <a16:creationId xmlns:a16="http://schemas.microsoft.com/office/drawing/2014/main" id="{FD8076D4-C6BB-2869-C605-D2285577CDBC}"/>
              </a:ext>
            </a:extLst>
          </p:cNvPr>
          <p:cNvSpPr/>
          <p:nvPr/>
        </p:nvSpPr>
        <p:spPr>
          <a:xfrm>
            <a:off x="5971668" y="2890430"/>
            <a:ext cx="5835493" cy="1681877"/>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15" name="Google Shape;1535;p120">
            <a:extLst>
              <a:ext uri="{FF2B5EF4-FFF2-40B4-BE49-F238E27FC236}">
                <a16:creationId xmlns:a16="http://schemas.microsoft.com/office/drawing/2014/main" id="{B0BDCD73-F70C-5722-6A1C-3889A5BF96CE}"/>
              </a:ext>
            </a:extLst>
          </p:cNvPr>
          <p:cNvSpPr txBox="1"/>
          <p:nvPr/>
        </p:nvSpPr>
        <p:spPr>
          <a:xfrm>
            <a:off x="6110498" y="3445248"/>
            <a:ext cx="556637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回答中は自動保存がかかるため、作業を中断する場合は</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そのままアプリを閉じても問題ありません。</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自動保存されると画面下部にグレーの枠で「保存しました」と</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表示されます。</a:t>
            </a:r>
            <a:endParaRPr lang="ja-JP" altLang="en-US"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6" name="Google Shape;1540;p120">
            <a:extLst>
              <a:ext uri="{FF2B5EF4-FFF2-40B4-BE49-F238E27FC236}">
                <a16:creationId xmlns:a16="http://schemas.microsoft.com/office/drawing/2014/main" id="{E9111D19-573B-E3C7-D6D0-158D8DB2B380}"/>
              </a:ext>
            </a:extLst>
          </p:cNvPr>
          <p:cNvSpPr txBox="1"/>
          <p:nvPr/>
        </p:nvSpPr>
        <p:spPr>
          <a:xfrm>
            <a:off x="6444044" y="3042049"/>
            <a:ext cx="50821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17" name="Google Shape;1541;p120">
            <a:extLst>
              <a:ext uri="{FF2B5EF4-FFF2-40B4-BE49-F238E27FC236}">
                <a16:creationId xmlns:a16="http://schemas.microsoft.com/office/drawing/2014/main" id="{A8D3A2F7-8F5A-90B4-8633-15D1AEBA549B}"/>
              </a:ext>
            </a:extLst>
          </p:cNvPr>
          <p:cNvPicPr preferRelativeResize="0"/>
          <p:nvPr/>
        </p:nvPicPr>
        <p:blipFill rotWithShape="1">
          <a:blip r:embed="rId5">
            <a:alphaModFix/>
          </a:blip>
          <a:srcRect/>
          <a:stretch/>
        </p:blipFill>
        <p:spPr>
          <a:xfrm>
            <a:off x="6110498" y="3006691"/>
            <a:ext cx="333545" cy="370742"/>
          </a:xfrm>
          <a:prstGeom prst="rect">
            <a:avLst/>
          </a:prstGeom>
          <a:noFill/>
          <a:ln>
            <a:noFill/>
          </a:ln>
        </p:spPr>
      </p:pic>
    </p:spTree>
    <p:extLst>
      <p:ext uri="{BB962C8B-B14F-4D97-AF65-F5344CB8AC3E}">
        <p14:creationId xmlns:p14="http://schemas.microsoft.com/office/powerpoint/2010/main" val="2975098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B3C2B02C-A61D-ADFF-7D3D-FF80D13B1E7B}"/>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11A6FAAF-434A-5C84-10D2-7331EC09DE6F}"/>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B6A4ED26-8ADB-AD58-B730-535B89AE43A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9-2</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スキルシート評価の実施</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2" name="Google Shape;76;p5">
            <a:extLst>
              <a:ext uri="{FF2B5EF4-FFF2-40B4-BE49-F238E27FC236}">
                <a16:creationId xmlns:a16="http://schemas.microsoft.com/office/drawing/2014/main" id="{6738F185-4C33-FD10-E1C5-915601654E1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E9F146CF-BC85-B3D4-ADB8-8038FAD2B27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CF0B7CC3-6B2C-CD3B-B266-70AE9ABF75F0}"/>
              </a:ext>
            </a:extLst>
          </p:cNvPr>
          <p:cNvSpPr txBox="1"/>
          <p:nvPr/>
        </p:nvSpPr>
        <p:spPr>
          <a:xfrm>
            <a:off x="447464" y="1246518"/>
            <a:ext cx="9888728"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⑥『</a:t>
            </a:r>
            <a:r>
              <a:rPr lang="ja-JP" altLang="en-US">
                <a:solidFill>
                  <a:schemeClr val="dk1"/>
                </a:solidFill>
                <a:latin typeface="メイリオ" panose="020B0604030504040204" pitchFamily="50" charset="-128"/>
                <a:ea typeface="メイリオ" panose="020B0604030504040204" pitchFamily="50" charset="-128"/>
                <a:cs typeface="Meiryo"/>
                <a:sym typeface="Meiryo"/>
              </a:rPr>
              <a:t>確定</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を押すと確認のポップアップが開くので、</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確定</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をクリックします。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次の参加者に通知を送信する場合は、チェックを入れて</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確定</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をクリックしてください。</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確定すると、ワークフローエリアの自身のアクション欄に確定した日時でタイムスタンプがつきます。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4" name="Google Shape;1534;p120">
            <a:extLst>
              <a:ext uri="{FF2B5EF4-FFF2-40B4-BE49-F238E27FC236}">
                <a16:creationId xmlns:a16="http://schemas.microsoft.com/office/drawing/2014/main" id="{60270696-CAFF-1BD2-B2E3-CB9CA421FCEE}"/>
              </a:ext>
            </a:extLst>
          </p:cNvPr>
          <p:cNvSpPr/>
          <p:nvPr/>
        </p:nvSpPr>
        <p:spPr>
          <a:xfrm>
            <a:off x="5578130" y="4062015"/>
            <a:ext cx="5835493" cy="1447535"/>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15" name="Google Shape;1535;p120">
            <a:extLst>
              <a:ext uri="{FF2B5EF4-FFF2-40B4-BE49-F238E27FC236}">
                <a16:creationId xmlns:a16="http://schemas.microsoft.com/office/drawing/2014/main" id="{C9AF9DDA-F5B9-9E91-E63E-E94F19B783D0}"/>
              </a:ext>
            </a:extLst>
          </p:cNvPr>
          <p:cNvSpPr txBox="1"/>
          <p:nvPr/>
        </p:nvSpPr>
        <p:spPr>
          <a:xfrm>
            <a:off x="5716960" y="4616833"/>
            <a:ext cx="556637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確定した後は次の参加者に編集権限が移ります。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次の参加者に差し戻しされる以外は再入力できないので、</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ご注意ください。</a:t>
            </a:r>
            <a:endParaRPr lang="ja-JP" altLang="en-US"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6" name="Google Shape;1540;p120">
            <a:extLst>
              <a:ext uri="{FF2B5EF4-FFF2-40B4-BE49-F238E27FC236}">
                <a16:creationId xmlns:a16="http://schemas.microsoft.com/office/drawing/2014/main" id="{93CA4C72-C14C-8BBC-3C56-C1EEFD5191B1}"/>
              </a:ext>
            </a:extLst>
          </p:cNvPr>
          <p:cNvSpPr txBox="1"/>
          <p:nvPr/>
        </p:nvSpPr>
        <p:spPr>
          <a:xfrm>
            <a:off x="6050506" y="4213634"/>
            <a:ext cx="50821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17" name="Google Shape;1541;p120">
            <a:extLst>
              <a:ext uri="{FF2B5EF4-FFF2-40B4-BE49-F238E27FC236}">
                <a16:creationId xmlns:a16="http://schemas.microsoft.com/office/drawing/2014/main" id="{D76E9433-090B-7151-B5C0-7D379CCC3846}"/>
              </a:ext>
            </a:extLst>
          </p:cNvPr>
          <p:cNvPicPr preferRelativeResize="0"/>
          <p:nvPr/>
        </p:nvPicPr>
        <p:blipFill rotWithShape="1">
          <a:blip r:embed="rId3">
            <a:alphaModFix/>
          </a:blip>
          <a:srcRect/>
          <a:stretch/>
        </p:blipFill>
        <p:spPr>
          <a:xfrm>
            <a:off x="5716960" y="4178276"/>
            <a:ext cx="333545" cy="370742"/>
          </a:xfrm>
          <a:prstGeom prst="rect">
            <a:avLst/>
          </a:prstGeom>
          <a:noFill/>
          <a:ln>
            <a:noFill/>
          </a:ln>
        </p:spPr>
      </p:pic>
      <p:pic>
        <p:nvPicPr>
          <p:cNvPr id="4" name="図 3">
            <a:extLst>
              <a:ext uri="{FF2B5EF4-FFF2-40B4-BE49-F238E27FC236}">
                <a16:creationId xmlns:a16="http://schemas.microsoft.com/office/drawing/2014/main" id="{E87B124B-63CB-F5DC-CFE5-719562DD0E0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6469" y="2052956"/>
            <a:ext cx="2878561" cy="3924441"/>
          </a:xfrm>
          <a:prstGeom prst="rect">
            <a:avLst/>
          </a:prstGeom>
        </p:spPr>
      </p:pic>
    </p:spTree>
    <p:extLst>
      <p:ext uri="{BB962C8B-B14F-4D97-AF65-F5344CB8AC3E}">
        <p14:creationId xmlns:p14="http://schemas.microsoft.com/office/powerpoint/2010/main" val="35766034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76419495-DB30-FDEA-E92D-50642718C4ED}"/>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C1455B73-9B80-0974-E02F-882CFB9A90CA}"/>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19BE6B83-5F6D-8F77-D8C4-965EB5AE84F3}"/>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9-3</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回答時の便利な機能</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2" name="Google Shape;76;p5">
            <a:extLst>
              <a:ext uri="{FF2B5EF4-FFF2-40B4-BE49-F238E27FC236}">
                <a16:creationId xmlns:a16="http://schemas.microsoft.com/office/drawing/2014/main" id="{0AC72BD3-BB89-522B-7D32-49DFB5DDD1AE}"/>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F6FE6B42-EBA1-53A9-36A4-8CCD145FBCDD}"/>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14" name="Google Shape;1534;p120">
            <a:extLst>
              <a:ext uri="{FF2B5EF4-FFF2-40B4-BE49-F238E27FC236}">
                <a16:creationId xmlns:a16="http://schemas.microsoft.com/office/drawing/2014/main" id="{DB9A205A-1BE6-3184-F4C4-E782D7A9F732}"/>
              </a:ext>
            </a:extLst>
          </p:cNvPr>
          <p:cNvSpPr/>
          <p:nvPr/>
        </p:nvSpPr>
        <p:spPr>
          <a:xfrm>
            <a:off x="564541" y="1442571"/>
            <a:ext cx="10361960" cy="2191880"/>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15" name="Google Shape;1535;p120">
            <a:extLst>
              <a:ext uri="{FF2B5EF4-FFF2-40B4-BE49-F238E27FC236}">
                <a16:creationId xmlns:a16="http://schemas.microsoft.com/office/drawing/2014/main" id="{44BE64DA-50F4-2BBB-91D7-0608C41AF4C6}"/>
              </a:ext>
            </a:extLst>
          </p:cNvPr>
          <p:cNvSpPr txBox="1"/>
          <p:nvPr/>
        </p:nvSpPr>
        <p:spPr>
          <a:xfrm>
            <a:off x="703371" y="2048030"/>
            <a:ext cx="9887464"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入力内容は即時保存されるため、次の操作を行うといずれも即時保存されます。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　操作直前の状態に戻すことができないため、確認してから操作を行なってください。</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操作対象について</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　操作可能な対象はプルダウンリストのみです。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　テキスト入力欄では本機能は操作できません。</a:t>
            </a:r>
            <a:endParaRPr lang="ja-JP" altLang="en-US"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6" name="Google Shape;1540;p120">
            <a:extLst>
              <a:ext uri="{FF2B5EF4-FFF2-40B4-BE49-F238E27FC236}">
                <a16:creationId xmlns:a16="http://schemas.microsoft.com/office/drawing/2014/main" id="{22FF972A-26BE-1710-EF14-448DB4C4848D}"/>
              </a:ext>
            </a:extLst>
          </p:cNvPr>
          <p:cNvSpPr txBox="1"/>
          <p:nvPr/>
        </p:nvSpPr>
        <p:spPr>
          <a:xfrm>
            <a:off x="1036917" y="1594189"/>
            <a:ext cx="50821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17" name="Google Shape;1541;p120">
            <a:extLst>
              <a:ext uri="{FF2B5EF4-FFF2-40B4-BE49-F238E27FC236}">
                <a16:creationId xmlns:a16="http://schemas.microsoft.com/office/drawing/2014/main" id="{723DB7FA-B63B-CABA-4325-90F982238F2C}"/>
              </a:ext>
            </a:extLst>
          </p:cNvPr>
          <p:cNvPicPr preferRelativeResize="0"/>
          <p:nvPr/>
        </p:nvPicPr>
        <p:blipFill rotWithShape="1">
          <a:blip r:embed="rId3">
            <a:alphaModFix/>
          </a:blip>
          <a:srcRect/>
          <a:stretch/>
        </p:blipFill>
        <p:spPr>
          <a:xfrm>
            <a:off x="703371" y="1558831"/>
            <a:ext cx="333545" cy="370742"/>
          </a:xfrm>
          <a:prstGeom prst="rect">
            <a:avLst/>
          </a:prstGeom>
          <a:noFill/>
          <a:ln>
            <a:noFill/>
          </a:ln>
        </p:spPr>
      </p:pic>
    </p:spTree>
    <p:extLst>
      <p:ext uri="{BB962C8B-B14F-4D97-AF65-F5344CB8AC3E}">
        <p14:creationId xmlns:p14="http://schemas.microsoft.com/office/powerpoint/2010/main" val="27250277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1AFD4316-0872-F64D-DA28-9E11F9E56B02}"/>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4DD3353D-D57E-484C-7E5B-C96BCD347330}"/>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E9F641A6-5C9F-48BF-35F4-2F32D17D17BB}"/>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9-3</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回答時の便利な機能</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2" name="Google Shape;76;p5">
            <a:extLst>
              <a:ext uri="{FF2B5EF4-FFF2-40B4-BE49-F238E27FC236}">
                <a16:creationId xmlns:a16="http://schemas.microsoft.com/office/drawing/2014/main" id="{32641172-0A94-9C39-8561-CDA705F8FEAE}"/>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B3FCC71E-C95B-930D-AC82-FC108C485A1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3703FDB6-8BF3-0A9A-E288-510A62C219A5}"/>
              </a:ext>
            </a:extLst>
          </p:cNvPr>
          <p:cNvSpPr txBox="1"/>
          <p:nvPr/>
        </p:nvSpPr>
        <p:spPr>
          <a:xfrm>
            <a:off x="447463" y="1246518"/>
            <a:ext cx="10872577" cy="523180"/>
          </a:xfrm>
          <a:prstGeom prst="rect">
            <a:avLst/>
          </a:prstGeom>
          <a:noFill/>
          <a:ln>
            <a:noFill/>
          </a:ln>
        </p:spPr>
        <p:txBody>
          <a:bodyPr spcFirstLastPara="1" wrap="square" lIns="91425" tIns="45700" rIns="91425" bIns="45700" anchor="t" anchorCtr="0">
            <a:spAutoFit/>
          </a:bodyPr>
          <a:lstStyle/>
          <a:p>
            <a:r>
              <a:rPr lang="ja-JP" altLang="en-US" b="1">
                <a:solidFill>
                  <a:schemeClr val="dk1"/>
                </a:solidFill>
                <a:latin typeface="メイリオ" panose="020B0604030504040204" pitchFamily="50" charset="-128"/>
                <a:ea typeface="メイリオ" panose="020B0604030504040204" pitchFamily="50" charset="-128"/>
                <a:cs typeface="Meiryo"/>
                <a:sym typeface="Meiryo"/>
              </a:rPr>
              <a:t>●他の列の回答をコピーする</a:t>
            </a:r>
            <a:endParaRPr lang="en-US" altLang="ja-JP" b="1"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自身が編集可能な回答列の他に「編集可」「閲覧可能」の回答列があるとき、回答をコピーして自身の回答列にセットできます。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2" name="Google Shape;156;g125f8f40711_0_119">
            <a:extLst>
              <a:ext uri="{FF2B5EF4-FFF2-40B4-BE49-F238E27FC236}">
                <a16:creationId xmlns:a16="http://schemas.microsoft.com/office/drawing/2014/main" id="{5BBFC0AC-EB2D-48DF-FF84-2A0A788F0B8D}"/>
              </a:ext>
            </a:extLst>
          </p:cNvPr>
          <p:cNvSpPr txBox="1"/>
          <p:nvPr/>
        </p:nvSpPr>
        <p:spPr>
          <a:xfrm>
            <a:off x="447463" y="1803606"/>
            <a:ext cx="552420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①</a:t>
            </a:r>
            <a:r>
              <a:rPr lang="ja-JP" altLang="en-US">
                <a:solidFill>
                  <a:schemeClr val="dk1"/>
                </a:solidFill>
                <a:latin typeface="メイリオ" panose="020B0604030504040204" pitchFamily="50" charset="-128"/>
                <a:ea typeface="メイリオ" panose="020B0604030504040204" pitchFamily="50" charset="-128"/>
                <a:cs typeface="Meiryo"/>
                <a:sym typeface="Meiryo"/>
              </a:rPr>
              <a:t>回答画面上部の</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回答コピー</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6" name="図 5" descr="グラフィカル ユーザー インターフェイス&#10;&#10;AI 生成コンテンツは誤りを含む可能性があります。">
            <a:extLst>
              <a:ext uri="{FF2B5EF4-FFF2-40B4-BE49-F238E27FC236}">
                <a16:creationId xmlns:a16="http://schemas.microsoft.com/office/drawing/2014/main" id="{5481235A-81AF-DFA4-0077-F45ED79E8EC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91894" y="2360693"/>
            <a:ext cx="2827673" cy="3604477"/>
          </a:xfrm>
          <a:prstGeom prst="rect">
            <a:avLst/>
          </a:prstGeom>
        </p:spPr>
      </p:pic>
      <p:sp>
        <p:nvSpPr>
          <p:cNvPr id="7" name="Google Shape;156;g125f8f40711_0_119">
            <a:extLst>
              <a:ext uri="{FF2B5EF4-FFF2-40B4-BE49-F238E27FC236}">
                <a16:creationId xmlns:a16="http://schemas.microsoft.com/office/drawing/2014/main" id="{979BEA66-6130-C808-0FF3-49600C18D2B9}"/>
              </a:ext>
            </a:extLst>
          </p:cNvPr>
          <p:cNvSpPr txBox="1"/>
          <p:nvPr/>
        </p:nvSpPr>
        <p:spPr>
          <a:xfrm>
            <a:off x="6096000" y="1803605"/>
            <a:ext cx="552420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②</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コピー元の列とコピー先の列を選択して、</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回答をコピー</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9" name="図 8" descr="グラフィカル ユーザー インターフェイス, アプリケーション&#10;&#10;AI 生成コンテンツは誤りを含む可能性があります。">
            <a:extLst>
              <a:ext uri="{FF2B5EF4-FFF2-40B4-BE49-F238E27FC236}">
                <a16:creationId xmlns:a16="http://schemas.microsoft.com/office/drawing/2014/main" id="{F0E9F0B5-CA0A-E265-29D1-56337031B1E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400800" y="2360692"/>
            <a:ext cx="2669352" cy="3853688"/>
          </a:xfrm>
          <a:prstGeom prst="rect">
            <a:avLst/>
          </a:prstGeom>
        </p:spPr>
      </p:pic>
    </p:spTree>
    <p:extLst>
      <p:ext uri="{BB962C8B-B14F-4D97-AF65-F5344CB8AC3E}">
        <p14:creationId xmlns:p14="http://schemas.microsoft.com/office/powerpoint/2010/main" val="41814764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FA7C8AC5-DA9D-A8E0-6D23-6E096548E83A}"/>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8E1031EC-1360-2373-CBCA-275B5F0B0B0F}"/>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245FB972-FC56-03DB-695F-FF4A3207D3B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9-3</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回答時の便利な機能</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2" name="Google Shape;76;p5">
            <a:extLst>
              <a:ext uri="{FF2B5EF4-FFF2-40B4-BE49-F238E27FC236}">
                <a16:creationId xmlns:a16="http://schemas.microsoft.com/office/drawing/2014/main" id="{D5931B56-DDAC-5ADE-2727-0D084C23F413}"/>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35846B08-60AD-6968-A25C-CC8A45868875}"/>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2" name="Google Shape;156;g125f8f40711_0_119">
            <a:extLst>
              <a:ext uri="{FF2B5EF4-FFF2-40B4-BE49-F238E27FC236}">
                <a16:creationId xmlns:a16="http://schemas.microsoft.com/office/drawing/2014/main" id="{38C1621D-A093-C199-2E24-9A57668BE00A}"/>
              </a:ext>
            </a:extLst>
          </p:cNvPr>
          <p:cNvSpPr txBox="1"/>
          <p:nvPr/>
        </p:nvSpPr>
        <p:spPr>
          <a:xfrm>
            <a:off x="571795" y="1350997"/>
            <a:ext cx="552420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③</a:t>
            </a:r>
            <a:r>
              <a:rPr lang="ja-JP" altLang="en-US">
                <a:solidFill>
                  <a:schemeClr val="dk1"/>
                </a:solidFill>
                <a:latin typeface="メイリオ" panose="020B0604030504040204" pitchFamily="50" charset="-128"/>
                <a:ea typeface="メイリオ" panose="020B0604030504040204" pitchFamily="50" charset="-128"/>
                <a:cs typeface="Meiryo"/>
                <a:sym typeface="Meiryo"/>
              </a:rPr>
              <a:t>確認メッセージが表示されるので</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『OK』</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をクリックします。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5" name="図 4" descr="テキスト&#10;&#10;AI 生成コンテンツは誤りを含む可能性があります。">
            <a:extLst>
              <a:ext uri="{FF2B5EF4-FFF2-40B4-BE49-F238E27FC236}">
                <a16:creationId xmlns:a16="http://schemas.microsoft.com/office/drawing/2014/main" id="{08ED2050-7BDD-593B-A7AB-C41121B40286}"/>
              </a:ext>
            </a:extLst>
          </p:cNvPr>
          <p:cNvPicPr>
            <a:picLocks noChangeAspect="1"/>
          </p:cNvPicPr>
          <p:nvPr/>
        </p:nvPicPr>
        <p:blipFill>
          <a:blip r:embed="rId3"/>
          <a:stretch>
            <a:fillRect/>
          </a:stretch>
        </p:blipFill>
        <p:spPr>
          <a:xfrm>
            <a:off x="1049759" y="1831027"/>
            <a:ext cx="3911600" cy="2298700"/>
          </a:xfrm>
          <a:prstGeom prst="rect">
            <a:avLst/>
          </a:prstGeom>
        </p:spPr>
      </p:pic>
      <p:sp>
        <p:nvSpPr>
          <p:cNvPr id="8" name="Google Shape;1534;p120">
            <a:extLst>
              <a:ext uri="{FF2B5EF4-FFF2-40B4-BE49-F238E27FC236}">
                <a16:creationId xmlns:a16="http://schemas.microsoft.com/office/drawing/2014/main" id="{C00CB053-7130-C3BE-2BDC-CCDB9DC294DE}"/>
              </a:ext>
            </a:extLst>
          </p:cNvPr>
          <p:cNvSpPr/>
          <p:nvPr/>
        </p:nvSpPr>
        <p:spPr>
          <a:xfrm>
            <a:off x="5971668" y="1158213"/>
            <a:ext cx="5835493" cy="5205334"/>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10" name="Google Shape;1535;p120">
            <a:extLst>
              <a:ext uri="{FF2B5EF4-FFF2-40B4-BE49-F238E27FC236}">
                <a16:creationId xmlns:a16="http://schemas.microsoft.com/office/drawing/2014/main" id="{58B71153-B157-2D6F-DD58-977CA593C270}"/>
              </a:ext>
            </a:extLst>
          </p:cNvPr>
          <p:cNvSpPr txBox="1"/>
          <p:nvPr/>
        </p:nvSpPr>
        <p:spPr>
          <a:xfrm>
            <a:off x="6110498" y="1713031"/>
            <a:ext cx="5566370" cy="46166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非表示項目閲覧編集</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スイッチがあるとき、閲覧可能な範囲以外にも内容がコピーされます。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・スイッチがある場合</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ON/OFF</a:t>
            </a:r>
            <a:r>
              <a:rPr lang="ja-JP" altLang="en-US">
                <a:solidFill>
                  <a:schemeClr val="dk1"/>
                </a:solidFill>
                <a:latin typeface="メイリオ" panose="020B0604030504040204" pitchFamily="50" charset="-128"/>
                <a:ea typeface="メイリオ" panose="020B0604030504040204" pitchFamily="50" charset="-128"/>
                <a:cs typeface="Meiryo"/>
                <a:sym typeface="Meiryo"/>
              </a:rPr>
              <a:t>に関係なく、コピー元の入力がある回答全てがコピーされます。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・スイッチがない場合</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表示されている項目のみ、列コピーされます。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表示項目に対して、コピー元に入力があってもコピーされません。</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他に閲覧可能な回答列がないなど、コピーできる列がない場合は</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回答コピー</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ボタンは表示されません。</a:t>
            </a:r>
            <a:endParaRPr lang="ja-JP" altLang="en-US"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4" name="Google Shape;1540;p120">
            <a:extLst>
              <a:ext uri="{FF2B5EF4-FFF2-40B4-BE49-F238E27FC236}">
                <a16:creationId xmlns:a16="http://schemas.microsoft.com/office/drawing/2014/main" id="{88051D0C-2C4C-3A1E-F72D-9213BB45ADD7}"/>
              </a:ext>
            </a:extLst>
          </p:cNvPr>
          <p:cNvSpPr txBox="1"/>
          <p:nvPr/>
        </p:nvSpPr>
        <p:spPr>
          <a:xfrm>
            <a:off x="6444044" y="1309832"/>
            <a:ext cx="50821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15" name="Google Shape;1541;p120">
            <a:extLst>
              <a:ext uri="{FF2B5EF4-FFF2-40B4-BE49-F238E27FC236}">
                <a16:creationId xmlns:a16="http://schemas.microsoft.com/office/drawing/2014/main" id="{8B3565AA-7D6F-C003-BAE9-C51E95A31433}"/>
              </a:ext>
            </a:extLst>
          </p:cNvPr>
          <p:cNvPicPr preferRelativeResize="0"/>
          <p:nvPr/>
        </p:nvPicPr>
        <p:blipFill rotWithShape="1">
          <a:blip r:embed="rId4">
            <a:alphaModFix/>
          </a:blip>
          <a:srcRect/>
          <a:stretch/>
        </p:blipFill>
        <p:spPr>
          <a:xfrm>
            <a:off x="6110498" y="1274474"/>
            <a:ext cx="333545" cy="370742"/>
          </a:xfrm>
          <a:prstGeom prst="rect">
            <a:avLst/>
          </a:prstGeom>
          <a:noFill/>
          <a:ln>
            <a:noFill/>
          </a:ln>
        </p:spPr>
      </p:pic>
      <p:pic>
        <p:nvPicPr>
          <p:cNvPr id="17" name="図 16"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8C564DE9-16D7-B900-CB0E-A8952EC6D05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444043" y="3923108"/>
            <a:ext cx="2581971" cy="1615657"/>
          </a:xfrm>
          <a:prstGeom prst="rect">
            <a:avLst/>
          </a:prstGeom>
        </p:spPr>
      </p:pic>
    </p:spTree>
    <p:extLst>
      <p:ext uri="{BB962C8B-B14F-4D97-AF65-F5344CB8AC3E}">
        <p14:creationId xmlns:p14="http://schemas.microsoft.com/office/powerpoint/2010/main" val="17713119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B6A128FC-0969-6458-5438-22311BA398BD}"/>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8BBEC7F1-3585-AA07-6853-D4966A6C55E0}"/>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162A4107-BFDB-F23E-2B3C-D6561C950EC1}"/>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9-3</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回答時の便利な機能</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2" name="Google Shape;76;p5">
            <a:extLst>
              <a:ext uri="{FF2B5EF4-FFF2-40B4-BE49-F238E27FC236}">
                <a16:creationId xmlns:a16="http://schemas.microsoft.com/office/drawing/2014/main" id="{7518B94E-3C31-33C0-5960-505635AA5CFE}"/>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9E8885DF-8680-71D1-2F7E-E85F9BB41AD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FE7FDF9F-E0FE-4D51-B327-C75F07B60082}"/>
              </a:ext>
            </a:extLst>
          </p:cNvPr>
          <p:cNvSpPr txBox="1"/>
          <p:nvPr/>
        </p:nvSpPr>
        <p:spPr>
          <a:xfrm>
            <a:off x="447463" y="1246518"/>
            <a:ext cx="10872577" cy="523180"/>
          </a:xfrm>
          <a:prstGeom prst="rect">
            <a:avLst/>
          </a:prstGeom>
          <a:noFill/>
          <a:ln>
            <a:noFill/>
          </a:ln>
        </p:spPr>
        <p:txBody>
          <a:bodyPr spcFirstLastPara="1" wrap="square" lIns="91425" tIns="45700" rIns="91425" bIns="45700" anchor="t" anchorCtr="0">
            <a:spAutoFit/>
          </a:bodyPr>
          <a:lstStyle/>
          <a:p>
            <a:r>
              <a:rPr lang="ja-JP" altLang="en-US" b="1">
                <a:solidFill>
                  <a:schemeClr val="dk1"/>
                </a:solidFill>
                <a:latin typeface="メイリオ" panose="020B0604030504040204" pitchFamily="50" charset="-128"/>
                <a:ea typeface="メイリオ" panose="020B0604030504040204" pitchFamily="50" charset="-128"/>
                <a:cs typeface="Meiryo"/>
                <a:sym typeface="Meiryo"/>
              </a:rPr>
              <a:t>●一括回答する</a:t>
            </a:r>
            <a:endParaRPr lang="en-US" altLang="ja-JP" b="1" dirty="0">
              <a:solidFill>
                <a:schemeClr val="dk1"/>
              </a:solidFill>
              <a:latin typeface="メイリオ" panose="020B0604030504040204" pitchFamily="50" charset="-128"/>
              <a:ea typeface="メイリオ" panose="020B0604030504040204" pitchFamily="50" charset="-128"/>
              <a:cs typeface="Meiryo"/>
              <a:sym typeface="Meiryo"/>
            </a:endParaRPr>
          </a:p>
          <a:p>
            <a:r>
              <a:rPr lang="ja-JP" altLang="en-US">
                <a:solidFill>
                  <a:schemeClr val="dk1"/>
                </a:solidFill>
                <a:latin typeface="メイリオ" panose="020B0604030504040204" pitchFamily="50" charset="-128"/>
                <a:ea typeface="メイリオ" panose="020B0604030504040204" pitchFamily="50" charset="-128"/>
                <a:cs typeface="Meiryo"/>
                <a:sym typeface="Meiryo"/>
              </a:rPr>
              <a:t>自身の回答列に一律で同じ選択肢をセットできます。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2" name="Google Shape;156;g125f8f40711_0_119">
            <a:extLst>
              <a:ext uri="{FF2B5EF4-FFF2-40B4-BE49-F238E27FC236}">
                <a16:creationId xmlns:a16="http://schemas.microsoft.com/office/drawing/2014/main" id="{D846AF7E-D6CA-568F-6F68-2FD205E685D9}"/>
              </a:ext>
            </a:extLst>
          </p:cNvPr>
          <p:cNvSpPr txBox="1"/>
          <p:nvPr/>
        </p:nvSpPr>
        <p:spPr>
          <a:xfrm>
            <a:off x="447463" y="1803606"/>
            <a:ext cx="552420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①</a:t>
            </a:r>
            <a:r>
              <a:rPr lang="ja-JP" altLang="en-US">
                <a:solidFill>
                  <a:schemeClr val="dk1"/>
                </a:solidFill>
                <a:latin typeface="メイリオ" panose="020B0604030504040204" pitchFamily="50" charset="-128"/>
                <a:ea typeface="メイリオ" panose="020B0604030504040204" pitchFamily="50" charset="-128"/>
                <a:cs typeface="Meiryo"/>
                <a:sym typeface="Meiryo"/>
              </a:rPr>
              <a:t>回答画面上部の</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一括回答</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7" name="Google Shape;156;g125f8f40711_0_119">
            <a:extLst>
              <a:ext uri="{FF2B5EF4-FFF2-40B4-BE49-F238E27FC236}">
                <a16:creationId xmlns:a16="http://schemas.microsoft.com/office/drawing/2014/main" id="{A4F0A214-CE34-D724-C2CD-C7BE8126C182}"/>
              </a:ext>
            </a:extLst>
          </p:cNvPr>
          <p:cNvSpPr txBox="1"/>
          <p:nvPr/>
        </p:nvSpPr>
        <p:spPr>
          <a:xfrm>
            <a:off x="5973109" y="1332788"/>
            <a:ext cx="552420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②</a:t>
            </a:r>
            <a:r>
              <a:rPr lang="ja-JP" altLang="en-US">
                <a:solidFill>
                  <a:schemeClr val="dk1"/>
                </a:solidFill>
                <a:latin typeface="メイリオ" panose="020B0604030504040204" pitchFamily="50" charset="-128"/>
                <a:ea typeface="メイリオ" panose="020B0604030504040204" pitchFamily="50" charset="-128"/>
                <a:cs typeface="Meiryo"/>
                <a:sym typeface="Meiryo"/>
              </a:rPr>
              <a:t>一括で回答を入れたい入力先と回答として設定する選択肢を</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　選択して</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一括回答</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をタップします。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5" name="図 4" descr="グラフィカル ユーザー インターフェイス&#10;&#10;AI 生成コンテンツは誤りを含む可能性があります。">
            <a:extLst>
              <a:ext uri="{FF2B5EF4-FFF2-40B4-BE49-F238E27FC236}">
                <a16:creationId xmlns:a16="http://schemas.microsoft.com/office/drawing/2014/main" id="{FD1C12EB-14E1-862B-4260-40AAA4A072F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73822" y="2111342"/>
            <a:ext cx="3224123" cy="3853688"/>
          </a:xfrm>
          <a:prstGeom prst="rect">
            <a:avLst/>
          </a:prstGeom>
        </p:spPr>
      </p:pic>
      <p:pic>
        <p:nvPicPr>
          <p:cNvPr id="10" name="図 9" descr="グラフィカル ユーザー インターフェイス, アプリケーション&#10;&#10;AI 生成コンテンツは誤りを含む可能性があります。">
            <a:extLst>
              <a:ext uri="{FF2B5EF4-FFF2-40B4-BE49-F238E27FC236}">
                <a16:creationId xmlns:a16="http://schemas.microsoft.com/office/drawing/2014/main" id="{D84C5FD9-2C9F-11CA-E4DB-4262E2ACE2F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220334" y="1942238"/>
            <a:ext cx="3052916" cy="4211214"/>
          </a:xfrm>
          <a:prstGeom prst="rect">
            <a:avLst/>
          </a:prstGeom>
        </p:spPr>
      </p:pic>
    </p:spTree>
    <p:extLst>
      <p:ext uri="{BB962C8B-B14F-4D97-AF65-F5344CB8AC3E}">
        <p14:creationId xmlns:p14="http://schemas.microsoft.com/office/powerpoint/2010/main" val="11074439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BED50592-8B1C-25C7-7257-E090ED23BEA2}"/>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6D5336C0-62DC-2B37-B647-C6029E07AAF9}"/>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554FBA00-E116-D000-2D2D-44B1FF143B06}"/>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9-3</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回答時の便利な機能</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2" name="Google Shape;76;p5">
            <a:extLst>
              <a:ext uri="{FF2B5EF4-FFF2-40B4-BE49-F238E27FC236}">
                <a16:creationId xmlns:a16="http://schemas.microsoft.com/office/drawing/2014/main" id="{8203A42C-15D4-C8AC-BFB6-D51A1108D2F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75E38CF9-570B-352E-B660-BC2E62BE4A5D}"/>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2" name="Google Shape;156;g125f8f40711_0_119">
            <a:extLst>
              <a:ext uri="{FF2B5EF4-FFF2-40B4-BE49-F238E27FC236}">
                <a16:creationId xmlns:a16="http://schemas.microsoft.com/office/drawing/2014/main" id="{51DCB921-A33E-C81A-8D02-F0D26E23C718}"/>
              </a:ext>
            </a:extLst>
          </p:cNvPr>
          <p:cNvSpPr txBox="1"/>
          <p:nvPr/>
        </p:nvSpPr>
        <p:spPr>
          <a:xfrm>
            <a:off x="571795" y="1350997"/>
            <a:ext cx="552420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③</a:t>
            </a:r>
            <a:r>
              <a:rPr lang="ja-JP" altLang="en-US">
                <a:solidFill>
                  <a:schemeClr val="dk1"/>
                </a:solidFill>
                <a:latin typeface="メイリオ" panose="020B0604030504040204" pitchFamily="50" charset="-128"/>
                <a:ea typeface="メイリオ" panose="020B0604030504040204" pitchFamily="50" charset="-128"/>
                <a:cs typeface="Meiryo"/>
                <a:sym typeface="Meiryo"/>
              </a:rPr>
              <a:t>確認メッセージが表示されるので</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『OK』</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をクリックします。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8" name="Google Shape;1534;p120">
            <a:extLst>
              <a:ext uri="{FF2B5EF4-FFF2-40B4-BE49-F238E27FC236}">
                <a16:creationId xmlns:a16="http://schemas.microsoft.com/office/drawing/2014/main" id="{8B8CBB41-1620-B243-EA65-55FC3A155B7B}"/>
              </a:ext>
            </a:extLst>
          </p:cNvPr>
          <p:cNvSpPr/>
          <p:nvPr/>
        </p:nvSpPr>
        <p:spPr>
          <a:xfrm>
            <a:off x="5971668" y="1158213"/>
            <a:ext cx="5835493" cy="3986756"/>
          </a:xfrm>
          <a:prstGeom prst="rect">
            <a:avLst/>
          </a:prstGeom>
          <a:solidFill>
            <a:schemeClr val="lt1"/>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10" name="Google Shape;1535;p120">
            <a:extLst>
              <a:ext uri="{FF2B5EF4-FFF2-40B4-BE49-F238E27FC236}">
                <a16:creationId xmlns:a16="http://schemas.microsoft.com/office/drawing/2014/main" id="{E211E489-18FF-D0E2-BFCA-4D7F564DFB49}"/>
              </a:ext>
            </a:extLst>
          </p:cNvPr>
          <p:cNvSpPr txBox="1"/>
          <p:nvPr/>
        </p:nvSpPr>
        <p:spPr>
          <a:xfrm>
            <a:off x="6110498" y="1713031"/>
            <a:ext cx="5566370" cy="31085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非表示項目閲覧編集</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a:solidFill>
                  <a:schemeClr val="dk1"/>
                </a:solidFill>
                <a:latin typeface="メイリオ" panose="020B0604030504040204" pitchFamily="50" charset="-128"/>
                <a:ea typeface="メイリオ" panose="020B0604030504040204" pitchFamily="50" charset="-128"/>
                <a:cs typeface="Meiryo"/>
                <a:sym typeface="Meiryo"/>
              </a:rPr>
              <a:t>スイッチがあるとき、</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閲覧可能な範囲で入力されます。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・スイッチ</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ON</a:t>
            </a:r>
            <a:r>
              <a:rPr lang="ja-JP" altLang="en-US">
                <a:solidFill>
                  <a:schemeClr val="dk1"/>
                </a:solidFill>
                <a:latin typeface="メイリオ" panose="020B0604030504040204" pitchFamily="50" charset="-128"/>
                <a:ea typeface="メイリオ" panose="020B0604030504040204" pitchFamily="50" charset="-128"/>
                <a:cs typeface="Meiryo"/>
                <a:sym typeface="Meiryo"/>
              </a:rPr>
              <a:t>の状態で一括回答した場合</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非表示項目に対しても一括回答の内容が入力されます。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・スイッチ</a:t>
            </a:r>
            <a:r>
              <a:rPr lang="en-US" altLang="ja-JP" dirty="0">
                <a:solidFill>
                  <a:schemeClr val="dk1"/>
                </a:solidFill>
                <a:latin typeface="メイリオ" panose="020B0604030504040204" pitchFamily="50" charset="-128"/>
                <a:ea typeface="メイリオ" panose="020B0604030504040204" pitchFamily="50" charset="-128"/>
                <a:cs typeface="Meiryo"/>
                <a:sym typeface="Meiryo"/>
              </a:rPr>
              <a:t>OFF</a:t>
            </a:r>
            <a:r>
              <a:rPr lang="ja-JP" altLang="en-US">
                <a:solidFill>
                  <a:schemeClr val="dk1"/>
                </a:solidFill>
                <a:latin typeface="メイリオ" panose="020B0604030504040204" pitchFamily="50" charset="-128"/>
                <a:ea typeface="メイリオ" panose="020B0604030504040204" pitchFamily="50" charset="-128"/>
                <a:cs typeface="Meiryo"/>
                <a:sym typeface="Meiryo"/>
              </a:rPr>
              <a:t>の状態で一括回答した場合</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非表示項目に対しても一括回答の内容が入力されません。</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・スイッチが利用できない（非表示項目がない）場合</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非表示項目に対しても一括回答の内容が入力されません。</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altLang="en-US">
                <a:solidFill>
                  <a:schemeClr val="dk1"/>
                </a:solidFill>
                <a:latin typeface="メイリオ" panose="020B0604030504040204" pitchFamily="50" charset="-128"/>
                <a:ea typeface="メイリオ" panose="020B0604030504040204" pitchFamily="50" charset="-128"/>
                <a:cs typeface="Meiryo"/>
                <a:sym typeface="Meiryo"/>
              </a:rPr>
              <a:t>全て未入力の状態に戻したいときは「（選択なし）」を選択します。</a:t>
            </a:r>
            <a:endParaRPr lang="ja-JP" altLang="en-US"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4" name="Google Shape;1540;p120">
            <a:extLst>
              <a:ext uri="{FF2B5EF4-FFF2-40B4-BE49-F238E27FC236}">
                <a16:creationId xmlns:a16="http://schemas.microsoft.com/office/drawing/2014/main" id="{FBB263FF-8FD1-F97A-1851-D9A79510C785}"/>
              </a:ext>
            </a:extLst>
          </p:cNvPr>
          <p:cNvSpPr txBox="1"/>
          <p:nvPr/>
        </p:nvSpPr>
        <p:spPr>
          <a:xfrm>
            <a:off x="6444044" y="1309832"/>
            <a:ext cx="50821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96F06"/>
              </a:buClr>
              <a:buSzPts val="2400"/>
              <a:buFont typeface="Meiryo"/>
              <a:buNone/>
            </a:pPr>
            <a:r>
              <a:rPr lang="ja-JP" sz="18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rPr>
              <a:t>TIPS</a:t>
            </a:r>
            <a:endParaRPr sz="1600" b="1" i="1" u="none" strike="noStrike" cap="none" dirty="0">
              <a:solidFill>
                <a:srgbClr val="C96F06"/>
              </a:solidFill>
              <a:latin typeface="メイリオ" panose="020B0604030504040204" pitchFamily="50" charset="-128"/>
              <a:ea typeface="メイリオ" panose="020B0604030504040204" pitchFamily="50" charset="-128"/>
              <a:cs typeface="Meiryo"/>
              <a:sym typeface="Meiryo"/>
            </a:endParaRPr>
          </a:p>
        </p:txBody>
      </p:sp>
      <p:pic>
        <p:nvPicPr>
          <p:cNvPr id="15" name="Google Shape;1541;p120">
            <a:extLst>
              <a:ext uri="{FF2B5EF4-FFF2-40B4-BE49-F238E27FC236}">
                <a16:creationId xmlns:a16="http://schemas.microsoft.com/office/drawing/2014/main" id="{596C5C87-43DB-74C8-8E71-75315D295B18}"/>
              </a:ext>
            </a:extLst>
          </p:cNvPr>
          <p:cNvPicPr preferRelativeResize="0"/>
          <p:nvPr/>
        </p:nvPicPr>
        <p:blipFill rotWithShape="1">
          <a:blip r:embed="rId3">
            <a:alphaModFix/>
          </a:blip>
          <a:srcRect/>
          <a:stretch/>
        </p:blipFill>
        <p:spPr>
          <a:xfrm>
            <a:off x="6110498" y="1274474"/>
            <a:ext cx="333545" cy="370742"/>
          </a:xfrm>
          <a:prstGeom prst="rect">
            <a:avLst/>
          </a:prstGeom>
          <a:noFill/>
          <a:ln>
            <a:noFill/>
          </a:ln>
        </p:spPr>
      </p:pic>
      <p:pic>
        <p:nvPicPr>
          <p:cNvPr id="4" name="図 3" descr="テキスト&#10;&#10;AI 生成コンテンツは誤りを含む可能性があります。">
            <a:extLst>
              <a:ext uri="{FF2B5EF4-FFF2-40B4-BE49-F238E27FC236}">
                <a16:creationId xmlns:a16="http://schemas.microsoft.com/office/drawing/2014/main" id="{4028559A-66DA-9098-DE05-6C19C2CFBC05}"/>
              </a:ext>
            </a:extLst>
          </p:cNvPr>
          <p:cNvPicPr>
            <a:picLocks noChangeAspect="1"/>
          </p:cNvPicPr>
          <p:nvPr/>
        </p:nvPicPr>
        <p:blipFill>
          <a:blip r:embed="rId4"/>
          <a:stretch>
            <a:fillRect/>
          </a:stretch>
        </p:blipFill>
        <p:spPr>
          <a:xfrm>
            <a:off x="988347" y="1818500"/>
            <a:ext cx="3873500" cy="2298700"/>
          </a:xfrm>
          <a:prstGeom prst="rect">
            <a:avLst/>
          </a:prstGeom>
        </p:spPr>
      </p:pic>
    </p:spTree>
    <p:extLst>
      <p:ext uri="{BB962C8B-B14F-4D97-AF65-F5344CB8AC3E}">
        <p14:creationId xmlns:p14="http://schemas.microsoft.com/office/powerpoint/2010/main" val="13090818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46">
          <a:extLst>
            <a:ext uri="{FF2B5EF4-FFF2-40B4-BE49-F238E27FC236}">
              <a16:creationId xmlns:a16="http://schemas.microsoft.com/office/drawing/2014/main" id="{9954A37D-8349-A000-1ECB-C648CA5A92E6}"/>
            </a:ext>
          </a:extLst>
        </p:cNvPr>
        <p:cNvGrpSpPr/>
        <p:nvPr/>
      </p:nvGrpSpPr>
      <p:grpSpPr>
        <a:xfrm>
          <a:off x="0" y="0"/>
          <a:ext cx="0" cy="0"/>
          <a:chOff x="0" y="0"/>
          <a:chExt cx="0" cy="0"/>
        </a:xfrm>
      </p:grpSpPr>
      <p:sp>
        <p:nvSpPr>
          <p:cNvPr id="1247" name="Google Shape;1247;p98">
            <a:extLst>
              <a:ext uri="{FF2B5EF4-FFF2-40B4-BE49-F238E27FC236}">
                <a16:creationId xmlns:a16="http://schemas.microsoft.com/office/drawing/2014/main" id="{47DAE69C-A65D-1D39-06B2-D4EFA5198C13}"/>
              </a:ext>
            </a:extLst>
          </p:cNvPr>
          <p:cNvSpPr txBox="1"/>
          <p:nvPr/>
        </p:nvSpPr>
        <p:spPr>
          <a:xfrm>
            <a:off x="228017" y="444453"/>
            <a:ext cx="336524" cy="223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
              <a:buFont typeface="Trebuchet MS"/>
              <a:buNone/>
            </a:pPr>
            <a:r>
              <a:rPr lang="ja-JP" sz="100" dirty="0">
                <a:solidFill>
                  <a:schemeClr val="lt1"/>
                </a:solidFill>
                <a:latin typeface="メイリオ" panose="020B0604030504040204" pitchFamily="50" charset="-128"/>
                <a:ea typeface="メイリオ" panose="020B0604030504040204" pitchFamily="50" charset="-128"/>
                <a:sym typeface="Arial"/>
              </a:rPr>
              <a:t>7. スマートフォンアプリ</a:t>
            </a:r>
            <a:br>
              <a:rPr lang="ja-JP" sz="100" dirty="0">
                <a:solidFill>
                  <a:schemeClr val="lt1"/>
                </a:solidFill>
                <a:latin typeface="メイリオ" panose="020B0604030504040204" pitchFamily="50" charset="-128"/>
                <a:ea typeface="メイリオ" panose="020B0604030504040204" pitchFamily="50" charset="-128"/>
                <a:sym typeface="Arial"/>
              </a:rPr>
            </a:br>
            <a:r>
              <a:rPr lang="ja-JP" sz="100" dirty="0">
                <a:solidFill>
                  <a:schemeClr val="lt1"/>
                </a:solidFill>
                <a:latin typeface="メイリオ" panose="020B0604030504040204" pitchFamily="50" charset="-128"/>
                <a:ea typeface="メイリオ" panose="020B0604030504040204" pitchFamily="50" charset="-128"/>
                <a:sym typeface="Arial"/>
              </a:rPr>
              <a:t>　7-6. ピックアップリスト</a:t>
            </a:r>
            <a:endParaRPr sz="100" dirty="0">
              <a:solidFill>
                <a:schemeClr val="lt1"/>
              </a:solidFill>
              <a:latin typeface="メイリオ" panose="020B0604030504040204" pitchFamily="50" charset="-128"/>
              <a:ea typeface="メイリオ" panose="020B0604030504040204" pitchFamily="50" charset="-128"/>
              <a:sym typeface="Arial"/>
            </a:endParaRPr>
          </a:p>
        </p:txBody>
      </p:sp>
      <p:sp>
        <p:nvSpPr>
          <p:cNvPr id="11" name="Google Shape;203;g125f8f40711_0_141">
            <a:extLst>
              <a:ext uri="{FF2B5EF4-FFF2-40B4-BE49-F238E27FC236}">
                <a16:creationId xmlns:a16="http://schemas.microsoft.com/office/drawing/2014/main" id="{365DC96D-657A-59C7-C043-19DF06DDF3A9}"/>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eiryo"/>
              <a:buNone/>
            </a:pPr>
            <a:r>
              <a:rPr lang="en-US" altLang="ja-JP" sz="1600" b="1" dirty="0">
                <a:solidFill>
                  <a:schemeClr val="dk1"/>
                </a:solidFill>
                <a:latin typeface="メイリオ" panose="020B0604030504040204" pitchFamily="50" charset="-128"/>
                <a:ea typeface="メイリオ" panose="020B0604030504040204" pitchFamily="50" charset="-128"/>
                <a:cs typeface="Meiryo"/>
                <a:sym typeface="Meiryo"/>
              </a:rPr>
              <a:t>9-3</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600" b="1" i="0" u="none" strike="noStrike" cap="none">
                <a:solidFill>
                  <a:schemeClr val="dk1"/>
                </a:solidFill>
                <a:latin typeface="メイリオ" panose="020B0604030504040204" pitchFamily="50" charset="-128"/>
                <a:ea typeface="メイリオ" panose="020B0604030504040204" pitchFamily="50" charset="-128"/>
                <a:cs typeface="Meiryo"/>
                <a:sym typeface="Meiryo"/>
              </a:rPr>
              <a:t>回答時の便利な機能</a:t>
            </a:r>
            <a:endPar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2" name="Google Shape;76;p5">
            <a:extLst>
              <a:ext uri="{FF2B5EF4-FFF2-40B4-BE49-F238E27FC236}">
                <a16:creationId xmlns:a16="http://schemas.microsoft.com/office/drawing/2014/main" id="{8DF4EBDA-6284-8900-A24C-7A805F7BC41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スマートフォンアプリ</a:t>
            </a:r>
            <a:endParaRPr sz="1500" b="1" i="0" u="none" strike="noStrike" cap="none" dirty="0">
              <a:solidFill>
                <a:schemeClr val="dk1"/>
              </a:solidFill>
              <a:latin typeface="メイリオ" panose="020B0604030504040204" pitchFamily="50" charset="-128"/>
              <a:ea typeface="メイリオ" panose="020B0604030504040204" pitchFamily="50" charset="-128"/>
              <a:sym typeface="Arial"/>
            </a:endParaRPr>
          </a:p>
        </p:txBody>
      </p:sp>
      <p:sp>
        <p:nvSpPr>
          <p:cNvPr id="13" name="Google Shape;78;p5">
            <a:extLst>
              <a:ext uri="{FF2B5EF4-FFF2-40B4-BE49-F238E27FC236}">
                <a16:creationId xmlns:a16="http://schemas.microsoft.com/office/drawing/2014/main" id="{C5884840-7ED2-9F25-E991-0E751A831DAE}"/>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b="1" dirty="0">
                <a:solidFill>
                  <a:schemeClr val="dk1"/>
                </a:solidFill>
                <a:latin typeface="メイリオ" panose="020B0604030504040204" pitchFamily="50" charset="-128"/>
                <a:ea typeface="メイリオ" panose="020B0604030504040204" pitchFamily="50" charset="-128"/>
                <a:cs typeface="Meiryo"/>
                <a:sym typeface="Meiryo"/>
              </a:rPr>
              <a:t>9</a:t>
            </a:r>
            <a:r>
              <a:rPr lang="en-US" altLang="ja-JP" sz="1400" b="1"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400" b="1">
                <a:solidFill>
                  <a:schemeClr val="dk1"/>
                </a:solidFill>
                <a:latin typeface="メイリオ" panose="020B0604030504040204" pitchFamily="50" charset="-128"/>
                <a:ea typeface="メイリオ" panose="020B0604030504040204" pitchFamily="50" charset="-128"/>
                <a:cs typeface="Meiryo"/>
                <a:sym typeface="Meiryo"/>
              </a:rPr>
              <a:t>アビリティーマネージャー</a:t>
            </a:r>
            <a:endParaRPr lang="ja-JP" altLang="en-US" dirty="0">
              <a:latin typeface="メイリオ" panose="020B0604030504040204" pitchFamily="50" charset="-128"/>
              <a:ea typeface="メイリオ" panose="020B0604030504040204" pitchFamily="50" charset="-128"/>
            </a:endParaRPr>
          </a:p>
        </p:txBody>
      </p:sp>
      <p:sp>
        <p:nvSpPr>
          <p:cNvPr id="3" name="Google Shape;156;g125f8f40711_0_119">
            <a:extLst>
              <a:ext uri="{FF2B5EF4-FFF2-40B4-BE49-F238E27FC236}">
                <a16:creationId xmlns:a16="http://schemas.microsoft.com/office/drawing/2014/main" id="{8156584B-BD74-0840-515C-0AA3129DC432}"/>
              </a:ext>
            </a:extLst>
          </p:cNvPr>
          <p:cNvSpPr txBox="1"/>
          <p:nvPr/>
        </p:nvSpPr>
        <p:spPr>
          <a:xfrm>
            <a:off x="447463" y="1246518"/>
            <a:ext cx="10872577" cy="523180"/>
          </a:xfrm>
          <a:prstGeom prst="rect">
            <a:avLst/>
          </a:prstGeom>
          <a:noFill/>
          <a:ln>
            <a:noFill/>
          </a:ln>
        </p:spPr>
        <p:txBody>
          <a:bodyPr spcFirstLastPara="1" wrap="square" lIns="91425" tIns="45700" rIns="91425" bIns="45700" anchor="t" anchorCtr="0">
            <a:spAutoFit/>
          </a:bodyPr>
          <a:lstStyle/>
          <a:p>
            <a:r>
              <a:rPr lang="ja-JP" altLang="en-US" b="1">
                <a:solidFill>
                  <a:schemeClr val="dk1"/>
                </a:solidFill>
                <a:latin typeface="メイリオ" panose="020B0604030504040204" pitchFamily="50" charset="-128"/>
                <a:ea typeface="メイリオ" panose="020B0604030504040204" pitchFamily="50" charset="-128"/>
                <a:cs typeface="Meiryo"/>
                <a:sym typeface="Meiryo"/>
              </a:rPr>
              <a:t>●未回答の項目のみ表示する</a:t>
            </a:r>
            <a:endParaRPr lang="en-US" altLang="ja-JP" b="1" dirty="0">
              <a:solidFill>
                <a:schemeClr val="dk1"/>
              </a:solidFill>
              <a:latin typeface="メイリオ" panose="020B0604030504040204" pitchFamily="50" charset="-128"/>
              <a:ea typeface="メイリオ" panose="020B0604030504040204" pitchFamily="50" charset="-128"/>
              <a:cs typeface="Meiryo"/>
              <a:sym typeface="Meiryo"/>
            </a:endParaRPr>
          </a:p>
          <a:p>
            <a:r>
              <a:rPr lang="ja-JP" altLang="en-US">
                <a:solidFill>
                  <a:schemeClr val="dk1"/>
                </a:solidFill>
                <a:latin typeface="メイリオ" panose="020B0604030504040204" pitchFamily="50" charset="-128"/>
                <a:ea typeface="メイリオ" panose="020B0604030504040204" pitchFamily="50" charset="-128"/>
                <a:cs typeface="Meiryo"/>
                <a:sym typeface="Meiryo"/>
              </a:rPr>
              <a:t>回答画面上部のチェックを入れることで、未回答項目のみに絞り込んで表示することができます。</a:t>
            </a:r>
            <a:endParaRPr lang="en-US" altLang="ja-JP"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6" name="図 5" descr="グラフィカル ユーザー インターフェイス&#10;&#10;AI 生成コンテンツは誤りを含む可能性があります。">
            <a:extLst>
              <a:ext uri="{FF2B5EF4-FFF2-40B4-BE49-F238E27FC236}">
                <a16:creationId xmlns:a16="http://schemas.microsoft.com/office/drawing/2014/main" id="{FE10946F-41AF-9CD7-880B-2885C71A4E6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03700" y="1837513"/>
            <a:ext cx="3497797" cy="4269975"/>
          </a:xfrm>
          <a:prstGeom prst="rect">
            <a:avLst/>
          </a:prstGeom>
        </p:spPr>
      </p:pic>
    </p:spTree>
    <p:extLst>
      <p:ext uri="{BB962C8B-B14F-4D97-AF65-F5344CB8AC3E}">
        <p14:creationId xmlns:p14="http://schemas.microsoft.com/office/powerpoint/2010/main" val="3448571040"/>
      </p:ext>
    </p:extLst>
  </p:cSld>
  <p:clrMapOvr>
    <a:masterClrMapping/>
  </p:clrMapOvr>
</p:sld>
</file>

<file path=ppt/theme/theme1.xml><?xml version="1.0" encoding="utf-8"?>
<a:theme xmlns:a="http://schemas.openxmlformats.org/drawingml/2006/main" name="Office テーマ">
  <a:themeElements>
    <a:clrScheme name="kaonavi">
      <a:dk1>
        <a:srgbClr val="202226"/>
      </a:dk1>
      <a:lt1>
        <a:srgbClr val="FFFFFF"/>
      </a:lt1>
      <a:dk2>
        <a:srgbClr val="263E6B"/>
      </a:dk2>
      <a:lt2>
        <a:srgbClr val="FBF8EE"/>
      </a:lt2>
      <a:accent1>
        <a:srgbClr val="447FE0"/>
      </a:accent1>
      <a:accent2>
        <a:srgbClr val="FFDA1B"/>
      </a:accent2>
      <a:accent3>
        <a:srgbClr val="737378"/>
      </a:accent3>
      <a:accent4>
        <a:srgbClr val="ACADB0"/>
      </a:accent4>
      <a:accent5>
        <a:srgbClr val="FF8332"/>
      </a:accent5>
      <a:accent6>
        <a:srgbClr val="D64C3A"/>
      </a:accent6>
      <a:hlink>
        <a:srgbClr val="1A7CAD"/>
      </a:hlink>
      <a:folHlink>
        <a:srgbClr val="1A7CA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1914</TotalTime>
  <Words>11061</Words>
  <Application>Microsoft Office PowerPoint</Application>
  <PresentationFormat>ワイド画面</PresentationFormat>
  <Paragraphs>1303</Paragraphs>
  <Slides>127</Slides>
  <Notes>126</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127</vt:i4>
      </vt:variant>
    </vt:vector>
  </HeadingPairs>
  <TitlesOfParts>
    <vt:vector size="134" baseType="lpstr">
      <vt:lpstr>Arial</vt:lpstr>
      <vt:lpstr>Noto Sans Symbols</vt:lpstr>
      <vt:lpstr>Meiryo UI</vt:lpstr>
      <vt:lpstr>メイリオ</vt:lpstr>
      <vt:lpstr>Trebuchet MS</vt:lpstr>
      <vt:lpstr>メイリオ</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yurie.oka</dc:creator>
  <cp:lastModifiedBy>瀬出井奈都美</cp:lastModifiedBy>
  <cp:revision>85</cp:revision>
  <dcterms:created xsi:type="dcterms:W3CDTF">2021-11-29T06:38:26Z</dcterms:created>
  <dcterms:modified xsi:type="dcterms:W3CDTF">2026-02-12T01:36:56Z</dcterms:modified>
</cp:coreProperties>
</file>