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docProps/app.xml" ContentType="application/vnd.openxmlformats-officedocument.extended-properties+xml"/>
  <Override PartName="/docProps/core.xml" ContentType="application/vnd.openxmlformats-package.core-properties+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Default Extension="png" ContentType="image/png"/>
  <Override PartName="/ppt/slides/slide1.xml" ContentType="application/vnd.openxmlformats-officedocument.presentationml.slide+xml"/>
  <Default Extension="jpg" ContentType="image/jpg"/>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Lst>
  <p:sldSz cx="12192000" cy="6858000"/>
  <p:notesSz cx="12192000" cy="6858000"/>
  <p:defaultTextStyle>
    <a:defPPr>
      <a:defRPr kern="0"/>
    </a:def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36" y="-84"/>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viewProps" Target="viewProps.xml"/><Relationship Id="rId4" Type="http://schemas.openxmlformats.org/officeDocument/2006/relationships/presProps" Target="presProps.xml"/><Relationship Id="rId5" Type="http://schemas.openxmlformats.org/officeDocument/2006/relationships/tableStyles" Target="tableStyles.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5100" b="1" i="0">
                <a:solidFill>
                  <a:srgbClr val="447EDF"/>
                </a:solidFill>
                <a:latin typeface="Arial"/>
                <a:cs typeface="Arial"/>
              </a:defRPr>
            </a:lvl1pPr>
          </a:lstStyle>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4400" b="1" i="0">
                <a:solidFill>
                  <a:srgbClr val="447EDF"/>
                </a:solidFill>
                <a:latin typeface="Meiryo"/>
                <a:cs typeface="Meiryo"/>
              </a:defRPr>
            </a:lvl1pPr>
          </a:lstStyle>
          <a:p/>
        </p:txBody>
      </p:sp>
      <p:sp>
        <p:nvSpPr>
          <p:cNvPr id="4" name="Holder 4"/>
          <p:cNvSpPr>
            <a:spLocks noGrp="1"/>
          </p:cNvSpPr>
          <p:nvPr>
            <p:ph type="ftr" idx="5" sz="quarter"/>
          </p:nvPr>
        </p:nvSpPr>
        <p:spPr/>
        <p:txBody>
          <a:bodyPr lIns="0" tIns="0" rIns="0" bIns="0"/>
          <a:lstStyle>
            <a:lvl1pPr>
              <a:defRPr sz="900" b="0" i="0">
                <a:solidFill>
                  <a:srgbClr val="737378"/>
                </a:solidFill>
                <a:latin typeface="Yu Gothic"/>
                <a:cs typeface="Yu Gothic"/>
              </a:defRPr>
            </a:lvl1pPr>
          </a:lstStyle>
          <a:p>
            <a:pPr marL="12700">
              <a:lnSpc>
                <a:spcPts val="1070"/>
              </a:lnSpc>
            </a:pPr>
            <a:r>
              <a:rPr dirty="0"/>
              <a:t>© kaonavi,</a:t>
            </a:r>
            <a:r>
              <a:rPr dirty="0" spc="-25"/>
              <a:t> </a:t>
            </a:r>
            <a:r>
              <a:rPr dirty="0" spc="-20"/>
              <a:t>inc.</a:t>
            </a:r>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defRPr sz="1200" b="0" i="0">
                <a:solidFill>
                  <a:srgbClr val="737378"/>
                </a:solidFill>
                <a:latin typeface="Yu Gothic"/>
                <a:cs typeface="Yu Gothic"/>
              </a:defRPr>
            </a:lvl1pPr>
          </a:lstStyle>
          <a:p>
            <a:pPr marL="38100">
              <a:lnSpc>
                <a:spcPts val="1395"/>
              </a:lnSpc>
            </a:pPr>
            <a:fld id="{81D60167-4931-47E6-BA6A-407CBD079E47}" type="slidenum">
              <a:rPr dirty="0" spc="-25"/>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showMasterSp="0">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100" b="1" i="0">
                <a:solidFill>
                  <a:srgbClr val="447EDF"/>
                </a:solidFill>
                <a:latin typeface="Arial"/>
                <a:cs typeface="Arial"/>
              </a:defRPr>
            </a:lvl1pPr>
          </a:lstStyle>
          <a:p/>
        </p:txBody>
      </p:sp>
      <p:sp>
        <p:nvSpPr>
          <p:cNvPr id="3" name="Holder 3"/>
          <p:cNvSpPr>
            <a:spLocks noGrp="1"/>
          </p:cNvSpPr>
          <p:nvPr>
            <p:ph type="body" idx="1"/>
          </p:nvPr>
        </p:nvSpPr>
        <p:spPr/>
        <p:txBody>
          <a:bodyPr lIns="0" tIns="0" rIns="0" bIns="0"/>
          <a:lstStyle>
            <a:lvl1pPr>
              <a:defRPr sz="4400" b="1" i="0">
                <a:solidFill>
                  <a:srgbClr val="447EDF"/>
                </a:solidFill>
                <a:latin typeface="Meiryo"/>
                <a:cs typeface="Meiryo"/>
              </a:defRPr>
            </a:lvl1pPr>
          </a:lstStyle>
          <a:p/>
        </p:txBody>
      </p:sp>
      <p:sp>
        <p:nvSpPr>
          <p:cNvPr id="4" name="Holder 4"/>
          <p:cNvSpPr>
            <a:spLocks noGrp="1"/>
          </p:cNvSpPr>
          <p:nvPr>
            <p:ph type="ftr" idx="5" sz="quarter"/>
          </p:nvPr>
        </p:nvSpPr>
        <p:spPr/>
        <p:txBody>
          <a:bodyPr lIns="0" tIns="0" rIns="0" bIns="0"/>
          <a:lstStyle>
            <a:lvl1pPr>
              <a:defRPr sz="900" b="0" i="0">
                <a:solidFill>
                  <a:srgbClr val="737378"/>
                </a:solidFill>
                <a:latin typeface="Yu Gothic"/>
                <a:cs typeface="Yu Gothic"/>
              </a:defRPr>
            </a:lvl1pPr>
          </a:lstStyle>
          <a:p>
            <a:pPr marL="12700">
              <a:lnSpc>
                <a:spcPts val="1070"/>
              </a:lnSpc>
            </a:pPr>
            <a:r>
              <a:rPr dirty="0"/>
              <a:t>© kaonavi,</a:t>
            </a:r>
            <a:r>
              <a:rPr dirty="0" spc="-25"/>
              <a:t> </a:t>
            </a:r>
            <a:r>
              <a:rPr dirty="0" spc="-20"/>
              <a:t>inc.</a:t>
            </a:r>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defRPr sz="1200" b="0" i="0">
                <a:solidFill>
                  <a:srgbClr val="737378"/>
                </a:solidFill>
                <a:latin typeface="Yu Gothic"/>
                <a:cs typeface="Yu Gothic"/>
              </a:defRPr>
            </a:lvl1pPr>
          </a:lstStyle>
          <a:p>
            <a:pPr marL="38100">
              <a:lnSpc>
                <a:spcPts val="1395"/>
              </a:lnSpc>
            </a:pPr>
            <a:fld id="{81D60167-4931-47E6-BA6A-407CBD079E47}" type="slidenum">
              <a:rPr dirty="0" spc="-25"/>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100" b="1" i="0">
                <a:solidFill>
                  <a:srgbClr val="447EDF"/>
                </a:solidFill>
                <a:latin typeface="Arial"/>
                <a:cs typeface="Arial"/>
              </a:defRPr>
            </a:lvl1pPr>
          </a:lstStyle>
          <a:p/>
        </p:txBody>
      </p:sp>
      <p:sp>
        <p:nvSpPr>
          <p:cNvPr id="3" name="Holder 3"/>
          <p:cNvSpPr>
            <a:spLocks noGrp="1"/>
          </p:cNvSpPr>
          <p:nvPr>
            <p:ph idx="2" sz="half"/>
          </p:nvPr>
        </p:nvSpPr>
        <p:spPr>
          <a:xfrm>
            <a:off x="609600" y="1577340"/>
            <a:ext cx="5303520" cy="4526280"/>
          </a:xfrm>
          <a:prstGeom prst="rect">
            <a:avLst/>
          </a:prstGeom>
        </p:spPr>
        <p:txBody>
          <a:bodyPr wrap="square" lIns="0" tIns="0" rIns="0" bIns="0">
            <a:spAutoFit/>
          </a:bodyPr>
          <a:lstStyle>
            <a:lvl1pPr>
              <a:defRPr/>
            </a:lvl1pPr>
          </a:lstStyle>
          <a:p/>
        </p:txBody>
      </p:sp>
      <p:sp>
        <p:nvSpPr>
          <p:cNvPr id="4" name="Holder 4"/>
          <p:cNvSpPr>
            <a:spLocks noGrp="1"/>
          </p:cNvSpPr>
          <p:nvPr>
            <p:ph idx="3" sz="half"/>
          </p:nvPr>
        </p:nvSpPr>
        <p:spPr>
          <a:xfrm>
            <a:off x="6278880" y="1577340"/>
            <a:ext cx="5303520" cy="4526280"/>
          </a:xfrm>
          <a:prstGeom prst="rect">
            <a:avLst/>
          </a:prstGeom>
        </p:spPr>
        <p:txBody>
          <a:bodyPr wrap="square" lIns="0" tIns="0" rIns="0" bIns="0">
            <a:spAutoFit/>
          </a:bodyPr>
          <a:lstStyle>
            <a:lvl1pPr>
              <a:defRPr/>
            </a:lvl1pPr>
          </a:lstStyle>
          <a:p/>
        </p:txBody>
      </p:sp>
      <p:sp>
        <p:nvSpPr>
          <p:cNvPr id="5" name="Holder 5"/>
          <p:cNvSpPr>
            <a:spLocks noGrp="1"/>
          </p:cNvSpPr>
          <p:nvPr>
            <p:ph type="ftr" idx="5" sz="quarter"/>
          </p:nvPr>
        </p:nvSpPr>
        <p:spPr/>
        <p:txBody>
          <a:bodyPr lIns="0" tIns="0" rIns="0" bIns="0"/>
          <a:lstStyle>
            <a:lvl1pPr>
              <a:defRPr sz="900" b="0" i="0">
                <a:solidFill>
                  <a:srgbClr val="737378"/>
                </a:solidFill>
                <a:latin typeface="Yu Gothic"/>
                <a:cs typeface="Yu Gothic"/>
              </a:defRPr>
            </a:lvl1pPr>
          </a:lstStyle>
          <a:p>
            <a:pPr marL="12700">
              <a:lnSpc>
                <a:spcPts val="1070"/>
              </a:lnSpc>
            </a:pPr>
            <a:r>
              <a:rPr dirty="0"/>
              <a:t>© kaonavi,</a:t>
            </a:r>
            <a:r>
              <a:rPr dirty="0" spc="-25"/>
              <a:t> </a:t>
            </a:r>
            <a:r>
              <a:rPr dirty="0" spc="-20"/>
              <a:t>inc.</a:t>
            </a:r>
          </a:p>
        </p:txBody>
      </p:sp>
      <p:sp>
        <p:nvSpPr>
          <p:cNvPr id="6" name="Holder 6"/>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7" name="Holder 7"/>
          <p:cNvSpPr>
            <a:spLocks noGrp="1"/>
          </p:cNvSpPr>
          <p:nvPr>
            <p:ph type="sldNum" idx="7" sz="quarter"/>
          </p:nvPr>
        </p:nvSpPr>
        <p:spPr/>
        <p:txBody>
          <a:bodyPr lIns="0" tIns="0" rIns="0" bIns="0"/>
          <a:lstStyle>
            <a:lvl1pPr>
              <a:defRPr sz="1200" b="0" i="0">
                <a:solidFill>
                  <a:srgbClr val="737378"/>
                </a:solidFill>
                <a:latin typeface="Yu Gothic"/>
                <a:cs typeface="Yu Gothic"/>
              </a:defRPr>
            </a:lvl1pPr>
          </a:lstStyle>
          <a:p>
            <a:pPr marL="38100">
              <a:lnSpc>
                <a:spcPts val="1395"/>
              </a:lnSpc>
            </a:pPr>
            <a:fld id="{81D60167-4931-47E6-BA6A-407CBD079E47}" type="slidenum">
              <a:rPr dirty="0" spc="-25"/>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100" b="1" i="0">
                <a:solidFill>
                  <a:srgbClr val="447EDF"/>
                </a:solidFill>
                <a:latin typeface="Arial"/>
                <a:cs typeface="Arial"/>
              </a:defRPr>
            </a:lvl1pPr>
          </a:lstStyle>
          <a:p/>
        </p:txBody>
      </p:sp>
      <p:sp>
        <p:nvSpPr>
          <p:cNvPr id="3" name="Holder 3"/>
          <p:cNvSpPr>
            <a:spLocks noGrp="1"/>
          </p:cNvSpPr>
          <p:nvPr>
            <p:ph type="ftr" idx="5" sz="quarter"/>
          </p:nvPr>
        </p:nvSpPr>
        <p:spPr/>
        <p:txBody>
          <a:bodyPr lIns="0" tIns="0" rIns="0" bIns="0"/>
          <a:lstStyle>
            <a:lvl1pPr>
              <a:defRPr sz="900" b="0" i="0">
                <a:solidFill>
                  <a:srgbClr val="737378"/>
                </a:solidFill>
                <a:latin typeface="Yu Gothic"/>
                <a:cs typeface="Yu Gothic"/>
              </a:defRPr>
            </a:lvl1pPr>
          </a:lstStyle>
          <a:p>
            <a:pPr marL="12700">
              <a:lnSpc>
                <a:spcPts val="1070"/>
              </a:lnSpc>
            </a:pPr>
            <a:r>
              <a:rPr dirty="0"/>
              <a:t>© kaonavi,</a:t>
            </a:r>
            <a:r>
              <a:rPr dirty="0" spc="-25"/>
              <a:t> </a:t>
            </a:r>
            <a:r>
              <a:rPr dirty="0" spc="-20"/>
              <a:t>inc.</a:t>
            </a:r>
          </a:p>
        </p:txBody>
      </p:sp>
      <p:sp>
        <p:nvSpPr>
          <p:cNvPr id="4" name="Holder 4"/>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5" name="Holder 5"/>
          <p:cNvSpPr>
            <a:spLocks noGrp="1"/>
          </p:cNvSpPr>
          <p:nvPr>
            <p:ph type="sldNum" idx="7" sz="quarter"/>
          </p:nvPr>
        </p:nvSpPr>
        <p:spPr/>
        <p:txBody>
          <a:bodyPr lIns="0" tIns="0" rIns="0" bIns="0"/>
          <a:lstStyle>
            <a:lvl1pPr>
              <a:defRPr sz="1200" b="0" i="0">
                <a:solidFill>
                  <a:srgbClr val="737378"/>
                </a:solidFill>
                <a:latin typeface="Yu Gothic"/>
                <a:cs typeface="Yu Gothic"/>
              </a:defRPr>
            </a:lvl1pPr>
          </a:lstStyle>
          <a:p>
            <a:pPr marL="38100">
              <a:lnSpc>
                <a:spcPts val="1395"/>
              </a:lnSpc>
            </a:pPr>
            <a:fld id="{81D60167-4931-47E6-BA6A-407CBD079E47}" type="slidenum">
              <a:rPr dirty="0" spc="-25"/>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obj">
  <p:cSld name="Blank">
    <p:spTree>
      <p:nvGrpSpPr>
        <p:cNvPr id="1" name=""/>
        <p:cNvGrpSpPr/>
        <p:nvPr/>
      </p:nvGrpSpPr>
      <p:grpSpPr>
        <a:xfrm>
          <a:off x="0" y="0"/>
          <a:ext cx="0" cy="0"/>
          <a:chOff x="0" y="0"/>
          <a:chExt cx="0" cy="0"/>
        </a:xfrm>
      </p:grpSpPr>
      <p:sp>
        <p:nvSpPr>
          <p:cNvPr id="2" name="Holder 2"/>
          <p:cNvSpPr>
            <a:spLocks noGrp="1"/>
          </p:cNvSpPr>
          <p:nvPr>
            <p:ph type="ftr" idx="5" sz="quarter"/>
          </p:nvPr>
        </p:nvSpPr>
        <p:spPr/>
        <p:txBody>
          <a:bodyPr lIns="0" tIns="0" rIns="0" bIns="0"/>
          <a:lstStyle>
            <a:lvl1pPr>
              <a:defRPr sz="900" b="0" i="0">
                <a:solidFill>
                  <a:srgbClr val="737378"/>
                </a:solidFill>
                <a:latin typeface="Yu Gothic"/>
                <a:cs typeface="Yu Gothic"/>
              </a:defRPr>
            </a:lvl1pPr>
          </a:lstStyle>
          <a:p>
            <a:pPr marL="12700">
              <a:lnSpc>
                <a:spcPts val="1070"/>
              </a:lnSpc>
            </a:pPr>
            <a:r>
              <a:rPr dirty="0"/>
              <a:t>© kaonavi,</a:t>
            </a:r>
            <a:r>
              <a:rPr dirty="0" spc="-25"/>
              <a:t> </a:t>
            </a:r>
            <a:r>
              <a:rPr dirty="0" spc="-20"/>
              <a:t>inc.</a:t>
            </a:r>
          </a:p>
        </p:txBody>
      </p:sp>
      <p:sp>
        <p:nvSpPr>
          <p:cNvPr id="3" name="Holder 3"/>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4" name="Holder 4"/>
          <p:cNvSpPr>
            <a:spLocks noGrp="1"/>
          </p:cNvSpPr>
          <p:nvPr>
            <p:ph type="sldNum" idx="7" sz="quarter"/>
          </p:nvPr>
        </p:nvSpPr>
        <p:spPr/>
        <p:txBody>
          <a:bodyPr lIns="0" tIns="0" rIns="0" bIns="0"/>
          <a:lstStyle>
            <a:lvl1pPr>
              <a:defRPr sz="1200" b="0" i="0">
                <a:solidFill>
                  <a:srgbClr val="737378"/>
                </a:solidFill>
                <a:latin typeface="Yu Gothic"/>
                <a:cs typeface="Yu Gothic"/>
              </a:defRPr>
            </a:lvl1pPr>
          </a:lstStyle>
          <a:p>
            <a:pPr marL="38100">
              <a:lnSpc>
                <a:spcPts val="1395"/>
              </a:lnSpc>
            </a:pPr>
            <a:fld id="{81D60167-4931-47E6-BA6A-407CBD079E47}" type="slidenum">
              <a:rPr dirty="0" spc="-25"/>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8"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6420248"/>
            <a:ext cx="12048116" cy="437750"/>
          </a:xfrm>
          <a:prstGeom prst="rect">
            <a:avLst/>
          </a:prstGeom>
        </p:spPr>
      </p:pic>
      <p:sp>
        <p:nvSpPr>
          <p:cNvPr id="17" name="bg object 17"/>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18" name="bg object 18"/>
          <p:cNvPicPr/>
          <p:nvPr/>
        </p:nvPicPr>
        <p:blipFill>
          <a:blip r:embed="rId8" cstate="print"/>
          <a:stretch>
            <a:fillRect/>
          </a:stretch>
        </p:blipFill>
        <p:spPr>
          <a:xfrm>
            <a:off x="11454129" y="406869"/>
            <a:ext cx="446570" cy="446570"/>
          </a:xfrm>
          <a:prstGeom prst="rect">
            <a:avLst/>
          </a:prstGeom>
        </p:spPr>
      </p:pic>
      <p:sp>
        <p:nvSpPr>
          <p:cNvPr id="2" name="Holder 2"/>
          <p:cNvSpPr>
            <a:spLocks noGrp="1"/>
          </p:cNvSpPr>
          <p:nvPr>
            <p:ph type="title"/>
          </p:nvPr>
        </p:nvSpPr>
        <p:spPr>
          <a:xfrm>
            <a:off x="813612" y="1786890"/>
            <a:ext cx="2005330" cy="802639"/>
          </a:xfrm>
          <a:prstGeom prst="rect">
            <a:avLst/>
          </a:prstGeom>
        </p:spPr>
        <p:txBody>
          <a:bodyPr wrap="square" lIns="0" tIns="0" rIns="0" bIns="0">
            <a:spAutoFit/>
          </a:bodyPr>
          <a:lstStyle>
            <a:lvl1pPr>
              <a:defRPr sz="5100" b="1" i="0">
                <a:solidFill>
                  <a:srgbClr val="447EDF"/>
                </a:solidFill>
                <a:latin typeface="Arial"/>
                <a:cs typeface="Arial"/>
              </a:defRPr>
            </a:lvl1pPr>
          </a:lstStyle>
          <a:p/>
        </p:txBody>
      </p:sp>
      <p:sp>
        <p:nvSpPr>
          <p:cNvPr id="3" name="Holder 3"/>
          <p:cNvSpPr>
            <a:spLocks noGrp="1"/>
          </p:cNvSpPr>
          <p:nvPr>
            <p:ph type="body" idx="1"/>
          </p:nvPr>
        </p:nvSpPr>
        <p:spPr>
          <a:xfrm>
            <a:off x="1821942" y="1519808"/>
            <a:ext cx="5621655" cy="1433195"/>
          </a:xfrm>
          <a:prstGeom prst="rect">
            <a:avLst/>
          </a:prstGeom>
        </p:spPr>
        <p:txBody>
          <a:bodyPr wrap="square" lIns="0" tIns="0" rIns="0" bIns="0">
            <a:spAutoFit/>
          </a:bodyPr>
          <a:lstStyle>
            <a:lvl1pPr>
              <a:defRPr sz="4400" b="1" i="0">
                <a:solidFill>
                  <a:srgbClr val="447EDF"/>
                </a:solidFill>
                <a:latin typeface="Meiryo"/>
                <a:cs typeface="Meiryo"/>
              </a:defRPr>
            </a:lvl1pPr>
          </a:lstStyle>
          <a:p/>
        </p:txBody>
      </p:sp>
      <p:sp>
        <p:nvSpPr>
          <p:cNvPr id="4" name="Holder 4"/>
          <p:cNvSpPr>
            <a:spLocks noGrp="1"/>
          </p:cNvSpPr>
          <p:nvPr>
            <p:ph type="ftr" idx="5" sz="quarter"/>
          </p:nvPr>
        </p:nvSpPr>
        <p:spPr>
          <a:xfrm>
            <a:off x="217728" y="6501498"/>
            <a:ext cx="814069" cy="151765"/>
          </a:xfrm>
          <a:prstGeom prst="rect">
            <a:avLst/>
          </a:prstGeom>
        </p:spPr>
        <p:txBody>
          <a:bodyPr wrap="square" lIns="0" tIns="0" rIns="0" bIns="0">
            <a:spAutoFit/>
          </a:bodyPr>
          <a:lstStyle>
            <a:lvl1pPr>
              <a:defRPr sz="900" b="0" i="0">
                <a:solidFill>
                  <a:srgbClr val="737378"/>
                </a:solidFill>
                <a:latin typeface="Yu Gothic"/>
                <a:cs typeface="Yu Gothic"/>
              </a:defRPr>
            </a:lvl1pPr>
          </a:lstStyle>
          <a:p>
            <a:pPr marL="12700">
              <a:lnSpc>
                <a:spcPts val="1070"/>
              </a:lnSpc>
            </a:pPr>
            <a:r>
              <a:rPr dirty="0"/>
              <a:t>© kaonavi,</a:t>
            </a:r>
            <a:r>
              <a:rPr dirty="0" spc="-25"/>
              <a:t> </a:t>
            </a:r>
            <a:r>
              <a:rPr dirty="0" spc="-20"/>
              <a:t>inc.</a:t>
            </a:r>
          </a:p>
        </p:txBody>
      </p:sp>
      <p:sp>
        <p:nvSpPr>
          <p:cNvPr id="5" name="Holder 5"/>
          <p:cNvSpPr>
            <a:spLocks noGrp="1"/>
          </p:cNvSpPr>
          <p:nvPr>
            <p:ph type="dt" idx="6" sz="half"/>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a:xfrm>
            <a:off x="11770106" y="6442372"/>
            <a:ext cx="259715" cy="193675"/>
          </a:xfrm>
          <a:prstGeom prst="rect">
            <a:avLst/>
          </a:prstGeom>
        </p:spPr>
        <p:txBody>
          <a:bodyPr wrap="square" lIns="0" tIns="0" rIns="0" bIns="0">
            <a:spAutoFit/>
          </a:bodyPr>
          <a:lstStyle>
            <a:lvl1pPr>
              <a:defRPr sz="1200" b="0" i="0">
                <a:solidFill>
                  <a:srgbClr val="737378"/>
                </a:solidFill>
                <a:latin typeface="Yu Gothic"/>
                <a:cs typeface="Yu Gothic"/>
              </a:defRPr>
            </a:lvl1pPr>
          </a:lstStyle>
          <a:p>
            <a:pPr marL="38100">
              <a:lnSpc>
                <a:spcPts val="1395"/>
              </a:lnSpc>
            </a:pPr>
            <a:fld id="{81D60167-4931-47E6-BA6A-407CBD079E47}" type="slidenum">
              <a:rPr dirty="0" spc="-25"/>
              <a:t>#</a:t>
            </a:fld>
          </a:p>
        </p:txBody>
      </p:sp>
    </p:spTree>
  </p:cSld>
  <p:clrMap folHlink="folHlink" hlink="hlink" accent1="accent1" accent2="accent2" accent3="accent3" accent4="accent4" accent5="accent5" accent6="accent6" tx2="dk2" bg2="lt2" tx1="dk1" bg1="lt1"/>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 Id="rId3" Type="http://schemas.openxmlformats.org/officeDocument/2006/relationships/image" Target="../media/image24.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image" Target="../media/image27.jpg"/><Relationship Id="rId4" Type="http://schemas.openxmlformats.org/officeDocument/2006/relationships/image" Target="../media/image28.png"/><Relationship Id="rId5"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jpg"/><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jpg"/><Relationship Id="rId3" Type="http://schemas.openxmlformats.org/officeDocument/2006/relationships/image" Target="../media/image3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image" Target="../media/image34.jp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8.png"/><Relationship Id="rId5"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7.jpg"/><Relationship Id="rId5"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4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8.png"/><Relationship Id="rId5" Type="http://schemas.openxmlformats.org/officeDocument/2006/relationships/image" Target="../media/image4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 Id="rId3"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jpg"/><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 Id="rId3" Type="http://schemas.openxmlformats.org/officeDocument/2006/relationships/image" Target="../media/image49.jpg"/><Relationship Id="rId4" Type="http://schemas.openxmlformats.org/officeDocument/2006/relationships/hyperlink" Target="https://help.kaonavi.jp/hc/ja/articles/30384635705357"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jpg"/><Relationship Id="rId3" Type="http://schemas.openxmlformats.org/officeDocument/2006/relationships/image" Target="../media/image5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8.png"/><Relationship Id="rId5" Type="http://schemas.openxmlformats.org/officeDocument/2006/relationships/image" Target="../media/image5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jpg"/><Relationship Id="rId3" Type="http://schemas.openxmlformats.org/officeDocument/2006/relationships/image" Target="../media/image5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png"/><Relationship Id="rId3" Type="http://schemas.openxmlformats.org/officeDocument/2006/relationships/image" Target="../media/image5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jpg"/><Relationship Id="rId3"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9.jpg"/><Relationship Id="rId3" Type="http://schemas.openxmlformats.org/officeDocument/2006/relationships/image" Target="../media/image6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jpg"/><Relationship Id="rId3" Type="http://schemas.openxmlformats.org/officeDocument/2006/relationships/image" Target="../media/image6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8.png"/><Relationship Id="rId5" Type="http://schemas.openxmlformats.org/officeDocument/2006/relationships/image" Target="../media/image6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jpg"/><Relationship Id="rId3" Type="http://schemas.openxmlformats.org/officeDocument/2006/relationships/image" Target="../media/image6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6.jpg"/><Relationship Id="rId3" Type="http://schemas.openxmlformats.org/officeDocument/2006/relationships/image" Target="../media/image6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7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1.png"/><Relationship Id="rId3" Type="http://schemas.openxmlformats.org/officeDocument/2006/relationships/image" Target="../media/image72.png"/><Relationship Id="rId4" Type="http://schemas.openxmlformats.org/officeDocument/2006/relationships/image" Target="../media/image7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 Id="rId3" Type="http://schemas.openxmlformats.org/officeDocument/2006/relationships/image" Target="../media/image74.jpg"/><Relationship Id="rId4" Type="http://schemas.openxmlformats.org/officeDocument/2006/relationships/image" Target="../media/image7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6.jpg"/><Relationship Id="rId3" Type="http://schemas.openxmlformats.org/officeDocument/2006/relationships/image" Target="../media/image7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8.png"/><Relationship Id="rId3" Type="http://schemas.openxmlformats.org/officeDocument/2006/relationships/image" Target="../media/image79.jpg"/><Relationship Id="rId4" Type="http://schemas.openxmlformats.org/officeDocument/2006/relationships/image" Target="../media/image8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81.jp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2.jpg"/><Relationship Id="rId3" Type="http://schemas.openxmlformats.org/officeDocument/2006/relationships/image" Target="../media/image8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jpg"/><Relationship Id="rId11" Type="http://schemas.openxmlformats.org/officeDocument/2006/relationships/image" Target="../media/image13.jpg"/><Relationship Id="rId12"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84.jp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85.jp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6.png"/><Relationship Id="rId3" Type="http://schemas.openxmlformats.org/officeDocument/2006/relationships/image" Target="../media/image87.jpg"/><Relationship Id="rId4" Type="http://schemas.openxmlformats.org/officeDocument/2006/relationships/image" Target="../media/image8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9.png"/><Relationship Id="rId3" Type="http://schemas.openxmlformats.org/officeDocument/2006/relationships/image" Target="../media/image9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91.png"/><Relationship Id="rId4" Type="http://schemas.openxmlformats.org/officeDocument/2006/relationships/image" Target="../media/image2.png"/><Relationship Id="rId5" Type="http://schemas.openxmlformats.org/officeDocument/2006/relationships/image" Target="../media/image92.jpg"/><Relationship Id="rId6" Type="http://schemas.openxmlformats.org/officeDocument/2006/relationships/image" Target="../media/image9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4.png"/><Relationship Id="rId3" Type="http://schemas.openxmlformats.org/officeDocument/2006/relationships/image" Target="../media/image9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6.png"/><Relationship Id="rId3" Type="http://schemas.openxmlformats.org/officeDocument/2006/relationships/image" Target="../media/image97.jpg"/><Relationship Id="rId4" Type="http://schemas.openxmlformats.org/officeDocument/2006/relationships/image" Target="../media/image9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9.jpg"/><Relationship Id="rId3" Type="http://schemas.openxmlformats.org/officeDocument/2006/relationships/image" Target="../media/image10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1.png"/><Relationship Id="rId3" Type="http://schemas.openxmlformats.org/officeDocument/2006/relationships/image" Target="../media/image102.jp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6.png"/><Relationship Id="rId3" Type="http://schemas.openxmlformats.org/officeDocument/2006/relationships/image" Target="../media/image103.jpg"/><Relationship Id="rId4" Type="http://schemas.openxmlformats.org/officeDocument/2006/relationships/image" Target="../media/image10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jpg"/><Relationship Id="rId3" Type="http://schemas.openxmlformats.org/officeDocument/2006/relationships/image" Target="../media/image1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91.png"/><Relationship Id="rId4" Type="http://schemas.openxmlformats.org/officeDocument/2006/relationships/image" Target="../media/image2.png"/><Relationship Id="rId5" Type="http://schemas.openxmlformats.org/officeDocument/2006/relationships/image" Target="../media/image105.png"/><Relationship Id="rId6" Type="http://schemas.openxmlformats.org/officeDocument/2006/relationships/image" Target="../media/image10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7.jpg"/><Relationship Id="rId3" Type="http://schemas.openxmlformats.org/officeDocument/2006/relationships/image" Target="../media/image10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109.jpg"/><Relationship Id="rId4" Type="http://schemas.openxmlformats.org/officeDocument/2006/relationships/image" Target="../media/image2.png"/><Relationship Id="rId5" Type="http://schemas.openxmlformats.org/officeDocument/2006/relationships/image" Target="../media/image110.jpg"/><Relationship Id="rId6" Type="http://schemas.openxmlformats.org/officeDocument/2006/relationships/image" Target="../media/image111.png"/><Relationship Id="rId7" Type="http://schemas.openxmlformats.org/officeDocument/2006/relationships/image" Target="../media/image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 Id="rId3" Type="http://schemas.openxmlformats.org/officeDocument/2006/relationships/image" Target="../media/image112.jpg"/><Relationship Id="rId4" Type="http://schemas.openxmlformats.org/officeDocument/2006/relationships/image" Target="../media/image113.jpg"/><Relationship Id="rId5" Type="http://schemas.openxmlformats.org/officeDocument/2006/relationships/image" Target="../media/image11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5.jpg"/><Relationship Id="rId3" Type="http://schemas.openxmlformats.org/officeDocument/2006/relationships/image" Target="../media/image11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 Id="rId3" Type="http://schemas.openxmlformats.org/officeDocument/2006/relationships/slide" Target="slide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7.jpg"/><Relationship Id="rId3" Type="http://schemas.openxmlformats.org/officeDocument/2006/relationships/image" Target="../media/image11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9.jpg"/><Relationship Id="rId3" Type="http://schemas.openxmlformats.org/officeDocument/2006/relationships/image" Target="../media/image12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1.png"/><Relationship Id="rId3" Type="http://schemas.openxmlformats.org/officeDocument/2006/relationships/image" Target="../media/image122.jpg"/><Relationship Id="rId4" Type="http://schemas.openxmlformats.org/officeDocument/2006/relationships/image" Target="../media/image1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g"/><Relationship Id="rId3" Type="http://schemas.openxmlformats.org/officeDocument/2006/relationships/image" Target="../media/image1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4.jpg"/><Relationship Id="rId3" Type="http://schemas.openxmlformats.org/officeDocument/2006/relationships/image" Target="../media/image12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5.jpg"/><Relationship Id="rId3" Type="http://schemas.openxmlformats.org/officeDocument/2006/relationships/image" Target="../media/image9.png"/><Relationship Id="rId4" Type="http://schemas.openxmlformats.org/officeDocument/2006/relationships/image" Target="../media/image12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7.jpg"/><Relationship Id="rId3" Type="http://schemas.openxmlformats.org/officeDocument/2006/relationships/image" Target="../media/image1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1.png"/><Relationship Id="rId3" Type="http://schemas.openxmlformats.org/officeDocument/2006/relationships/image" Target="../media/image12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 Target="slide8.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20.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 Id="rId3"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Id2" cstate="print"/>
          <a:stretch>
            <a:fillRect/>
          </a:stretch>
        </p:blipFill>
        <p:spPr>
          <a:xfrm>
            <a:off x="0" y="0"/>
            <a:ext cx="12192000" cy="6857998"/>
          </a:xfrm>
          <a:prstGeom prst="rect">
            <a:avLst/>
          </a:prstGeom>
        </p:spPr>
      </p:pic>
      <p:sp>
        <p:nvSpPr>
          <p:cNvPr id="3" name="object 3" descr=""/>
          <p:cNvSpPr txBox="1"/>
          <p:nvPr/>
        </p:nvSpPr>
        <p:spPr>
          <a:xfrm>
            <a:off x="217728" y="6487769"/>
            <a:ext cx="814069" cy="162560"/>
          </a:xfrm>
          <a:prstGeom prst="rect">
            <a:avLst/>
          </a:prstGeom>
        </p:spPr>
        <p:txBody>
          <a:bodyPr wrap="square" lIns="0" tIns="12700" rIns="0" bIns="0" rtlCol="0" vert="horz">
            <a:spAutoFit/>
          </a:bodyPr>
          <a:lstStyle/>
          <a:p>
            <a:pPr marL="12700">
              <a:lnSpc>
                <a:spcPct val="100000"/>
              </a:lnSpc>
              <a:spcBef>
                <a:spcPts val="100"/>
              </a:spcBef>
            </a:pPr>
            <a:r>
              <a:rPr dirty="0" sz="900">
                <a:solidFill>
                  <a:srgbClr val="ACACAF"/>
                </a:solidFill>
                <a:latin typeface="Yu Gothic"/>
                <a:cs typeface="Yu Gothic"/>
              </a:rPr>
              <a:t>© kaonavi,</a:t>
            </a:r>
            <a:r>
              <a:rPr dirty="0" sz="900" spc="-25">
                <a:solidFill>
                  <a:srgbClr val="ACACAF"/>
                </a:solidFill>
                <a:latin typeface="Yu Gothic"/>
                <a:cs typeface="Yu Gothic"/>
              </a:rPr>
              <a:t> </a:t>
            </a:r>
            <a:r>
              <a:rPr dirty="0" sz="900" spc="-20">
                <a:solidFill>
                  <a:srgbClr val="ACACAF"/>
                </a:solidFill>
                <a:latin typeface="Yu Gothic"/>
                <a:cs typeface="Yu Gothic"/>
              </a:rPr>
              <a:t>inc.</a:t>
            </a:r>
            <a:endParaRPr sz="900">
              <a:latin typeface="Yu Gothic"/>
              <a:cs typeface="Yu Gothic"/>
            </a:endParaRPr>
          </a:p>
        </p:txBody>
      </p:sp>
      <p:sp>
        <p:nvSpPr>
          <p:cNvPr id="4" name="object 4"/>
          <p:cNvSpPr txBox="1">
            <a:spLocks noGrp="1"/>
          </p:cNvSpPr>
          <p:nvPr>
            <p:ph type="body" idx="1"/>
          </p:nvPr>
        </p:nvSpPr>
        <p:spPr>
          <a:prstGeom prst="rect"/>
        </p:spPr>
        <p:txBody>
          <a:bodyPr wrap="square" lIns="0" tIns="13335" rIns="0" bIns="0" rtlCol="0" vert="horz">
            <a:spAutoFit/>
          </a:bodyPr>
          <a:lstStyle/>
          <a:p>
            <a:pPr marL="12700">
              <a:lnSpc>
                <a:spcPts val="5240"/>
              </a:lnSpc>
              <a:spcBef>
                <a:spcPts val="105"/>
              </a:spcBef>
            </a:pPr>
            <a:r>
              <a:rPr dirty="0" spc="-15"/>
              <a:t>カオナビ</a:t>
            </a:r>
          </a:p>
          <a:p>
            <a:pPr marL="12700">
              <a:lnSpc>
                <a:spcPts val="5840"/>
              </a:lnSpc>
            </a:pPr>
            <a:r>
              <a:rPr dirty="0" sz="4900" spc="-60" b="0">
                <a:latin typeface="Meiryo"/>
                <a:cs typeface="Meiryo"/>
              </a:rPr>
              <a:t>社員向けマニュアル</a:t>
            </a:r>
            <a:endParaRPr sz="4900">
              <a:latin typeface="Meiryo"/>
              <a:cs typeface="Meiryo"/>
            </a:endParaRPr>
          </a:p>
        </p:txBody>
      </p:sp>
      <p:sp>
        <p:nvSpPr>
          <p:cNvPr id="5" name="object 5" descr=""/>
          <p:cNvSpPr txBox="1"/>
          <p:nvPr/>
        </p:nvSpPr>
        <p:spPr>
          <a:xfrm>
            <a:off x="1821942" y="3204210"/>
            <a:ext cx="3688079" cy="513715"/>
          </a:xfrm>
          <a:prstGeom prst="rect">
            <a:avLst/>
          </a:prstGeom>
        </p:spPr>
        <p:txBody>
          <a:bodyPr wrap="square" lIns="0" tIns="13335" rIns="0" bIns="0" rtlCol="0" vert="horz">
            <a:spAutoFit/>
          </a:bodyPr>
          <a:lstStyle/>
          <a:p>
            <a:pPr marL="12700">
              <a:lnSpc>
                <a:spcPct val="100000"/>
              </a:lnSpc>
              <a:spcBef>
                <a:spcPts val="105"/>
              </a:spcBef>
            </a:pPr>
            <a:r>
              <a:rPr dirty="0" sz="3200" spc="-10" b="1">
                <a:latin typeface="Meiryo"/>
                <a:cs typeface="Meiryo"/>
              </a:rPr>
              <a:t>シャッフルフェイス</a:t>
            </a:r>
            <a:endParaRPr sz="3200">
              <a:latin typeface="Meiryo"/>
              <a:cs typeface="Meiryo"/>
            </a:endParaRPr>
          </a:p>
        </p:txBody>
      </p:sp>
      <p:sp>
        <p:nvSpPr>
          <p:cNvPr id="6" name="object 6" descr=""/>
          <p:cNvSpPr txBox="1"/>
          <p:nvPr/>
        </p:nvSpPr>
        <p:spPr>
          <a:xfrm>
            <a:off x="946810" y="4357827"/>
            <a:ext cx="8115934" cy="421640"/>
          </a:xfrm>
          <a:prstGeom prst="rect">
            <a:avLst/>
          </a:prstGeom>
        </p:spPr>
        <p:txBody>
          <a:bodyPr wrap="square" lIns="0" tIns="12065" rIns="0" bIns="0" rtlCol="0" vert="horz">
            <a:spAutoFit/>
          </a:bodyPr>
          <a:lstStyle/>
          <a:p>
            <a:pPr marL="12700">
              <a:lnSpc>
                <a:spcPct val="100000"/>
              </a:lnSpc>
              <a:spcBef>
                <a:spcPts val="95"/>
              </a:spcBef>
            </a:pPr>
            <a:r>
              <a:rPr dirty="0" sz="1300" spc="-35" b="1">
                <a:solidFill>
                  <a:srgbClr val="FF0000"/>
                </a:solidFill>
                <a:latin typeface="MS Gothic"/>
                <a:cs typeface="MS Gothic"/>
              </a:rPr>
              <a:t>本マニュアルは、テンプレートとして作成しております。</a:t>
            </a:r>
            <a:endParaRPr sz="1300">
              <a:latin typeface="MS Gothic"/>
              <a:cs typeface="MS Gothic"/>
            </a:endParaRPr>
          </a:p>
          <a:p>
            <a:pPr marL="12700">
              <a:lnSpc>
                <a:spcPct val="100000"/>
              </a:lnSpc>
              <a:spcBef>
                <a:spcPts val="5"/>
              </a:spcBef>
            </a:pPr>
            <a:r>
              <a:rPr dirty="0" sz="1300" spc="-25" b="1">
                <a:solidFill>
                  <a:srgbClr val="FF0000"/>
                </a:solidFill>
                <a:latin typeface="MS Gothic"/>
                <a:cs typeface="MS Gothic"/>
              </a:rPr>
              <a:t>各社の運用ルールや設定内容に併せて、キャプチャの変更やページの追加・削除等の編集をお願い致します。</a:t>
            </a:r>
            <a:endParaRPr sz="1300">
              <a:latin typeface="MS Gothic"/>
              <a:cs typeface="MS Gothic"/>
            </a:endParaRPr>
          </a:p>
        </p:txBody>
      </p:sp>
      <p:sp>
        <p:nvSpPr>
          <p:cNvPr id="7" name="object 7" descr=""/>
          <p:cNvSpPr txBox="1"/>
          <p:nvPr/>
        </p:nvSpPr>
        <p:spPr>
          <a:xfrm>
            <a:off x="10914380" y="6655409"/>
            <a:ext cx="1175385" cy="147955"/>
          </a:xfrm>
          <a:prstGeom prst="rect">
            <a:avLst/>
          </a:prstGeom>
        </p:spPr>
        <p:txBody>
          <a:bodyPr wrap="square" lIns="0" tIns="12700" rIns="0" bIns="0" rtlCol="0" vert="horz">
            <a:spAutoFit/>
          </a:bodyPr>
          <a:lstStyle/>
          <a:p>
            <a:pPr marL="12700">
              <a:lnSpc>
                <a:spcPct val="100000"/>
              </a:lnSpc>
              <a:spcBef>
                <a:spcPts val="100"/>
              </a:spcBef>
            </a:pPr>
            <a:r>
              <a:rPr dirty="0" sz="800" spc="-5">
                <a:solidFill>
                  <a:srgbClr val="7E7E7E"/>
                </a:solidFill>
                <a:latin typeface="Meiryo UI"/>
                <a:cs typeface="Meiryo UI"/>
              </a:rPr>
              <a:t>最終更新日：</a:t>
            </a:r>
            <a:r>
              <a:rPr dirty="0" sz="800" spc="-10">
                <a:solidFill>
                  <a:srgbClr val="7E7E7E"/>
                </a:solidFill>
                <a:latin typeface="Meiryo UI"/>
                <a:cs typeface="Meiryo UI"/>
              </a:rPr>
              <a:t>2025/3/25</a:t>
            </a:r>
            <a:endParaRPr sz="800">
              <a:latin typeface="Meiryo UI"/>
              <a:cs typeface="Meiryo U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968500"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p:txBody>
      </p:sp>
      <p:sp>
        <p:nvSpPr>
          <p:cNvPr id="3" name="object 3" descr=""/>
          <p:cNvSpPr txBox="1"/>
          <p:nvPr/>
        </p:nvSpPr>
        <p:spPr>
          <a:xfrm>
            <a:off x="371043" y="810920"/>
            <a:ext cx="2917825" cy="871219"/>
          </a:xfrm>
          <a:prstGeom prst="rect">
            <a:avLst/>
          </a:prstGeom>
        </p:spPr>
        <p:txBody>
          <a:bodyPr wrap="square" lIns="0" tIns="43815" rIns="0" bIns="0" rtlCol="0" vert="horz">
            <a:spAutoFit/>
          </a:bodyPr>
          <a:lstStyle/>
          <a:p>
            <a:pPr marL="12700">
              <a:lnSpc>
                <a:spcPct val="100000"/>
              </a:lnSpc>
              <a:spcBef>
                <a:spcPts val="345"/>
              </a:spcBef>
            </a:pPr>
            <a:r>
              <a:rPr dirty="0" sz="1600" spc="-20" b="1">
                <a:solidFill>
                  <a:srgbClr val="1F2125"/>
                </a:solidFill>
                <a:latin typeface="Meiryo"/>
                <a:cs typeface="Meiryo"/>
              </a:rPr>
              <a:t>2-</a:t>
            </a:r>
            <a:r>
              <a:rPr dirty="0" sz="1600" b="1">
                <a:solidFill>
                  <a:srgbClr val="1F2125"/>
                </a:solidFill>
                <a:latin typeface="Meiryo"/>
                <a:cs typeface="Meiryo"/>
              </a:rPr>
              <a:t>2</a:t>
            </a:r>
            <a:r>
              <a:rPr dirty="0" sz="1600" spc="-30" b="1">
                <a:solidFill>
                  <a:srgbClr val="1F2125"/>
                </a:solidFill>
                <a:latin typeface="Meiryo"/>
                <a:cs typeface="Meiryo"/>
              </a:rPr>
              <a:t>. 表示メンバーの絞り込み</a:t>
            </a:r>
            <a:endParaRPr sz="1600">
              <a:latin typeface="Meiryo"/>
              <a:cs typeface="Meiryo"/>
            </a:endParaRPr>
          </a:p>
          <a:p>
            <a:pPr marL="12700">
              <a:lnSpc>
                <a:spcPct val="100000"/>
              </a:lnSpc>
              <a:spcBef>
                <a:spcPts val="250"/>
              </a:spcBef>
            </a:pPr>
            <a:r>
              <a:rPr dirty="0" sz="1600" spc="-30" b="1">
                <a:solidFill>
                  <a:srgbClr val="1F2125"/>
                </a:solidFill>
                <a:latin typeface="Meiryo"/>
                <a:cs typeface="Meiryo"/>
              </a:rPr>
              <a:t>●所属で絞り込む</a:t>
            </a:r>
            <a:endParaRPr sz="1600">
              <a:latin typeface="Meiryo"/>
              <a:cs typeface="Meiryo"/>
            </a:endParaRPr>
          </a:p>
          <a:p>
            <a:pPr marL="414655">
              <a:lnSpc>
                <a:spcPct val="100000"/>
              </a:lnSpc>
              <a:spcBef>
                <a:spcPts val="640"/>
              </a:spcBef>
            </a:pPr>
            <a:r>
              <a:rPr dirty="0" sz="1400" spc="-20">
                <a:solidFill>
                  <a:srgbClr val="1F2125"/>
                </a:solidFill>
                <a:latin typeface="Meiryo"/>
                <a:cs typeface="Meiryo"/>
              </a:rPr>
              <a:t>③表示させたい所属を選択し、</a:t>
            </a:r>
            <a:endParaRPr sz="1400">
              <a:latin typeface="Meiryo"/>
              <a:cs typeface="Meiryo"/>
            </a:endParaRPr>
          </a:p>
        </p:txBody>
      </p:sp>
      <p:sp>
        <p:nvSpPr>
          <p:cNvPr id="4" name="object 4" descr=""/>
          <p:cNvSpPr txBox="1"/>
          <p:nvPr/>
        </p:nvSpPr>
        <p:spPr>
          <a:xfrm>
            <a:off x="3795521" y="1442465"/>
            <a:ext cx="2159000" cy="239395"/>
          </a:xfrm>
          <a:prstGeom prst="rect">
            <a:avLst/>
          </a:prstGeom>
        </p:spPr>
        <p:txBody>
          <a:bodyPr wrap="square" lIns="0" tIns="13335" rIns="0" bIns="0" rtlCol="0" vert="horz">
            <a:spAutoFit/>
          </a:bodyPr>
          <a:lstStyle/>
          <a:p>
            <a:pPr marL="12700">
              <a:lnSpc>
                <a:spcPct val="100000"/>
              </a:lnSpc>
              <a:spcBef>
                <a:spcPts val="105"/>
              </a:spcBef>
            </a:pPr>
            <a:r>
              <a:rPr dirty="0" sz="1400" spc="-20">
                <a:solidFill>
                  <a:srgbClr val="1F2125"/>
                </a:solidFill>
                <a:latin typeface="Meiryo"/>
                <a:cs typeface="Meiryo"/>
              </a:rPr>
              <a:t>をクリックしてください。</a:t>
            </a:r>
            <a:endParaRPr sz="1400">
              <a:latin typeface="Meiryo"/>
              <a:cs typeface="Meiryo"/>
            </a:endParaRPr>
          </a:p>
        </p:txBody>
      </p:sp>
      <p:sp>
        <p:nvSpPr>
          <p:cNvPr id="5" name="object 5" descr=""/>
          <p:cNvSpPr txBox="1"/>
          <p:nvPr/>
        </p:nvSpPr>
        <p:spPr>
          <a:xfrm>
            <a:off x="6247003" y="1437894"/>
            <a:ext cx="1808480" cy="239395"/>
          </a:xfrm>
          <a:prstGeom prst="rect">
            <a:avLst/>
          </a:prstGeom>
        </p:spPr>
        <p:txBody>
          <a:bodyPr wrap="square" lIns="0" tIns="13335" rIns="0" bIns="0" rtlCol="0" vert="horz">
            <a:spAutoFit/>
          </a:bodyPr>
          <a:lstStyle/>
          <a:p>
            <a:pPr marL="12700">
              <a:lnSpc>
                <a:spcPct val="100000"/>
              </a:lnSpc>
              <a:spcBef>
                <a:spcPts val="105"/>
              </a:spcBef>
            </a:pPr>
            <a:r>
              <a:rPr dirty="0" sz="1400" spc="-5">
                <a:solidFill>
                  <a:srgbClr val="1F2125"/>
                </a:solidFill>
                <a:latin typeface="Meiryo"/>
                <a:cs typeface="Meiryo"/>
              </a:rPr>
              <a:t>④右に追加されます。</a:t>
            </a:r>
            <a:endParaRPr sz="1400">
              <a:latin typeface="Meiryo"/>
              <a:cs typeface="Meiryo"/>
            </a:endParaRPr>
          </a:p>
        </p:txBody>
      </p:sp>
      <p:pic>
        <p:nvPicPr>
          <p:cNvPr id="6" name="object 6" descr=""/>
          <p:cNvPicPr/>
          <p:nvPr/>
        </p:nvPicPr>
        <p:blipFill>
          <a:blip r:embed="rId2" cstate="print"/>
          <a:stretch>
            <a:fillRect/>
          </a:stretch>
        </p:blipFill>
        <p:spPr>
          <a:xfrm>
            <a:off x="3260725" y="1453781"/>
            <a:ext cx="518845" cy="197980"/>
          </a:xfrm>
          <a:prstGeom prst="rect">
            <a:avLst/>
          </a:prstGeom>
        </p:spPr>
      </p:pic>
      <p:grpSp>
        <p:nvGrpSpPr>
          <p:cNvPr id="7" name="object 7" descr=""/>
          <p:cNvGrpSpPr/>
          <p:nvPr/>
        </p:nvGrpSpPr>
        <p:grpSpPr>
          <a:xfrm>
            <a:off x="557517" y="1761489"/>
            <a:ext cx="5143500" cy="2520950"/>
            <a:chOff x="557517" y="1761489"/>
            <a:chExt cx="5143500" cy="2520950"/>
          </a:xfrm>
        </p:grpSpPr>
        <p:pic>
          <p:nvPicPr>
            <p:cNvPr id="8" name="object 8" descr=""/>
            <p:cNvPicPr/>
            <p:nvPr/>
          </p:nvPicPr>
          <p:blipFill>
            <a:blip r:embed="rId3" cstate="print"/>
            <a:stretch>
              <a:fillRect/>
            </a:stretch>
          </p:blipFill>
          <p:spPr>
            <a:xfrm>
              <a:off x="557517" y="1761489"/>
              <a:ext cx="5143246" cy="2520823"/>
            </a:xfrm>
            <a:prstGeom prst="rect">
              <a:avLst/>
            </a:prstGeom>
          </p:spPr>
        </p:pic>
        <p:sp>
          <p:nvSpPr>
            <p:cNvPr id="9" name="object 9" descr=""/>
            <p:cNvSpPr/>
            <p:nvPr/>
          </p:nvSpPr>
          <p:spPr>
            <a:xfrm>
              <a:off x="822718" y="2536050"/>
              <a:ext cx="2263140" cy="307340"/>
            </a:xfrm>
            <a:custGeom>
              <a:avLst/>
              <a:gdLst/>
              <a:ahLst/>
              <a:cxnLst/>
              <a:rect l="l" t="t" r="r" b="b"/>
              <a:pathLst>
                <a:path w="2263140" h="307339">
                  <a:moveTo>
                    <a:pt x="1824850" y="287921"/>
                  </a:moveTo>
                  <a:lnTo>
                    <a:pt x="2262771" y="287921"/>
                  </a:lnTo>
                  <a:lnTo>
                    <a:pt x="2262771" y="0"/>
                  </a:lnTo>
                  <a:lnTo>
                    <a:pt x="1824850" y="0"/>
                  </a:lnTo>
                  <a:lnTo>
                    <a:pt x="1824850" y="287921"/>
                  </a:lnTo>
                  <a:close/>
                </a:path>
                <a:path w="2263140" h="307339">
                  <a:moveTo>
                    <a:pt x="0" y="306717"/>
                  </a:moveTo>
                  <a:lnTo>
                    <a:pt x="1769364" y="306717"/>
                  </a:lnTo>
                  <a:lnTo>
                    <a:pt x="1769364" y="127050"/>
                  </a:lnTo>
                  <a:lnTo>
                    <a:pt x="0" y="127050"/>
                  </a:lnTo>
                  <a:lnTo>
                    <a:pt x="0" y="306717"/>
                  </a:lnTo>
                  <a:close/>
                </a:path>
              </a:pathLst>
            </a:custGeom>
            <a:ln w="38100">
              <a:solidFill>
                <a:srgbClr val="FF0000"/>
              </a:solidFill>
            </a:ln>
          </p:spPr>
          <p:txBody>
            <a:bodyPr wrap="square" lIns="0" tIns="0" rIns="0" bIns="0" rtlCol="0"/>
            <a:lstStyle/>
            <a:p/>
          </p:txBody>
        </p:sp>
      </p:grpSp>
      <p:grpSp>
        <p:nvGrpSpPr>
          <p:cNvPr id="10" name="object 10" descr=""/>
          <p:cNvGrpSpPr/>
          <p:nvPr/>
        </p:nvGrpSpPr>
        <p:grpSpPr>
          <a:xfrm>
            <a:off x="6491223" y="1761489"/>
            <a:ext cx="5143500" cy="2640330"/>
            <a:chOff x="6491223" y="1761489"/>
            <a:chExt cx="5143500" cy="2640330"/>
          </a:xfrm>
        </p:grpSpPr>
        <p:pic>
          <p:nvPicPr>
            <p:cNvPr id="11" name="object 11" descr=""/>
            <p:cNvPicPr/>
            <p:nvPr/>
          </p:nvPicPr>
          <p:blipFill>
            <a:blip r:embed="rId4" cstate="print"/>
            <a:stretch>
              <a:fillRect/>
            </a:stretch>
          </p:blipFill>
          <p:spPr>
            <a:xfrm>
              <a:off x="6491223" y="1761489"/>
              <a:ext cx="5143246" cy="2640202"/>
            </a:xfrm>
            <a:prstGeom prst="rect">
              <a:avLst/>
            </a:prstGeom>
          </p:spPr>
        </p:pic>
        <p:sp>
          <p:nvSpPr>
            <p:cNvPr id="12" name="object 12" descr=""/>
            <p:cNvSpPr/>
            <p:nvPr/>
          </p:nvSpPr>
          <p:spPr>
            <a:xfrm>
              <a:off x="9032239" y="2296883"/>
              <a:ext cx="1798320" cy="164465"/>
            </a:xfrm>
            <a:custGeom>
              <a:avLst/>
              <a:gdLst/>
              <a:ahLst/>
              <a:cxnLst/>
              <a:rect l="l" t="t" r="r" b="b"/>
              <a:pathLst>
                <a:path w="1798320" h="164464">
                  <a:moveTo>
                    <a:pt x="0" y="164376"/>
                  </a:moveTo>
                  <a:lnTo>
                    <a:pt x="1797938" y="164376"/>
                  </a:lnTo>
                  <a:lnTo>
                    <a:pt x="1797938" y="0"/>
                  </a:lnTo>
                  <a:lnTo>
                    <a:pt x="0" y="0"/>
                  </a:lnTo>
                  <a:lnTo>
                    <a:pt x="0" y="164376"/>
                  </a:lnTo>
                  <a:close/>
                </a:path>
              </a:pathLst>
            </a:custGeom>
            <a:ln w="38099">
              <a:solidFill>
                <a:srgbClr val="FF0000"/>
              </a:solidFill>
            </a:ln>
          </p:spPr>
          <p:txBody>
            <a:bodyPr wrap="square" lIns="0" tIns="0" rIns="0" bIns="0" rtlCol="0"/>
            <a:lstStyle/>
            <a:p/>
          </p:txBody>
        </p:sp>
      </p:grpSp>
      <p:sp>
        <p:nvSpPr>
          <p:cNvPr id="13" name="object 13"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10</a:t>
            </a:fld>
          </a:p>
        </p:txBody>
      </p:sp>
      <p:sp>
        <p:nvSpPr>
          <p:cNvPr id="14" name="object 14"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968500"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p:txBody>
      </p:sp>
      <p:sp>
        <p:nvSpPr>
          <p:cNvPr id="3" name="object 3" descr=""/>
          <p:cNvSpPr txBox="1"/>
          <p:nvPr/>
        </p:nvSpPr>
        <p:spPr>
          <a:xfrm>
            <a:off x="371043" y="810920"/>
            <a:ext cx="2922270" cy="871219"/>
          </a:xfrm>
          <a:prstGeom prst="rect">
            <a:avLst/>
          </a:prstGeom>
        </p:spPr>
        <p:txBody>
          <a:bodyPr wrap="square" lIns="0" tIns="43815" rIns="0" bIns="0" rtlCol="0" vert="horz">
            <a:spAutoFit/>
          </a:bodyPr>
          <a:lstStyle/>
          <a:p>
            <a:pPr marL="12700">
              <a:lnSpc>
                <a:spcPct val="100000"/>
              </a:lnSpc>
              <a:spcBef>
                <a:spcPts val="345"/>
              </a:spcBef>
            </a:pPr>
            <a:r>
              <a:rPr dirty="0" sz="1600" spc="-20" b="1">
                <a:solidFill>
                  <a:srgbClr val="1F2125"/>
                </a:solidFill>
                <a:latin typeface="Meiryo"/>
                <a:cs typeface="Meiryo"/>
              </a:rPr>
              <a:t>2-</a:t>
            </a:r>
            <a:r>
              <a:rPr dirty="0" sz="1600" b="1">
                <a:solidFill>
                  <a:srgbClr val="1F2125"/>
                </a:solidFill>
                <a:latin typeface="Meiryo"/>
                <a:cs typeface="Meiryo"/>
              </a:rPr>
              <a:t>2</a:t>
            </a:r>
            <a:r>
              <a:rPr dirty="0" sz="1600" spc="-30" b="1">
                <a:solidFill>
                  <a:srgbClr val="1F2125"/>
                </a:solidFill>
                <a:latin typeface="Meiryo"/>
                <a:cs typeface="Meiryo"/>
              </a:rPr>
              <a:t>. 表示メンバーの絞り込み</a:t>
            </a:r>
            <a:endParaRPr sz="1600">
              <a:latin typeface="Meiryo"/>
              <a:cs typeface="Meiryo"/>
            </a:endParaRPr>
          </a:p>
          <a:p>
            <a:pPr marL="12700">
              <a:lnSpc>
                <a:spcPct val="100000"/>
              </a:lnSpc>
              <a:spcBef>
                <a:spcPts val="250"/>
              </a:spcBef>
            </a:pPr>
            <a:r>
              <a:rPr dirty="0" sz="1600" spc="-30" b="1">
                <a:solidFill>
                  <a:srgbClr val="1F2125"/>
                </a:solidFill>
                <a:latin typeface="Meiryo"/>
                <a:cs typeface="Meiryo"/>
              </a:rPr>
              <a:t>●所属で絞り込む</a:t>
            </a:r>
            <a:endParaRPr sz="1600">
              <a:latin typeface="Meiryo"/>
              <a:cs typeface="Meiryo"/>
            </a:endParaRPr>
          </a:p>
          <a:p>
            <a:pPr marL="414655">
              <a:lnSpc>
                <a:spcPct val="100000"/>
              </a:lnSpc>
              <a:spcBef>
                <a:spcPts val="640"/>
              </a:spcBef>
            </a:pPr>
            <a:r>
              <a:rPr dirty="0" sz="1400" spc="-10">
                <a:solidFill>
                  <a:srgbClr val="1F2125"/>
                </a:solidFill>
                <a:latin typeface="Meiryo"/>
                <a:cs typeface="Meiryo"/>
              </a:rPr>
              <a:t>⑤マトリクス画面に戻る場合は</a:t>
            </a:r>
            <a:endParaRPr sz="1400">
              <a:latin typeface="Meiryo"/>
              <a:cs typeface="Meiryo"/>
            </a:endParaRPr>
          </a:p>
        </p:txBody>
      </p:sp>
      <p:sp>
        <p:nvSpPr>
          <p:cNvPr id="4" name="object 4" descr=""/>
          <p:cNvSpPr txBox="1"/>
          <p:nvPr/>
        </p:nvSpPr>
        <p:spPr>
          <a:xfrm>
            <a:off x="3795521" y="1442465"/>
            <a:ext cx="1630680" cy="239395"/>
          </a:xfrm>
          <a:prstGeom prst="rect">
            <a:avLst/>
          </a:prstGeom>
        </p:spPr>
        <p:txBody>
          <a:bodyPr wrap="square" lIns="0" tIns="13335" rIns="0" bIns="0" rtlCol="0" vert="horz">
            <a:spAutoFit/>
          </a:bodyPr>
          <a:lstStyle/>
          <a:p>
            <a:pPr marL="12700">
              <a:lnSpc>
                <a:spcPct val="100000"/>
              </a:lnSpc>
              <a:spcBef>
                <a:spcPts val="105"/>
              </a:spcBef>
            </a:pPr>
            <a:r>
              <a:rPr dirty="0" sz="1400" spc="-10">
                <a:solidFill>
                  <a:srgbClr val="1F2125"/>
                </a:solidFill>
                <a:latin typeface="Meiryo"/>
                <a:cs typeface="Meiryo"/>
              </a:rPr>
              <a:t>をクリックします。</a:t>
            </a:r>
            <a:endParaRPr sz="1400">
              <a:latin typeface="Meiryo"/>
              <a:cs typeface="Meiryo"/>
            </a:endParaRPr>
          </a:p>
        </p:txBody>
      </p:sp>
      <p:sp>
        <p:nvSpPr>
          <p:cNvPr id="5" name="object 5" descr=""/>
          <p:cNvSpPr txBox="1"/>
          <p:nvPr/>
        </p:nvSpPr>
        <p:spPr>
          <a:xfrm>
            <a:off x="6247003" y="1437894"/>
            <a:ext cx="5187315" cy="452755"/>
          </a:xfrm>
          <a:prstGeom prst="rect">
            <a:avLst/>
          </a:prstGeom>
        </p:spPr>
        <p:txBody>
          <a:bodyPr wrap="square" lIns="0" tIns="13335" rIns="0" bIns="0" rtlCol="0" vert="horz">
            <a:spAutoFit/>
          </a:bodyPr>
          <a:lstStyle/>
          <a:p>
            <a:pPr marL="12700" marR="5080">
              <a:lnSpc>
                <a:spcPct val="100000"/>
              </a:lnSpc>
              <a:spcBef>
                <a:spcPts val="105"/>
              </a:spcBef>
            </a:pPr>
            <a:r>
              <a:rPr dirty="0" sz="1400" spc="-20">
                <a:solidFill>
                  <a:srgbClr val="1F2125"/>
                </a:solidFill>
                <a:latin typeface="Meiryo"/>
                <a:cs typeface="Meiryo"/>
              </a:rPr>
              <a:t>⑥マトリクス画面に戻り、絞り込んでいる所属が上部に表示されます。</a:t>
            </a:r>
            <a:endParaRPr sz="1400">
              <a:latin typeface="Meiryo"/>
              <a:cs typeface="Meiryo"/>
            </a:endParaRPr>
          </a:p>
        </p:txBody>
      </p:sp>
      <p:pic>
        <p:nvPicPr>
          <p:cNvPr id="6" name="object 6" descr=""/>
          <p:cNvPicPr/>
          <p:nvPr/>
        </p:nvPicPr>
        <p:blipFill>
          <a:blip r:embed="rId2" cstate="print"/>
          <a:stretch>
            <a:fillRect/>
          </a:stretch>
        </p:blipFill>
        <p:spPr>
          <a:xfrm>
            <a:off x="3348082" y="1451435"/>
            <a:ext cx="426186" cy="195353"/>
          </a:xfrm>
          <a:prstGeom prst="rect">
            <a:avLst/>
          </a:prstGeom>
        </p:spPr>
      </p:pic>
      <p:grpSp>
        <p:nvGrpSpPr>
          <p:cNvPr id="7" name="object 7" descr=""/>
          <p:cNvGrpSpPr/>
          <p:nvPr/>
        </p:nvGrpSpPr>
        <p:grpSpPr>
          <a:xfrm>
            <a:off x="579119" y="1955038"/>
            <a:ext cx="5104765" cy="2520950"/>
            <a:chOff x="579119" y="1955038"/>
            <a:chExt cx="5104765" cy="2520950"/>
          </a:xfrm>
        </p:grpSpPr>
        <p:pic>
          <p:nvPicPr>
            <p:cNvPr id="8" name="object 8" descr=""/>
            <p:cNvPicPr/>
            <p:nvPr/>
          </p:nvPicPr>
          <p:blipFill>
            <a:blip r:embed="rId3" cstate="print"/>
            <a:stretch>
              <a:fillRect/>
            </a:stretch>
          </p:blipFill>
          <p:spPr>
            <a:xfrm>
              <a:off x="579119" y="1955038"/>
              <a:ext cx="5104257" cy="2520823"/>
            </a:xfrm>
            <a:prstGeom prst="rect">
              <a:avLst/>
            </a:prstGeom>
          </p:spPr>
        </p:pic>
        <p:sp>
          <p:nvSpPr>
            <p:cNvPr id="9" name="object 9" descr=""/>
            <p:cNvSpPr/>
            <p:nvPr/>
          </p:nvSpPr>
          <p:spPr>
            <a:xfrm>
              <a:off x="2922269" y="4073804"/>
              <a:ext cx="445134" cy="318135"/>
            </a:xfrm>
            <a:custGeom>
              <a:avLst/>
              <a:gdLst/>
              <a:ahLst/>
              <a:cxnLst/>
              <a:rect l="l" t="t" r="r" b="b"/>
              <a:pathLst>
                <a:path w="445135" h="318135">
                  <a:moveTo>
                    <a:pt x="0" y="317982"/>
                  </a:moveTo>
                  <a:lnTo>
                    <a:pt x="444804" y="317982"/>
                  </a:lnTo>
                  <a:lnTo>
                    <a:pt x="444804" y="0"/>
                  </a:lnTo>
                  <a:lnTo>
                    <a:pt x="0" y="0"/>
                  </a:lnTo>
                  <a:lnTo>
                    <a:pt x="0" y="317982"/>
                  </a:lnTo>
                  <a:close/>
                </a:path>
              </a:pathLst>
            </a:custGeom>
            <a:ln w="38100">
              <a:solidFill>
                <a:srgbClr val="FF0000"/>
              </a:solidFill>
            </a:ln>
          </p:spPr>
          <p:txBody>
            <a:bodyPr wrap="square" lIns="0" tIns="0" rIns="0" bIns="0" rtlCol="0"/>
            <a:lstStyle/>
            <a:p/>
          </p:txBody>
        </p:sp>
      </p:grpSp>
      <p:grpSp>
        <p:nvGrpSpPr>
          <p:cNvPr id="10" name="object 10" descr=""/>
          <p:cNvGrpSpPr/>
          <p:nvPr/>
        </p:nvGrpSpPr>
        <p:grpSpPr>
          <a:xfrm>
            <a:off x="947331" y="5108168"/>
            <a:ext cx="10297795" cy="1150620"/>
            <a:chOff x="947331" y="5108168"/>
            <a:chExt cx="10297795" cy="1150620"/>
          </a:xfrm>
        </p:grpSpPr>
        <p:sp>
          <p:nvSpPr>
            <p:cNvPr id="11" name="object 11" descr=""/>
            <p:cNvSpPr/>
            <p:nvPr/>
          </p:nvSpPr>
          <p:spPr>
            <a:xfrm>
              <a:off x="947331" y="5108168"/>
              <a:ext cx="10297795" cy="1150620"/>
            </a:xfrm>
            <a:custGeom>
              <a:avLst/>
              <a:gdLst/>
              <a:ahLst/>
              <a:cxnLst/>
              <a:rect l="l" t="t" r="r" b="b"/>
              <a:pathLst>
                <a:path w="10297795" h="1150620">
                  <a:moveTo>
                    <a:pt x="10297287" y="0"/>
                  </a:moveTo>
                  <a:lnTo>
                    <a:pt x="0" y="0"/>
                  </a:lnTo>
                  <a:lnTo>
                    <a:pt x="0" y="1150391"/>
                  </a:lnTo>
                  <a:lnTo>
                    <a:pt x="10297287" y="1150391"/>
                  </a:lnTo>
                  <a:lnTo>
                    <a:pt x="10297287" y="0"/>
                  </a:lnTo>
                  <a:close/>
                </a:path>
              </a:pathLst>
            </a:custGeom>
            <a:solidFill>
              <a:srgbClr val="FFFFFF"/>
            </a:solidFill>
          </p:spPr>
          <p:txBody>
            <a:bodyPr wrap="square" lIns="0" tIns="0" rIns="0" bIns="0" rtlCol="0"/>
            <a:lstStyle/>
            <a:p/>
          </p:txBody>
        </p:sp>
        <p:pic>
          <p:nvPicPr>
            <p:cNvPr id="12" name="object 12" descr=""/>
            <p:cNvPicPr/>
            <p:nvPr/>
          </p:nvPicPr>
          <p:blipFill>
            <a:blip r:embed="rId4" cstate="print"/>
            <a:stretch>
              <a:fillRect/>
            </a:stretch>
          </p:blipFill>
          <p:spPr>
            <a:xfrm>
              <a:off x="1076794" y="5161724"/>
              <a:ext cx="335330" cy="338518"/>
            </a:xfrm>
            <a:prstGeom prst="rect">
              <a:avLst/>
            </a:prstGeom>
          </p:spPr>
        </p:pic>
      </p:grpSp>
      <p:sp>
        <p:nvSpPr>
          <p:cNvPr id="13" name="object 13" descr=""/>
          <p:cNvSpPr txBox="1"/>
          <p:nvPr/>
        </p:nvSpPr>
        <p:spPr>
          <a:xfrm>
            <a:off x="947331" y="5108168"/>
            <a:ext cx="10297795" cy="1150620"/>
          </a:xfrm>
          <a:prstGeom prst="rect">
            <a:avLst/>
          </a:prstGeom>
          <a:ln w="19050">
            <a:solidFill>
              <a:srgbClr val="C86E05"/>
            </a:solidFill>
          </a:ln>
        </p:spPr>
        <p:txBody>
          <a:bodyPr wrap="square" lIns="0" tIns="92075" rIns="0" bIns="0" rtlCol="0" vert="horz">
            <a:spAutoFit/>
          </a:bodyPr>
          <a:lstStyle/>
          <a:p>
            <a:pPr marL="546100">
              <a:lnSpc>
                <a:spcPct val="100000"/>
              </a:lnSpc>
              <a:spcBef>
                <a:spcPts val="725"/>
              </a:spcBef>
              <a:tabLst>
                <a:tab pos="1280795" algn="l"/>
              </a:tabLst>
            </a:pPr>
            <a:r>
              <a:rPr dirty="0" baseline="5208" sz="2400" spc="-30" b="1" i="1">
                <a:solidFill>
                  <a:srgbClr val="C86E05"/>
                </a:solidFill>
                <a:latin typeface="Meiryo"/>
                <a:cs typeface="Meiryo"/>
              </a:rPr>
              <a:t>TIPS</a:t>
            </a:r>
            <a:r>
              <a:rPr dirty="0" baseline="5208" sz="2400" b="1" i="1">
                <a:solidFill>
                  <a:srgbClr val="C86E05"/>
                </a:solidFill>
                <a:latin typeface="Meiryo"/>
                <a:cs typeface="Meiryo"/>
              </a:rPr>
              <a:t>	</a:t>
            </a:r>
            <a:r>
              <a:rPr dirty="0" sz="1800" b="1">
                <a:solidFill>
                  <a:srgbClr val="C96E05"/>
                </a:solidFill>
                <a:latin typeface="Meiryo"/>
                <a:cs typeface="Meiryo"/>
              </a:rPr>
              <a:t>所属の選択は10</a:t>
            </a:r>
            <a:r>
              <a:rPr dirty="0" sz="1800" spc="-25" b="1">
                <a:solidFill>
                  <a:srgbClr val="C96E05"/>
                </a:solidFill>
                <a:latin typeface="Meiryo"/>
                <a:cs typeface="Meiryo"/>
              </a:rPr>
              <a:t>まで</a:t>
            </a:r>
            <a:endParaRPr sz="1800">
              <a:latin typeface="Meiryo"/>
              <a:cs typeface="Meiryo"/>
            </a:endParaRPr>
          </a:p>
          <a:p>
            <a:pPr marL="267335">
              <a:lnSpc>
                <a:spcPct val="100000"/>
              </a:lnSpc>
              <a:spcBef>
                <a:spcPts val="835"/>
              </a:spcBef>
            </a:pPr>
            <a:r>
              <a:rPr dirty="0" sz="1400" spc="-10">
                <a:solidFill>
                  <a:srgbClr val="1F2125"/>
                </a:solidFill>
                <a:latin typeface="Meiryo"/>
                <a:cs typeface="Meiryo"/>
              </a:rPr>
              <a:t>表示する所属は10</a:t>
            </a:r>
            <a:r>
              <a:rPr dirty="0" sz="1400" spc="-20">
                <a:solidFill>
                  <a:srgbClr val="1F2125"/>
                </a:solidFill>
                <a:latin typeface="Meiryo"/>
                <a:cs typeface="Meiryo"/>
              </a:rPr>
              <a:t>まで選択できます。</a:t>
            </a:r>
            <a:endParaRPr sz="1400">
              <a:latin typeface="Meiryo"/>
              <a:cs typeface="Meiryo"/>
            </a:endParaRPr>
          </a:p>
          <a:p>
            <a:pPr marL="267335">
              <a:lnSpc>
                <a:spcPct val="100000"/>
              </a:lnSpc>
            </a:pPr>
            <a:r>
              <a:rPr dirty="0" sz="1400" spc="-10">
                <a:solidFill>
                  <a:srgbClr val="1F2125"/>
                </a:solidFill>
                <a:latin typeface="Meiryo"/>
                <a:cs typeface="Meiryo"/>
              </a:rPr>
              <a:t>10</a:t>
            </a:r>
            <a:r>
              <a:rPr dirty="0" sz="1400" spc="-20">
                <a:solidFill>
                  <a:srgbClr val="1F2125"/>
                </a:solidFill>
                <a:latin typeface="Meiryo"/>
                <a:cs typeface="Meiryo"/>
              </a:rPr>
              <a:t>以上になる場合は、一つ上の階層を選択するか、別途リストを作成してください。</a:t>
            </a:r>
            <a:endParaRPr sz="1400">
              <a:latin typeface="Meiryo"/>
              <a:cs typeface="Meiryo"/>
            </a:endParaRPr>
          </a:p>
        </p:txBody>
      </p:sp>
      <p:grpSp>
        <p:nvGrpSpPr>
          <p:cNvPr id="14" name="object 14" descr=""/>
          <p:cNvGrpSpPr/>
          <p:nvPr/>
        </p:nvGrpSpPr>
        <p:grpSpPr>
          <a:xfrm>
            <a:off x="6261671" y="1905698"/>
            <a:ext cx="5202555" cy="3006725"/>
            <a:chOff x="6261671" y="1905698"/>
            <a:chExt cx="5202555" cy="3006725"/>
          </a:xfrm>
        </p:grpSpPr>
        <p:pic>
          <p:nvPicPr>
            <p:cNvPr id="15" name="object 15" descr=""/>
            <p:cNvPicPr/>
            <p:nvPr/>
          </p:nvPicPr>
          <p:blipFill>
            <a:blip r:embed="rId5" cstate="print"/>
            <a:stretch>
              <a:fillRect/>
            </a:stretch>
          </p:blipFill>
          <p:spPr>
            <a:xfrm>
              <a:off x="6271133" y="1915286"/>
              <a:ext cx="5183505" cy="2987675"/>
            </a:xfrm>
            <a:prstGeom prst="rect">
              <a:avLst/>
            </a:prstGeom>
          </p:spPr>
        </p:pic>
        <p:sp>
          <p:nvSpPr>
            <p:cNvPr id="16" name="object 16" descr=""/>
            <p:cNvSpPr/>
            <p:nvPr/>
          </p:nvSpPr>
          <p:spPr>
            <a:xfrm>
              <a:off x="6266434" y="1910460"/>
              <a:ext cx="5193030" cy="2997200"/>
            </a:xfrm>
            <a:custGeom>
              <a:avLst/>
              <a:gdLst/>
              <a:ahLst/>
              <a:cxnLst/>
              <a:rect l="l" t="t" r="r" b="b"/>
              <a:pathLst>
                <a:path w="5193030" h="2997200">
                  <a:moveTo>
                    <a:pt x="0" y="2997200"/>
                  </a:moveTo>
                  <a:lnTo>
                    <a:pt x="5193029" y="2997200"/>
                  </a:lnTo>
                  <a:lnTo>
                    <a:pt x="5193029" y="0"/>
                  </a:lnTo>
                  <a:lnTo>
                    <a:pt x="0" y="0"/>
                  </a:lnTo>
                  <a:lnTo>
                    <a:pt x="0" y="2997200"/>
                  </a:lnTo>
                  <a:close/>
                </a:path>
              </a:pathLst>
            </a:custGeom>
            <a:ln w="9525">
              <a:solidFill>
                <a:srgbClr val="1F2125"/>
              </a:solidFill>
            </a:ln>
          </p:spPr>
          <p:txBody>
            <a:bodyPr wrap="square" lIns="0" tIns="0" rIns="0" bIns="0" rtlCol="0"/>
            <a:lstStyle/>
            <a:p/>
          </p:txBody>
        </p:sp>
      </p:grpSp>
      <p:sp>
        <p:nvSpPr>
          <p:cNvPr id="17" name="object 17"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10</a:t>
            </a:fld>
          </a:p>
        </p:txBody>
      </p:sp>
      <p:sp>
        <p:nvSpPr>
          <p:cNvPr id="18" name="object 18"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968500"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p:txBody>
      </p:sp>
      <p:sp>
        <p:nvSpPr>
          <p:cNvPr id="3" name="object 3" descr=""/>
          <p:cNvSpPr txBox="1"/>
          <p:nvPr/>
        </p:nvSpPr>
        <p:spPr>
          <a:xfrm>
            <a:off x="371043" y="810920"/>
            <a:ext cx="4699635" cy="871219"/>
          </a:xfrm>
          <a:prstGeom prst="rect">
            <a:avLst/>
          </a:prstGeom>
        </p:spPr>
        <p:txBody>
          <a:bodyPr wrap="square" lIns="0" tIns="43815" rIns="0" bIns="0" rtlCol="0" vert="horz">
            <a:spAutoFit/>
          </a:bodyPr>
          <a:lstStyle/>
          <a:p>
            <a:pPr marL="12700">
              <a:lnSpc>
                <a:spcPct val="100000"/>
              </a:lnSpc>
              <a:spcBef>
                <a:spcPts val="345"/>
              </a:spcBef>
            </a:pPr>
            <a:r>
              <a:rPr dirty="0" sz="1600" spc="-20" b="1">
                <a:solidFill>
                  <a:srgbClr val="1F2125"/>
                </a:solidFill>
                <a:latin typeface="Meiryo"/>
                <a:cs typeface="Meiryo"/>
              </a:rPr>
              <a:t>2-</a:t>
            </a:r>
            <a:r>
              <a:rPr dirty="0" sz="1600" b="1">
                <a:solidFill>
                  <a:srgbClr val="1F2125"/>
                </a:solidFill>
                <a:latin typeface="Meiryo"/>
                <a:cs typeface="Meiryo"/>
              </a:rPr>
              <a:t>2</a:t>
            </a:r>
            <a:r>
              <a:rPr dirty="0" sz="1600" spc="-30" b="1">
                <a:solidFill>
                  <a:srgbClr val="1F2125"/>
                </a:solidFill>
                <a:latin typeface="Meiryo"/>
                <a:cs typeface="Meiryo"/>
              </a:rPr>
              <a:t>. 表示メンバーの絞り込み</a:t>
            </a:r>
            <a:endParaRPr sz="1600">
              <a:latin typeface="Meiryo"/>
              <a:cs typeface="Meiryo"/>
            </a:endParaRPr>
          </a:p>
          <a:p>
            <a:pPr marL="12700">
              <a:lnSpc>
                <a:spcPct val="100000"/>
              </a:lnSpc>
              <a:spcBef>
                <a:spcPts val="250"/>
              </a:spcBef>
            </a:pPr>
            <a:r>
              <a:rPr dirty="0" sz="1600" spc="-30" b="1">
                <a:solidFill>
                  <a:srgbClr val="1F2125"/>
                </a:solidFill>
                <a:latin typeface="Meiryo"/>
                <a:cs typeface="Meiryo"/>
              </a:rPr>
              <a:t>●リストで絞り込む</a:t>
            </a:r>
            <a:endParaRPr sz="1600">
              <a:latin typeface="Meiryo"/>
              <a:cs typeface="Meiryo"/>
            </a:endParaRPr>
          </a:p>
          <a:p>
            <a:pPr marL="414655">
              <a:lnSpc>
                <a:spcPct val="100000"/>
              </a:lnSpc>
              <a:spcBef>
                <a:spcPts val="640"/>
              </a:spcBef>
            </a:pPr>
            <a:r>
              <a:rPr dirty="0" sz="1400" spc="-20">
                <a:solidFill>
                  <a:srgbClr val="1F2125"/>
                </a:solidFill>
                <a:latin typeface="Meiryo"/>
                <a:cs typeface="Meiryo"/>
              </a:rPr>
              <a:t>①『リストの絞り込み』メニューをクリックします。</a:t>
            </a:r>
            <a:endParaRPr sz="1400">
              <a:latin typeface="Meiryo"/>
              <a:cs typeface="Meiryo"/>
            </a:endParaRPr>
          </a:p>
        </p:txBody>
      </p:sp>
      <p:sp>
        <p:nvSpPr>
          <p:cNvPr id="4" name="object 4" descr=""/>
          <p:cNvSpPr txBox="1"/>
          <p:nvPr/>
        </p:nvSpPr>
        <p:spPr>
          <a:xfrm>
            <a:off x="6247003" y="1437894"/>
            <a:ext cx="2520315" cy="239395"/>
          </a:xfrm>
          <a:prstGeom prst="rect">
            <a:avLst/>
          </a:prstGeom>
        </p:spPr>
        <p:txBody>
          <a:bodyPr wrap="square" lIns="0" tIns="13335" rIns="0" bIns="0" rtlCol="0" vert="horz">
            <a:spAutoFit/>
          </a:bodyPr>
          <a:lstStyle/>
          <a:p>
            <a:pPr marL="12700">
              <a:lnSpc>
                <a:spcPct val="100000"/>
              </a:lnSpc>
              <a:spcBef>
                <a:spcPts val="105"/>
              </a:spcBef>
            </a:pPr>
            <a:r>
              <a:rPr dirty="0" sz="1400" spc="-10">
                <a:solidFill>
                  <a:srgbClr val="1F2125"/>
                </a:solidFill>
                <a:latin typeface="Meiryo"/>
                <a:cs typeface="Meiryo"/>
              </a:rPr>
              <a:t>②リスト選択画面が開きます。</a:t>
            </a:r>
            <a:endParaRPr sz="1400">
              <a:latin typeface="Meiryo"/>
              <a:cs typeface="Meiryo"/>
            </a:endParaRPr>
          </a:p>
        </p:txBody>
      </p:sp>
      <p:pic>
        <p:nvPicPr>
          <p:cNvPr id="5" name="object 5" descr=""/>
          <p:cNvPicPr/>
          <p:nvPr/>
        </p:nvPicPr>
        <p:blipFill>
          <a:blip r:embed="rId2" cstate="print"/>
          <a:stretch>
            <a:fillRect/>
          </a:stretch>
        </p:blipFill>
        <p:spPr>
          <a:xfrm>
            <a:off x="6220333" y="1822576"/>
            <a:ext cx="5405501" cy="2750820"/>
          </a:xfrm>
          <a:prstGeom prst="rect">
            <a:avLst/>
          </a:prstGeom>
        </p:spPr>
      </p:pic>
      <p:grpSp>
        <p:nvGrpSpPr>
          <p:cNvPr id="6" name="object 6" descr=""/>
          <p:cNvGrpSpPr/>
          <p:nvPr/>
        </p:nvGrpSpPr>
        <p:grpSpPr>
          <a:xfrm>
            <a:off x="316522" y="1754695"/>
            <a:ext cx="5789295" cy="3348990"/>
            <a:chOff x="316522" y="1754695"/>
            <a:chExt cx="5789295" cy="3348990"/>
          </a:xfrm>
        </p:grpSpPr>
        <p:pic>
          <p:nvPicPr>
            <p:cNvPr id="7" name="object 7" descr=""/>
            <p:cNvPicPr/>
            <p:nvPr/>
          </p:nvPicPr>
          <p:blipFill>
            <a:blip r:embed="rId3" cstate="print"/>
            <a:stretch>
              <a:fillRect/>
            </a:stretch>
          </p:blipFill>
          <p:spPr>
            <a:xfrm>
              <a:off x="326047" y="1764157"/>
              <a:ext cx="5769990" cy="3329685"/>
            </a:xfrm>
            <a:prstGeom prst="rect">
              <a:avLst/>
            </a:prstGeom>
          </p:spPr>
        </p:pic>
        <p:sp>
          <p:nvSpPr>
            <p:cNvPr id="8" name="object 8" descr=""/>
            <p:cNvSpPr/>
            <p:nvPr/>
          </p:nvSpPr>
          <p:spPr>
            <a:xfrm>
              <a:off x="321284" y="1759457"/>
              <a:ext cx="5779770" cy="3339465"/>
            </a:xfrm>
            <a:custGeom>
              <a:avLst/>
              <a:gdLst/>
              <a:ahLst/>
              <a:cxnLst/>
              <a:rect l="l" t="t" r="r" b="b"/>
              <a:pathLst>
                <a:path w="5779770" h="3339465">
                  <a:moveTo>
                    <a:pt x="0" y="3339211"/>
                  </a:moveTo>
                  <a:lnTo>
                    <a:pt x="5779516" y="3339211"/>
                  </a:lnTo>
                  <a:lnTo>
                    <a:pt x="5779516" y="0"/>
                  </a:lnTo>
                  <a:lnTo>
                    <a:pt x="0" y="0"/>
                  </a:lnTo>
                  <a:lnTo>
                    <a:pt x="0" y="3339211"/>
                  </a:lnTo>
                  <a:close/>
                </a:path>
              </a:pathLst>
            </a:custGeom>
            <a:ln w="9525">
              <a:solidFill>
                <a:srgbClr val="1F2125"/>
              </a:solidFill>
            </a:ln>
          </p:spPr>
          <p:txBody>
            <a:bodyPr wrap="square" lIns="0" tIns="0" rIns="0" bIns="0" rtlCol="0"/>
            <a:lstStyle/>
            <a:p/>
          </p:txBody>
        </p:sp>
      </p:grpSp>
      <p:sp>
        <p:nvSpPr>
          <p:cNvPr id="9" name="object 9"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10</a:t>
            </a:fld>
          </a:p>
        </p:txBody>
      </p:sp>
      <p:sp>
        <p:nvSpPr>
          <p:cNvPr id="10" name="object 10"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968500"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p:txBody>
      </p:sp>
      <p:sp>
        <p:nvSpPr>
          <p:cNvPr id="3" name="object 3" descr=""/>
          <p:cNvSpPr txBox="1"/>
          <p:nvPr/>
        </p:nvSpPr>
        <p:spPr>
          <a:xfrm>
            <a:off x="371043" y="810920"/>
            <a:ext cx="5410835" cy="1701800"/>
          </a:xfrm>
          <a:prstGeom prst="rect">
            <a:avLst/>
          </a:prstGeom>
        </p:spPr>
        <p:txBody>
          <a:bodyPr wrap="square" lIns="0" tIns="43815" rIns="0" bIns="0" rtlCol="0" vert="horz">
            <a:spAutoFit/>
          </a:bodyPr>
          <a:lstStyle/>
          <a:p>
            <a:pPr marL="12700">
              <a:lnSpc>
                <a:spcPct val="100000"/>
              </a:lnSpc>
              <a:spcBef>
                <a:spcPts val="345"/>
              </a:spcBef>
            </a:pPr>
            <a:r>
              <a:rPr dirty="0" sz="1600" spc="-20" b="1">
                <a:solidFill>
                  <a:srgbClr val="1F2125"/>
                </a:solidFill>
                <a:latin typeface="Meiryo"/>
                <a:cs typeface="Meiryo"/>
              </a:rPr>
              <a:t>2-</a:t>
            </a:r>
            <a:r>
              <a:rPr dirty="0" sz="1600" b="1">
                <a:solidFill>
                  <a:srgbClr val="1F2125"/>
                </a:solidFill>
                <a:latin typeface="Meiryo"/>
                <a:cs typeface="Meiryo"/>
              </a:rPr>
              <a:t>2</a:t>
            </a:r>
            <a:r>
              <a:rPr dirty="0" sz="1600" spc="-30" b="1">
                <a:solidFill>
                  <a:srgbClr val="1F2125"/>
                </a:solidFill>
                <a:latin typeface="Meiryo"/>
                <a:cs typeface="Meiryo"/>
              </a:rPr>
              <a:t>. 表示メンバーの絞り込み</a:t>
            </a:r>
            <a:endParaRPr sz="1600">
              <a:latin typeface="Meiryo"/>
              <a:cs typeface="Meiryo"/>
            </a:endParaRPr>
          </a:p>
          <a:p>
            <a:pPr marL="12700">
              <a:lnSpc>
                <a:spcPct val="100000"/>
              </a:lnSpc>
              <a:spcBef>
                <a:spcPts val="250"/>
              </a:spcBef>
            </a:pPr>
            <a:r>
              <a:rPr dirty="0" sz="1600" spc="-30" b="1">
                <a:solidFill>
                  <a:srgbClr val="1F2125"/>
                </a:solidFill>
                <a:latin typeface="Meiryo"/>
                <a:cs typeface="Meiryo"/>
              </a:rPr>
              <a:t>●リストで絞り込む</a:t>
            </a:r>
            <a:endParaRPr sz="1600">
              <a:latin typeface="Meiryo"/>
              <a:cs typeface="Meiryo"/>
            </a:endParaRPr>
          </a:p>
          <a:p>
            <a:pPr marL="414655">
              <a:lnSpc>
                <a:spcPct val="100000"/>
              </a:lnSpc>
              <a:spcBef>
                <a:spcPts val="640"/>
              </a:spcBef>
            </a:pPr>
            <a:r>
              <a:rPr dirty="0" sz="1400" spc="-20">
                <a:solidFill>
                  <a:srgbClr val="1F2125"/>
                </a:solidFill>
                <a:latin typeface="Meiryo"/>
                <a:cs typeface="Meiryo"/>
              </a:rPr>
              <a:t>③下記機能に登録されているメンバーで絞り込みができます。</a:t>
            </a:r>
            <a:endParaRPr sz="1400">
              <a:latin typeface="Meiryo"/>
              <a:cs typeface="Meiryo"/>
            </a:endParaRPr>
          </a:p>
          <a:p>
            <a:pPr marL="414655">
              <a:lnSpc>
                <a:spcPct val="100000"/>
              </a:lnSpc>
              <a:spcBef>
                <a:spcPts val="1040"/>
              </a:spcBef>
            </a:pPr>
            <a:r>
              <a:rPr dirty="0" sz="1200" spc="-5">
                <a:solidFill>
                  <a:srgbClr val="1F2125"/>
                </a:solidFill>
                <a:latin typeface="Meiryo"/>
                <a:cs typeface="Meiryo"/>
              </a:rPr>
              <a:t>・ピックアップリストのリストに登録されているメンバー</a:t>
            </a:r>
            <a:endParaRPr sz="1200">
              <a:latin typeface="Meiryo"/>
              <a:cs typeface="Meiryo"/>
            </a:endParaRPr>
          </a:p>
          <a:p>
            <a:pPr marL="414655">
              <a:lnSpc>
                <a:spcPct val="100000"/>
              </a:lnSpc>
              <a:spcBef>
                <a:spcPts val="560"/>
              </a:spcBef>
            </a:pPr>
            <a:r>
              <a:rPr dirty="0" sz="1200" spc="-5">
                <a:solidFill>
                  <a:srgbClr val="1F2125"/>
                </a:solidFill>
                <a:latin typeface="Meiryo"/>
                <a:cs typeface="Meiryo"/>
              </a:rPr>
              <a:t>・ボイスノートのイベントに登録されている回答者</a:t>
            </a:r>
            <a:endParaRPr sz="1200">
              <a:latin typeface="Meiryo"/>
              <a:cs typeface="Meiryo"/>
            </a:endParaRPr>
          </a:p>
          <a:p>
            <a:pPr marL="414655">
              <a:lnSpc>
                <a:spcPct val="100000"/>
              </a:lnSpc>
              <a:spcBef>
                <a:spcPts val="620"/>
              </a:spcBef>
            </a:pPr>
            <a:r>
              <a:rPr dirty="0" sz="1200" spc="-5">
                <a:solidFill>
                  <a:srgbClr val="1F2125"/>
                </a:solidFill>
                <a:latin typeface="Meiryo"/>
                <a:cs typeface="Meiryo"/>
              </a:rPr>
              <a:t>・スマートレビューのイベントに登録されている対象者</a:t>
            </a:r>
            <a:endParaRPr sz="1200">
              <a:latin typeface="Meiryo"/>
              <a:cs typeface="Meiryo"/>
            </a:endParaRPr>
          </a:p>
        </p:txBody>
      </p:sp>
      <p:grpSp>
        <p:nvGrpSpPr>
          <p:cNvPr id="4" name="object 4" descr=""/>
          <p:cNvGrpSpPr/>
          <p:nvPr/>
        </p:nvGrpSpPr>
        <p:grpSpPr>
          <a:xfrm>
            <a:off x="345452" y="2594419"/>
            <a:ext cx="5296535" cy="2724785"/>
            <a:chOff x="345452" y="2594419"/>
            <a:chExt cx="5296535" cy="2724785"/>
          </a:xfrm>
        </p:grpSpPr>
        <p:pic>
          <p:nvPicPr>
            <p:cNvPr id="5" name="object 5" descr=""/>
            <p:cNvPicPr/>
            <p:nvPr/>
          </p:nvPicPr>
          <p:blipFill>
            <a:blip r:embed="rId2" cstate="print"/>
            <a:stretch>
              <a:fillRect/>
            </a:stretch>
          </p:blipFill>
          <p:spPr>
            <a:xfrm>
              <a:off x="354977" y="2604008"/>
              <a:ext cx="5277485" cy="2705354"/>
            </a:xfrm>
            <a:prstGeom prst="rect">
              <a:avLst/>
            </a:prstGeom>
          </p:spPr>
        </p:pic>
        <p:sp>
          <p:nvSpPr>
            <p:cNvPr id="6" name="object 6" descr=""/>
            <p:cNvSpPr/>
            <p:nvPr/>
          </p:nvSpPr>
          <p:spPr>
            <a:xfrm>
              <a:off x="350215" y="2599182"/>
              <a:ext cx="5287010" cy="2715260"/>
            </a:xfrm>
            <a:custGeom>
              <a:avLst/>
              <a:gdLst/>
              <a:ahLst/>
              <a:cxnLst/>
              <a:rect l="l" t="t" r="r" b="b"/>
              <a:pathLst>
                <a:path w="5287010" h="2715260">
                  <a:moveTo>
                    <a:pt x="0" y="2714879"/>
                  </a:moveTo>
                  <a:lnTo>
                    <a:pt x="5287010" y="2714879"/>
                  </a:lnTo>
                  <a:lnTo>
                    <a:pt x="5287010" y="0"/>
                  </a:lnTo>
                  <a:lnTo>
                    <a:pt x="0" y="0"/>
                  </a:lnTo>
                  <a:lnTo>
                    <a:pt x="0" y="2714879"/>
                  </a:lnTo>
                  <a:close/>
                </a:path>
              </a:pathLst>
            </a:custGeom>
            <a:ln w="9525">
              <a:solidFill>
                <a:srgbClr val="1F2125"/>
              </a:solidFill>
            </a:ln>
          </p:spPr>
          <p:txBody>
            <a:bodyPr wrap="square" lIns="0" tIns="0" rIns="0" bIns="0" rtlCol="0"/>
            <a:lstStyle/>
            <a:p/>
          </p:txBody>
        </p:sp>
      </p:grpSp>
      <p:grpSp>
        <p:nvGrpSpPr>
          <p:cNvPr id="7" name="object 7" descr=""/>
          <p:cNvGrpSpPr/>
          <p:nvPr/>
        </p:nvGrpSpPr>
        <p:grpSpPr>
          <a:xfrm>
            <a:off x="6549961" y="2587307"/>
            <a:ext cx="5303520" cy="2724785"/>
            <a:chOff x="6549961" y="2587307"/>
            <a:chExt cx="5303520" cy="2724785"/>
          </a:xfrm>
        </p:grpSpPr>
        <p:pic>
          <p:nvPicPr>
            <p:cNvPr id="8" name="object 8" descr=""/>
            <p:cNvPicPr/>
            <p:nvPr/>
          </p:nvPicPr>
          <p:blipFill>
            <a:blip r:embed="rId3" cstate="print"/>
            <a:stretch>
              <a:fillRect/>
            </a:stretch>
          </p:blipFill>
          <p:spPr>
            <a:xfrm>
              <a:off x="6559549" y="2596896"/>
              <a:ext cx="5284215" cy="2705354"/>
            </a:xfrm>
            <a:prstGeom prst="rect">
              <a:avLst/>
            </a:prstGeom>
          </p:spPr>
        </p:pic>
        <p:sp>
          <p:nvSpPr>
            <p:cNvPr id="9" name="object 9" descr=""/>
            <p:cNvSpPr/>
            <p:nvPr/>
          </p:nvSpPr>
          <p:spPr>
            <a:xfrm>
              <a:off x="6554723" y="2592070"/>
              <a:ext cx="5293995" cy="2715260"/>
            </a:xfrm>
            <a:custGeom>
              <a:avLst/>
              <a:gdLst/>
              <a:ahLst/>
              <a:cxnLst/>
              <a:rect l="l" t="t" r="r" b="b"/>
              <a:pathLst>
                <a:path w="5293995" h="2715260">
                  <a:moveTo>
                    <a:pt x="0" y="2714879"/>
                  </a:moveTo>
                  <a:lnTo>
                    <a:pt x="5293741" y="2714879"/>
                  </a:lnTo>
                  <a:lnTo>
                    <a:pt x="5293741" y="0"/>
                  </a:lnTo>
                  <a:lnTo>
                    <a:pt x="0" y="0"/>
                  </a:lnTo>
                  <a:lnTo>
                    <a:pt x="0" y="2714879"/>
                  </a:lnTo>
                  <a:close/>
                </a:path>
              </a:pathLst>
            </a:custGeom>
            <a:ln w="9525">
              <a:solidFill>
                <a:srgbClr val="1F2125"/>
              </a:solidFill>
            </a:ln>
          </p:spPr>
          <p:txBody>
            <a:bodyPr wrap="square" lIns="0" tIns="0" rIns="0" bIns="0" rtlCol="0"/>
            <a:lstStyle/>
            <a:p/>
          </p:txBody>
        </p:sp>
      </p:grpSp>
      <p:sp>
        <p:nvSpPr>
          <p:cNvPr id="10" name="object 10" descr=""/>
          <p:cNvSpPr txBox="1"/>
          <p:nvPr/>
        </p:nvSpPr>
        <p:spPr>
          <a:xfrm>
            <a:off x="6532626" y="1410970"/>
            <a:ext cx="5008880" cy="879475"/>
          </a:xfrm>
          <a:prstGeom prst="rect">
            <a:avLst/>
          </a:prstGeom>
        </p:spPr>
        <p:txBody>
          <a:bodyPr wrap="square" lIns="0" tIns="13335" rIns="0" bIns="0" rtlCol="0" vert="horz">
            <a:spAutoFit/>
          </a:bodyPr>
          <a:lstStyle/>
          <a:p>
            <a:pPr marL="12700" marR="5080">
              <a:lnSpc>
                <a:spcPct val="100000"/>
              </a:lnSpc>
              <a:spcBef>
                <a:spcPts val="105"/>
              </a:spcBef>
            </a:pPr>
            <a:r>
              <a:rPr dirty="0" sz="1400" spc="-20">
                <a:solidFill>
                  <a:srgbClr val="1F2125"/>
                </a:solidFill>
                <a:latin typeface="Meiryo"/>
                <a:cs typeface="Meiryo"/>
              </a:rPr>
              <a:t>④機能が選択出来たら作成されているリスト／イベントの一覧</a:t>
            </a:r>
            <a:r>
              <a:rPr dirty="0" sz="1400" spc="-10">
                <a:solidFill>
                  <a:srgbClr val="1F2125"/>
                </a:solidFill>
                <a:latin typeface="Meiryo"/>
                <a:cs typeface="Meiryo"/>
              </a:rPr>
              <a:t>が表示されます。</a:t>
            </a:r>
            <a:endParaRPr sz="1400">
              <a:latin typeface="Meiryo"/>
              <a:cs typeface="Meiryo"/>
            </a:endParaRPr>
          </a:p>
          <a:p>
            <a:pPr marL="12700" marR="182880">
              <a:lnSpc>
                <a:spcPct val="100000"/>
              </a:lnSpc>
            </a:pPr>
            <a:r>
              <a:rPr dirty="0" sz="1400" spc="-20">
                <a:solidFill>
                  <a:srgbClr val="1F2125"/>
                </a:solidFill>
                <a:latin typeface="Meiryo"/>
                <a:cs typeface="Meiryo"/>
              </a:rPr>
              <a:t>マトリクスに表示させたいリスト／イベントを選択し、「追</a:t>
            </a:r>
            <a:r>
              <a:rPr dirty="0" sz="1400" spc="-10">
                <a:solidFill>
                  <a:srgbClr val="1F2125"/>
                </a:solidFill>
                <a:latin typeface="Meiryo"/>
                <a:cs typeface="Meiryo"/>
              </a:rPr>
              <a:t>加」をクリックしてください。</a:t>
            </a:r>
            <a:endParaRPr sz="1400">
              <a:latin typeface="Meiryo"/>
              <a:cs typeface="Meiryo"/>
            </a:endParaRPr>
          </a:p>
        </p:txBody>
      </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10</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968500"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p:txBody>
      </p:sp>
      <p:sp>
        <p:nvSpPr>
          <p:cNvPr id="3" name="object 3" descr=""/>
          <p:cNvSpPr txBox="1"/>
          <p:nvPr/>
        </p:nvSpPr>
        <p:spPr>
          <a:xfrm>
            <a:off x="371043" y="810920"/>
            <a:ext cx="2764155" cy="871219"/>
          </a:xfrm>
          <a:prstGeom prst="rect">
            <a:avLst/>
          </a:prstGeom>
        </p:spPr>
        <p:txBody>
          <a:bodyPr wrap="square" lIns="0" tIns="43815" rIns="0" bIns="0" rtlCol="0" vert="horz">
            <a:spAutoFit/>
          </a:bodyPr>
          <a:lstStyle/>
          <a:p>
            <a:pPr marL="12700">
              <a:lnSpc>
                <a:spcPct val="100000"/>
              </a:lnSpc>
              <a:spcBef>
                <a:spcPts val="345"/>
              </a:spcBef>
            </a:pPr>
            <a:r>
              <a:rPr dirty="0" sz="1600" spc="-20" b="1">
                <a:solidFill>
                  <a:srgbClr val="1F2125"/>
                </a:solidFill>
                <a:latin typeface="Meiryo"/>
                <a:cs typeface="Meiryo"/>
              </a:rPr>
              <a:t>2-</a:t>
            </a:r>
            <a:r>
              <a:rPr dirty="0" sz="1600" b="1">
                <a:solidFill>
                  <a:srgbClr val="1F2125"/>
                </a:solidFill>
                <a:latin typeface="Meiryo"/>
                <a:cs typeface="Meiryo"/>
              </a:rPr>
              <a:t>2</a:t>
            </a:r>
            <a:r>
              <a:rPr dirty="0" sz="1600" spc="-30" b="1">
                <a:solidFill>
                  <a:srgbClr val="1F2125"/>
                </a:solidFill>
                <a:latin typeface="Meiryo"/>
                <a:cs typeface="Meiryo"/>
              </a:rPr>
              <a:t>. 表示メンバーの絞り込み</a:t>
            </a:r>
            <a:endParaRPr sz="1600">
              <a:latin typeface="Meiryo"/>
              <a:cs typeface="Meiryo"/>
            </a:endParaRPr>
          </a:p>
          <a:p>
            <a:pPr marL="12700">
              <a:lnSpc>
                <a:spcPct val="100000"/>
              </a:lnSpc>
              <a:spcBef>
                <a:spcPts val="250"/>
              </a:spcBef>
            </a:pPr>
            <a:r>
              <a:rPr dirty="0" sz="1600" spc="-30" b="1">
                <a:solidFill>
                  <a:srgbClr val="1F2125"/>
                </a:solidFill>
                <a:latin typeface="Meiryo"/>
                <a:cs typeface="Meiryo"/>
              </a:rPr>
              <a:t>●リストで絞り込む</a:t>
            </a:r>
            <a:endParaRPr sz="1600">
              <a:latin typeface="Meiryo"/>
              <a:cs typeface="Meiryo"/>
            </a:endParaRPr>
          </a:p>
          <a:p>
            <a:pPr marL="414655">
              <a:lnSpc>
                <a:spcPct val="100000"/>
              </a:lnSpc>
              <a:spcBef>
                <a:spcPts val="640"/>
              </a:spcBef>
            </a:pPr>
            <a:r>
              <a:rPr dirty="0" sz="1400" spc="-5">
                <a:solidFill>
                  <a:srgbClr val="1F2125"/>
                </a:solidFill>
                <a:latin typeface="Meiryo"/>
                <a:cs typeface="Meiryo"/>
              </a:rPr>
              <a:t>⑤右に追加されます。</a:t>
            </a:r>
            <a:endParaRPr sz="1400">
              <a:latin typeface="Meiryo"/>
              <a:cs typeface="Meiryo"/>
            </a:endParaRPr>
          </a:p>
        </p:txBody>
      </p:sp>
      <p:sp>
        <p:nvSpPr>
          <p:cNvPr id="4" name="object 4" descr=""/>
          <p:cNvSpPr txBox="1"/>
          <p:nvPr/>
        </p:nvSpPr>
        <p:spPr>
          <a:xfrm>
            <a:off x="6247003" y="1437894"/>
            <a:ext cx="2520315" cy="239395"/>
          </a:xfrm>
          <a:prstGeom prst="rect">
            <a:avLst/>
          </a:prstGeom>
        </p:spPr>
        <p:txBody>
          <a:bodyPr wrap="square" lIns="0" tIns="13335" rIns="0" bIns="0" rtlCol="0" vert="horz">
            <a:spAutoFit/>
          </a:bodyPr>
          <a:lstStyle/>
          <a:p>
            <a:pPr marL="12700">
              <a:lnSpc>
                <a:spcPct val="100000"/>
              </a:lnSpc>
              <a:spcBef>
                <a:spcPts val="105"/>
              </a:spcBef>
            </a:pPr>
            <a:r>
              <a:rPr dirty="0" sz="1400" spc="-10">
                <a:solidFill>
                  <a:srgbClr val="1F2125"/>
                </a:solidFill>
                <a:latin typeface="Meiryo"/>
                <a:cs typeface="Meiryo"/>
              </a:rPr>
              <a:t>⑥マトリクス画面に戻る場合は</a:t>
            </a:r>
            <a:endParaRPr sz="1400">
              <a:latin typeface="Meiryo"/>
              <a:cs typeface="Meiryo"/>
            </a:endParaRPr>
          </a:p>
        </p:txBody>
      </p:sp>
      <p:sp>
        <p:nvSpPr>
          <p:cNvPr id="5" name="object 5" descr=""/>
          <p:cNvSpPr txBox="1"/>
          <p:nvPr/>
        </p:nvSpPr>
        <p:spPr>
          <a:xfrm>
            <a:off x="9269348" y="1437894"/>
            <a:ext cx="1633220" cy="239395"/>
          </a:xfrm>
          <a:prstGeom prst="rect">
            <a:avLst/>
          </a:prstGeom>
        </p:spPr>
        <p:txBody>
          <a:bodyPr wrap="square" lIns="0" tIns="13335" rIns="0" bIns="0" rtlCol="0" vert="horz">
            <a:spAutoFit/>
          </a:bodyPr>
          <a:lstStyle/>
          <a:p>
            <a:pPr marL="12700">
              <a:lnSpc>
                <a:spcPct val="100000"/>
              </a:lnSpc>
              <a:spcBef>
                <a:spcPts val="105"/>
              </a:spcBef>
            </a:pPr>
            <a:r>
              <a:rPr dirty="0" sz="1400" spc="-10">
                <a:solidFill>
                  <a:srgbClr val="1F2125"/>
                </a:solidFill>
                <a:latin typeface="Meiryo"/>
                <a:cs typeface="Meiryo"/>
              </a:rPr>
              <a:t>をクリックします。</a:t>
            </a:r>
            <a:endParaRPr sz="1400">
              <a:latin typeface="Meiryo"/>
              <a:cs typeface="Meiryo"/>
            </a:endParaRPr>
          </a:p>
        </p:txBody>
      </p:sp>
      <p:pic>
        <p:nvPicPr>
          <p:cNvPr id="6" name="object 6" descr=""/>
          <p:cNvPicPr/>
          <p:nvPr/>
        </p:nvPicPr>
        <p:blipFill>
          <a:blip r:embed="rId2" cstate="print"/>
          <a:stretch>
            <a:fillRect/>
          </a:stretch>
        </p:blipFill>
        <p:spPr>
          <a:xfrm>
            <a:off x="8796381" y="1468834"/>
            <a:ext cx="426186" cy="195353"/>
          </a:xfrm>
          <a:prstGeom prst="rect">
            <a:avLst/>
          </a:prstGeom>
        </p:spPr>
      </p:pic>
      <p:pic>
        <p:nvPicPr>
          <p:cNvPr id="7" name="object 7" descr=""/>
          <p:cNvPicPr/>
          <p:nvPr/>
        </p:nvPicPr>
        <p:blipFill>
          <a:blip r:embed="rId3" cstate="print"/>
          <a:stretch>
            <a:fillRect/>
          </a:stretch>
        </p:blipFill>
        <p:spPr>
          <a:xfrm>
            <a:off x="218059" y="1866264"/>
            <a:ext cx="5827903" cy="2961005"/>
          </a:xfrm>
          <a:prstGeom prst="rect">
            <a:avLst/>
          </a:prstGeom>
        </p:spPr>
      </p:pic>
      <p:pic>
        <p:nvPicPr>
          <p:cNvPr id="8" name="object 8" descr=""/>
          <p:cNvPicPr/>
          <p:nvPr/>
        </p:nvPicPr>
        <p:blipFill>
          <a:blip r:embed="rId4" cstate="print"/>
          <a:stretch>
            <a:fillRect/>
          </a:stretch>
        </p:blipFill>
        <p:spPr>
          <a:xfrm>
            <a:off x="6333616" y="1866264"/>
            <a:ext cx="5808471" cy="2961005"/>
          </a:xfrm>
          <a:prstGeom prst="rect">
            <a:avLst/>
          </a:prstGeom>
        </p:spPr>
      </p:pic>
      <p:sp>
        <p:nvSpPr>
          <p:cNvPr id="9" name="object 9"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10</a:t>
            </a:fld>
          </a:p>
        </p:txBody>
      </p:sp>
      <p:sp>
        <p:nvSpPr>
          <p:cNvPr id="10" name="object 10"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Id2" cstate="print"/>
          <a:stretch>
            <a:fillRect/>
          </a:stretch>
        </p:blipFill>
        <p:spPr>
          <a:xfrm>
            <a:off x="0" y="6420248"/>
            <a:ext cx="12048116" cy="437750"/>
          </a:xfrm>
          <a:prstGeom prst="rect">
            <a:avLst/>
          </a:prstGeom>
        </p:spPr>
      </p:pic>
      <p:sp>
        <p:nvSpPr>
          <p:cNvPr id="3" name="object 3" descr=""/>
          <p:cNvSpPr txBox="1"/>
          <p:nvPr/>
        </p:nvSpPr>
        <p:spPr>
          <a:xfrm>
            <a:off x="217728" y="6487769"/>
            <a:ext cx="724535" cy="162560"/>
          </a:xfrm>
          <a:prstGeom prst="rect">
            <a:avLst/>
          </a:prstGeom>
        </p:spPr>
        <p:txBody>
          <a:bodyPr wrap="square" lIns="0" tIns="12700" rIns="0" bIns="0" rtlCol="0" vert="horz">
            <a:spAutoFit/>
          </a:bodyPr>
          <a:lstStyle/>
          <a:p>
            <a:pPr marL="12700">
              <a:lnSpc>
                <a:spcPct val="100000"/>
              </a:lnSpc>
              <a:spcBef>
                <a:spcPts val="100"/>
              </a:spcBef>
            </a:pPr>
            <a:r>
              <a:rPr dirty="0" sz="900">
                <a:solidFill>
                  <a:srgbClr val="737378"/>
                </a:solidFill>
                <a:latin typeface="Yu Gothic"/>
                <a:cs typeface="Yu Gothic"/>
              </a:rPr>
              <a:t>© kaonavi,</a:t>
            </a:r>
            <a:r>
              <a:rPr dirty="0" sz="900" spc="-25">
                <a:solidFill>
                  <a:srgbClr val="737378"/>
                </a:solidFill>
                <a:latin typeface="Yu Gothic"/>
                <a:cs typeface="Yu Gothic"/>
              </a:rPr>
              <a:t> in</a:t>
            </a:r>
            <a:endParaRPr sz="900">
              <a:latin typeface="Yu Gothic"/>
              <a:cs typeface="Yu Gothic"/>
            </a:endParaRPr>
          </a:p>
        </p:txBody>
      </p:sp>
      <p:sp>
        <p:nvSpPr>
          <p:cNvPr id="4" name="object 4" descr=""/>
          <p:cNvSpPr txBox="1"/>
          <p:nvPr/>
        </p:nvSpPr>
        <p:spPr>
          <a:xfrm>
            <a:off x="929792" y="6514199"/>
            <a:ext cx="88900" cy="126364"/>
          </a:xfrm>
          <a:prstGeom prst="rect">
            <a:avLst/>
          </a:prstGeom>
        </p:spPr>
        <p:txBody>
          <a:bodyPr wrap="square" lIns="0" tIns="0" rIns="0" bIns="0" rtlCol="0" vert="horz">
            <a:spAutoFit/>
          </a:bodyPr>
          <a:lstStyle/>
          <a:p>
            <a:pPr>
              <a:lnSpc>
                <a:spcPts val="969"/>
              </a:lnSpc>
            </a:pPr>
            <a:r>
              <a:rPr dirty="0" sz="900" spc="-25">
                <a:solidFill>
                  <a:srgbClr val="737378"/>
                </a:solidFill>
                <a:latin typeface="Yu Gothic"/>
                <a:cs typeface="Yu Gothic"/>
              </a:rPr>
              <a:t>c.</a:t>
            </a:r>
            <a:endParaRPr sz="900">
              <a:latin typeface="Yu Gothic"/>
              <a:cs typeface="Yu Gothic"/>
            </a:endParaRPr>
          </a:p>
        </p:txBody>
      </p:sp>
      <p:sp>
        <p:nvSpPr>
          <p:cNvPr id="5" name="object 5" descr=""/>
          <p:cNvSpPr txBox="1"/>
          <p:nvPr/>
        </p:nvSpPr>
        <p:spPr>
          <a:xfrm>
            <a:off x="11795506" y="6424066"/>
            <a:ext cx="196215" cy="208279"/>
          </a:xfrm>
          <a:prstGeom prst="rect">
            <a:avLst/>
          </a:prstGeom>
        </p:spPr>
        <p:txBody>
          <a:bodyPr wrap="square" lIns="0" tIns="12700" rIns="0" bIns="0" rtlCol="0" vert="horz">
            <a:spAutoFit/>
          </a:bodyPr>
          <a:lstStyle/>
          <a:p>
            <a:pPr marL="12700">
              <a:lnSpc>
                <a:spcPct val="100000"/>
              </a:lnSpc>
              <a:spcBef>
                <a:spcPts val="100"/>
              </a:spcBef>
            </a:pPr>
            <a:r>
              <a:rPr dirty="0" sz="1200" spc="-25">
                <a:solidFill>
                  <a:srgbClr val="737378"/>
                </a:solidFill>
                <a:latin typeface="Yu Gothic"/>
                <a:cs typeface="Yu Gothic"/>
              </a:rPr>
              <a:t>15</a:t>
            </a:r>
            <a:endParaRPr sz="1200">
              <a:latin typeface="Yu Gothic"/>
              <a:cs typeface="Yu Gothic"/>
            </a:endParaRPr>
          </a:p>
        </p:txBody>
      </p:sp>
      <p:grpSp>
        <p:nvGrpSpPr>
          <p:cNvPr id="6" name="object 6" descr=""/>
          <p:cNvGrpSpPr/>
          <p:nvPr/>
        </p:nvGrpSpPr>
        <p:grpSpPr>
          <a:xfrm>
            <a:off x="392912" y="406869"/>
            <a:ext cx="11508105" cy="447040"/>
            <a:chOff x="392912" y="406869"/>
            <a:chExt cx="11508105" cy="447040"/>
          </a:xfrm>
        </p:grpSpPr>
        <p:sp>
          <p:nvSpPr>
            <p:cNvPr id="7" name="object 7" descr=""/>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8" name="object 8" descr=""/>
            <p:cNvPicPr/>
            <p:nvPr/>
          </p:nvPicPr>
          <p:blipFill>
            <a:blip r:embed="rId3" cstate="print"/>
            <a:stretch>
              <a:fillRect/>
            </a:stretch>
          </p:blipFill>
          <p:spPr>
            <a:xfrm>
              <a:off x="11454129" y="406869"/>
              <a:ext cx="446570" cy="446570"/>
            </a:xfrm>
            <a:prstGeom prst="rect">
              <a:avLst/>
            </a:prstGeom>
          </p:spPr>
        </p:pic>
      </p:grpSp>
      <p:sp>
        <p:nvSpPr>
          <p:cNvPr id="9" name="object 9" descr=""/>
          <p:cNvSpPr txBox="1"/>
          <p:nvPr/>
        </p:nvSpPr>
        <p:spPr>
          <a:xfrm>
            <a:off x="371043" y="141739"/>
            <a:ext cx="9855835" cy="1540510"/>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2</a:t>
            </a:r>
            <a:r>
              <a:rPr dirty="0" sz="1600" spc="-30" b="1">
                <a:solidFill>
                  <a:srgbClr val="1F2125"/>
                </a:solidFill>
                <a:latin typeface="Meiryo"/>
                <a:cs typeface="Meiryo"/>
              </a:rPr>
              <a:t>. 表示メンバーの絞り込み</a:t>
            </a:r>
            <a:endParaRPr sz="1600">
              <a:latin typeface="Meiryo"/>
              <a:cs typeface="Meiryo"/>
            </a:endParaRPr>
          </a:p>
          <a:p>
            <a:pPr marL="12700">
              <a:lnSpc>
                <a:spcPct val="100000"/>
              </a:lnSpc>
              <a:spcBef>
                <a:spcPts val="245"/>
              </a:spcBef>
            </a:pPr>
            <a:r>
              <a:rPr dirty="0" sz="1600" spc="-30" b="1">
                <a:solidFill>
                  <a:srgbClr val="1F2125"/>
                </a:solidFill>
                <a:latin typeface="Meiryo"/>
                <a:cs typeface="Meiryo"/>
              </a:rPr>
              <a:t>●リストで絞り込む</a:t>
            </a:r>
            <a:endParaRPr sz="1600">
              <a:latin typeface="Meiryo"/>
              <a:cs typeface="Meiryo"/>
            </a:endParaRPr>
          </a:p>
          <a:p>
            <a:pPr marL="414655">
              <a:lnSpc>
                <a:spcPct val="100000"/>
              </a:lnSpc>
              <a:spcBef>
                <a:spcPts val="645"/>
              </a:spcBef>
            </a:pPr>
            <a:r>
              <a:rPr dirty="0" sz="1400" spc="-20">
                <a:solidFill>
                  <a:srgbClr val="1F2125"/>
                </a:solidFill>
                <a:latin typeface="Meiryo"/>
                <a:cs typeface="Meiryo"/>
              </a:rPr>
              <a:t>⑦マトリクス画面が表示されます。上部に絞り込んでいる条件が表示され、横軸にリスト名／イベント名が並びます。</a:t>
            </a:r>
            <a:endParaRPr sz="1400">
              <a:latin typeface="Meiryo"/>
              <a:cs typeface="Meiryo"/>
            </a:endParaRPr>
          </a:p>
        </p:txBody>
      </p:sp>
      <p:grpSp>
        <p:nvGrpSpPr>
          <p:cNvPr id="10" name="object 10" descr=""/>
          <p:cNvGrpSpPr/>
          <p:nvPr/>
        </p:nvGrpSpPr>
        <p:grpSpPr>
          <a:xfrm>
            <a:off x="947331" y="5643876"/>
            <a:ext cx="10297795" cy="1150620"/>
            <a:chOff x="947331" y="5643876"/>
            <a:chExt cx="10297795" cy="1150620"/>
          </a:xfrm>
        </p:grpSpPr>
        <p:sp>
          <p:nvSpPr>
            <p:cNvPr id="11" name="object 11" descr=""/>
            <p:cNvSpPr/>
            <p:nvPr/>
          </p:nvSpPr>
          <p:spPr>
            <a:xfrm>
              <a:off x="947331" y="5643876"/>
              <a:ext cx="10297795" cy="1150620"/>
            </a:xfrm>
            <a:custGeom>
              <a:avLst/>
              <a:gdLst/>
              <a:ahLst/>
              <a:cxnLst/>
              <a:rect l="l" t="t" r="r" b="b"/>
              <a:pathLst>
                <a:path w="10297795" h="1150620">
                  <a:moveTo>
                    <a:pt x="10297287" y="0"/>
                  </a:moveTo>
                  <a:lnTo>
                    <a:pt x="0" y="0"/>
                  </a:lnTo>
                  <a:lnTo>
                    <a:pt x="0" y="1150391"/>
                  </a:lnTo>
                  <a:lnTo>
                    <a:pt x="10297287" y="1150391"/>
                  </a:lnTo>
                  <a:lnTo>
                    <a:pt x="10297287" y="0"/>
                  </a:lnTo>
                  <a:close/>
                </a:path>
              </a:pathLst>
            </a:custGeom>
            <a:solidFill>
              <a:srgbClr val="FFFFFF"/>
            </a:solidFill>
          </p:spPr>
          <p:txBody>
            <a:bodyPr wrap="square" lIns="0" tIns="0" rIns="0" bIns="0" rtlCol="0"/>
            <a:lstStyle/>
            <a:p/>
          </p:txBody>
        </p:sp>
        <p:pic>
          <p:nvPicPr>
            <p:cNvPr id="12" name="object 12" descr=""/>
            <p:cNvPicPr/>
            <p:nvPr/>
          </p:nvPicPr>
          <p:blipFill>
            <a:blip r:embed="rId4" cstate="print"/>
            <a:stretch>
              <a:fillRect/>
            </a:stretch>
          </p:blipFill>
          <p:spPr>
            <a:xfrm>
              <a:off x="1076794" y="5697397"/>
              <a:ext cx="335330" cy="338518"/>
            </a:xfrm>
            <a:prstGeom prst="rect">
              <a:avLst/>
            </a:prstGeom>
          </p:spPr>
        </p:pic>
      </p:grpSp>
      <p:sp>
        <p:nvSpPr>
          <p:cNvPr id="13" name="object 13" descr=""/>
          <p:cNvSpPr txBox="1"/>
          <p:nvPr/>
        </p:nvSpPr>
        <p:spPr>
          <a:xfrm>
            <a:off x="947331" y="5643876"/>
            <a:ext cx="10297795" cy="1150620"/>
          </a:xfrm>
          <a:prstGeom prst="rect">
            <a:avLst/>
          </a:prstGeom>
          <a:ln w="19050">
            <a:solidFill>
              <a:srgbClr val="C86E05"/>
            </a:solidFill>
          </a:ln>
        </p:spPr>
        <p:txBody>
          <a:bodyPr wrap="square" lIns="0" tIns="92075" rIns="0" bIns="0" rtlCol="0" vert="horz">
            <a:spAutoFit/>
          </a:bodyPr>
          <a:lstStyle/>
          <a:p>
            <a:pPr marL="546100">
              <a:lnSpc>
                <a:spcPct val="100000"/>
              </a:lnSpc>
              <a:spcBef>
                <a:spcPts val="725"/>
              </a:spcBef>
              <a:tabLst>
                <a:tab pos="1280795" algn="l"/>
              </a:tabLst>
            </a:pPr>
            <a:r>
              <a:rPr dirty="0" baseline="5208" sz="2400" spc="-30" b="1" i="1">
                <a:solidFill>
                  <a:srgbClr val="C86E05"/>
                </a:solidFill>
                <a:latin typeface="Meiryo"/>
                <a:cs typeface="Meiryo"/>
              </a:rPr>
              <a:t>TIPS</a:t>
            </a:r>
            <a:r>
              <a:rPr dirty="0" baseline="5208" sz="2400" b="1" i="1">
                <a:solidFill>
                  <a:srgbClr val="C86E05"/>
                </a:solidFill>
                <a:latin typeface="Meiryo"/>
                <a:cs typeface="Meiryo"/>
              </a:rPr>
              <a:t>	</a:t>
            </a:r>
            <a:r>
              <a:rPr dirty="0" sz="1800" spc="-5" b="1">
                <a:solidFill>
                  <a:srgbClr val="C96E05"/>
                </a:solidFill>
                <a:latin typeface="Meiryo"/>
                <a:cs typeface="Meiryo"/>
              </a:rPr>
              <a:t>選択できるリスト／イベント</a:t>
            </a:r>
            <a:endParaRPr sz="1800">
              <a:latin typeface="Meiryo"/>
              <a:cs typeface="Meiryo"/>
            </a:endParaRPr>
          </a:p>
          <a:p>
            <a:pPr marL="267335">
              <a:lnSpc>
                <a:spcPct val="100000"/>
              </a:lnSpc>
              <a:spcBef>
                <a:spcPts val="835"/>
              </a:spcBef>
            </a:pPr>
            <a:r>
              <a:rPr dirty="0" sz="1400" spc="-25">
                <a:solidFill>
                  <a:srgbClr val="1F2125"/>
                </a:solidFill>
                <a:latin typeface="Meiryo"/>
                <a:cs typeface="Meiryo"/>
              </a:rPr>
              <a:t>表示するリストやイベント数に上限はありませんが、機能をまたいで</a:t>
            </a:r>
            <a:endParaRPr sz="1400">
              <a:latin typeface="Meiryo"/>
              <a:cs typeface="Meiryo"/>
            </a:endParaRPr>
          </a:p>
          <a:p>
            <a:pPr marL="267335">
              <a:lnSpc>
                <a:spcPct val="100000"/>
              </a:lnSpc>
              <a:spcBef>
                <a:spcPts val="5"/>
              </a:spcBef>
            </a:pPr>
            <a:r>
              <a:rPr dirty="0" sz="1400" spc="-20">
                <a:solidFill>
                  <a:srgbClr val="1F2125"/>
                </a:solidFill>
                <a:latin typeface="Meiryo"/>
                <a:cs typeface="Meiryo"/>
              </a:rPr>
              <a:t>リスト／イベントに登録されているメンバーを表示することはできません。</a:t>
            </a:r>
            <a:endParaRPr sz="1400">
              <a:latin typeface="Meiryo"/>
              <a:cs typeface="Meiryo"/>
            </a:endParaRPr>
          </a:p>
        </p:txBody>
      </p:sp>
      <p:grpSp>
        <p:nvGrpSpPr>
          <p:cNvPr id="14" name="object 14" descr=""/>
          <p:cNvGrpSpPr/>
          <p:nvPr/>
        </p:nvGrpSpPr>
        <p:grpSpPr>
          <a:xfrm>
            <a:off x="2676715" y="1795208"/>
            <a:ext cx="6323330" cy="3672204"/>
            <a:chOff x="2676715" y="1795208"/>
            <a:chExt cx="6323330" cy="3672204"/>
          </a:xfrm>
        </p:grpSpPr>
        <p:pic>
          <p:nvPicPr>
            <p:cNvPr id="15" name="object 15" descr=""/>
            <p:cNvPicPr/>
            <p:nvPr/>
          </p:nvPicPr>
          <p:blipFill>
            <a:blip r:embed="rId5" cstate="print"/>
            <a:stretch>
              <a:fillRect/>
            </a:stretch>
          </p:blipFill>
          <p:spPr>
            <a:xfrm>
              <a:off x="2686176" y="1854162"/>
              <a:ext cx="6303898" cy="3603662"/>
            </a:xfrm>
            <a:prstGeom prst="rect">
              <a:avLst/>
            </a:prstGeom>
          </p:spPr>
        </p:pic>
        <p:sp>
          <p:nvSpPr>
            <p:cNvPr id="16" name="object 16" descr=""/>
            <p:cNvSpPr/>
            <p:nvPr/>
          </p:nvSpPr>
          <p:spPr>
            <a:xfrm>
              <a:off x="2681477" y="1799970"/>
              <a:ext cx="6313805" cy="3662679"/>
            </a:xfrm>
            <a:custGeom>
              <a:avLst/>
              <a:gdLst/>
              <a:ahLst/>
              <a:cxnLst/>
              <a:rect l="l" t="t" r="r" b="b"/>
              <a:pathLst>
                <a:path w="6313805" h="3662679">
                  <a:moveTo>
                    <a:pt x="0" y="3662553"/>
                  </a:moveTo>
                  <a:lnTo>
                    <a:pt x="6313424" y="3662553"/>
                  </a:lnTo>
                  <a:lnTo>
                    <a:pt x="6313424" y="0"/>
                  </a:lnTo>
                  <a:lnTo>
                    <a:pt x="0" y="0"/>
                  </a:lnTo>
                  <a:lnTo>
                    <a:pt x="0" y="3662553"/>
                  </a:lnTo>
                  <a:close/>
                </a:path>
              </a:pathLst>
            </a:custGeom>
            <a:ln w="9525">
              <a:solidFill>
                <a:srgbClr val="1F2125"/>
              </a:solidFill>
            </a:ln>
          </p:spPr>
          <p:txBody>
            <a:bodyPr wrap="square" lIns="0" tIns="0" rIns="0" bIns="0" rtlCol="0"/>
            <a:lstStyle/>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Id2" cstate="print"/>
          <a:stretch>
            <a:fillRect/>
          </a:stretch>
        </p:blipFill>
        <p:spPr>
          <a:xfrm>
            <a:off x="0" y="6420248"/>
            <a:ext cx="12048116" cy="437750"/>
          </a:xfrm>
          <a:prstGeom prst="rect">
            <a:avLst/>
          </a:prstGeom>
        </p:spPr>
      </p:pic>
      <p:sp>
        <p:nvSpPr>
          <p:cNvPr id="3" name="object 3" descr=""/>
          <p:cNvSpPr txBox="1"/>
          <p:nvPr/>
        </p:nvSpPr>
        <p:spPr>
          <a:xfrm>
            <a:off x="217728" y="6487769"/>
            <a:ext cx="814069" cy="162560"/>
          </a:xfrm>
          <a:prstGeom prst="rect">
            <a:avLst/>
          </a:prstGeom>
        </p:spPr>
        <p:txBody>
          <a:bodyPr wrap="square" lIns="0" tIns="12700" rIns="0" bIns="0" rtlCol="0" vert="horz">
            <a:spAutoFit/>
          </a:bodyPr>
          <a:lstStyle/>
          <a:p>
            <a:pPr marL="12700">
              <a:lnSpc>
                <a:spcPct val="100000"/>
              </a:lnSpc>
              <a:spcBef>
                <a:spcPts val="100"/>
              </a:spcBef>
            </a:pPr>
            <a:r>
              <a:rPr dirty="0" sz="900">
                <a:solidFill>
                  <a:srgbClr val="737378"/>
                </a:solidFill>
                <a:latin typeface="Yu Gothic"/>
                <a:cs typeface="Yu Gothic"/>
              </a:rPr>
              <a:t>© kaonavi,</a:t>
            </a:r>
            <a:r>
              <a:rPr dirty="0" sz="900" spc="-25">
                <a:solidFill>
                  <a:srgbClr val="737378"/>
                </a:solidFill>
                <a:latin typeface="Yu Gothic"/>
                <a:cs typeface="Yu Gothic"/>
              </a:rPr>
              <a:t> </a:t>
            </a:r>
            <a:r>
              <a:rPr dirty="0" sz="900" spc="-20">
                <a:solidFill>
                  <a:srgbClr val="737378"/>
                </a:solidFill>
                <a:latin typeface="Yu Gothic"/>
                <a:cs typeface="Yu Gothic"/>
              </a:rPr>
              <a:t>inc.</a:t>
            </a:r>
            <a:endParaRPr sz="900">
              <a:latin typeface="Yu Gothic"/>
              <a:cs typeface="Yu Gothic"/>
            </a:endParaRPr>
          </a:p>
        </p:txBody>
      </p:sp>
      <p:sp>
        <p:nvSpPr>
          <p:cNvPr id="4" name="object 4" descr=""/>
          <p:cNvSpPr txBox="1"/>
          <p:nvPr/>
        </p:nvSpPr>
        <p:spPr>
          <a:xfrm>
            <a:off x="11795506" y="6424066"/>
            <a:ext cx="196215" cy="208279"/>
          </a:xfrm>
          <a:prstGeom prst="rect">
            <a:avLst/>
          </a:prstGeom>
        </p:spPr>
        <p:txBody>
          <a:bodyPr wrap="square" lIns="0" tIns="12700" rIns="0" bIns="0" rtlCol="0" vert="horz">
            <a:spAutoFit/>
          </a:bodyPr>
          <a:lstStyle/>
          <a:p>
            <a:pPr marL="12700">
              <a:lnSpc>
                <a:spcPct val="100000"/>
              </a:lnSpc>
              <a:spcBef>
                <a:spcPts val="100"/>
              </a:spcBef>
            </a:pPr>
            <a:r>
              <a:rPr dirty="0" sz="1200" spc="-25">
                <a:solidFill>
                  <a:srgbClr val="737378"/>
                </a:solidFill>
                <a:latin typeface="Yu Gothic"/>
                <a:cs typeface="Yu Gothic"/>
              </a:rPr>
              <a:t>16</a:t>
            </a:r>
            <a:endParaRPr sz="1200">
              <a:latin typeface="Yu Gothic"/>
              <a:cs typeface="Yu Gothic"/>
            </a:endParaRPr>
          </a:p>
        </p:txBody>
      </p:sp>
      <p:grpSp>
        <p:nvGrpSpPr>
          <p:cNvPr id="5" name="object 5" descr=""/>
          <p:cNvGrpSpPr/>
          <p:nvPr/>
        </p:nvGrpSpPr>
        <p:grpSpPr>
          <a:xfrm>
            <a:off x="392912" y="406869"/>
            <a:ext cx="11508105" cy="447040"/>
            <a:chOff x="392912" y="406869"/>
            <a:chExt cx="11508105" cy="447040"/>
          </a:xfrm>
        </p:grpSpPr>
        <p:sp>
          <p:nvSpPr>
            <p:cNvPr id="6" name="object 6" descr=""/>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7" name="object 7" descr=""/>
            <p:cNvPicPr/>
            <p:nvPr/>
          </p:nvPicPr>
          <p:blipFill>
            <a:blip r:embed="rId3" cstate="print"/>
            <a:stretch>
              <a:fillRect/>
            </a:stretch>
          </p:blipFill>
          <p:spPr>
            <a:xfrm>
              <a:off x="11454129" y="406869"/>
              <a:ext cx="446570" cy="446570"/>
            </a:xfrm>
            <a:prstGeom prst="rect">
              <a:avLst/>
            </a:prstGeom>
          </p:spPr>
        </p:pic>
      </p:grpSp>
      <p:sp>
        <p:nvSpPr>
          <p:cNvPr id="8" name="object 8" descr=""/>
          <p:cNvSpPr txBox="1"/>
          <p:nvPr/>
        </p:nvSpPr>
        <p:spPr>
          <a:xfrm>
            <a:off x="371043" y="141739"/>
            <a:ext cx="8255634" cy="1540510"/>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3</a:t>
            </a:r>
            <a:r>
              <a:rPr dirty="0" sz="1600" spc="-30" b="1">
                <a:solidFill>
                  <a:srgbClr val="1F2125"/>
                </a:solidFill>
                <a:latin typeface="Meiryo"/>
                <a:cs typeface="Meiryo"/>
              </a:rPr>
              <a:t>. 縦軸・横軸の設定</a:t>
            </a:r>
            <a:endParaRPr sz="1600">
              <a:latin typeface="Meiryo"/>
              <a:cs typeface="Meiryo"/>
            </a:endParaRPr>
          </a:p>
          <a:p>
            <a:pPr marL="12700">
              <a:lnSpc>
                <a:spcPct val="100000"/>
              </a:lnSpc>
              <a:spcBef>
                <a:spcPts val="245"/>
              </a:spcBef>
            </a:pPr>
            <a:r>
              <a:rPr dirty="0" sz="1600" spc="-30" b="1">
                <a:solidFill>
                  <a:srgbClr val="1F2125"/>
                </a:solidFill>
                <a:latin typeface="Meiryo"/>
                <a:cs typeface="Meiryo"/>
              </a:rPr>
              <a:t>●縦軸・横軸を切り替える</a:t>
            </a:r>
            <a:endParaRPr sz="1600">
              <a:latin typeface="Meiryo"/>
              <a:cs typeface="Meiryo"/>
            </a:endParaRPr>
          </a:p>
          <a:p>
            <a:pPr marL="414655">
              <a:lnSpc>
                <a:spcPct val="100000"/>
              </a:lnSpc>
              <a:spcBef>
                <a:spcPts val="645"/>
              </a:spcBef>
            </a:pPr>
            <a:r>
              <a:rPr dirty="0" sz="1400" spc="-20">
                <a:solidFill>
                  <a:srgbClr val="1F2125"/>
                </a:solidFill>
                <a:latin typeface="Meiryo"/>
                <a:cs typeface="Meiryo"/>
              </a:rPr>
              <a:t>縦軸・横軸にとる項目を切り替えることで、様々な観点から組織を俯瞰して見ることができます。</a:t>
            </a:r>
            <a:endParaRPr sz="1400">
              <a:latin typeface="Meiryo"/>
              <a:cs typeface="Meiryo"/>
            </a:endParaRPr>
          </a:p>
        </p:txBody>
      </p:sp>
      <p:sp>
        <p:nvSpPr>
          <p:cNvPr id="9" name="object 9" descr=""/>
          <p:cNvSpPr txBox="1"/>
          <p:nvPr/>
        </p:nvSpPr>
        <p:spPr>
          <a:xfrm>
            <a:off x="773074" y="1842643"/>
            <a:ext cx="5181600" cy="452755"/>
          </a:xfrm>
          <a:prstGeom prst="rect">
            <a:avLst/>
          </a:prstGeom>
        </p:spPr>
        <p:txBody>
          <a:bodyPr wrap="square" lIns="0" tIns="13335" rIns="0" bIns="0" rtlCol="0" vert="horz">
            <a:spAutoFit/>
          </a:bodyPr>
          <a:lstStyle/>
          <a:p>
            <a:pPr marL="12700" marR="5080">
              <a:lnSpc>
                <a:spcPct val="100000"/>
              </a:lnSpc>
              <a:spcBef>
                <a:spcPts val="105"/>
              </a:spcBef>
            </a:pPr>
            <a:r>
              <a:rPr dirty="0" sz="1400" spc="-20">
                <a:solidFill>
                  <a:srgbClr val="1F2125"/>
                </a:solidFill>
                <a:latin typeface="Meiryo"/>
                <a:cs typeface="Meiryo"/>
              </a:rPr>
              <a:t>①画面右にある『横軸』『縦軸』のメニューをクリックします。画像は『横軸』のメニューをクリックしています。</a:t>
            </a:r>
            <a:endParaRPr sz="1400">
              <a:latin typeface="Meiryo"/>
              <a:cs typeface="Meiryo"/>
            </a:endParaRPr>
          </a:p>
        </p:txBody>
      </p:sp>
      <p:sp>
        <p:nvSpPr>
          <p:cNvPr id="10" name="object 10" descr=""/>
          <p:cNvSpPr txBox="1"/>
          <p:nvPr/>
        </p:nvSpPr>
        <p:spPr>
          <a:xfrm>
            <a:off x="6247003" y="1838070"/>
            <a:ext cx="5187315" cy="452755"/>
          </a:xfrm>
          <a:prstGeom prst="rect">
            <a:avLst/>
          </a:prstGeom>
        </p:spPr>
        <p:txBody>
          <a:bodyPr wrap="square" lIns="0" tIns="13335" rIns="0" bIns="0" rtlCol="0" vert="horz">
            <a:spAutoFit/>
          </a:bodyPr>
          <a:lstStyle/>
          <a:p>
            <a:pPr marL="12700" marR="5080">
              <a:lnSpc>
                <a:spcPct val="100000"/>
              </a:lnSpc>
              <a:spcBef>
                <a:spcPts val="105"/>
              </a:spcBef>
            </a:pPr>
            <a:r>
              <a:rPr dirty="0" sz="1400" spc="-20">
                <a:solidFill>
                  <a:srgbClr val="1F2125"/>
                </a:solidFill>
                <a:latin typeface="Meiryo"/>
                <a:cs typeface="Meiryo"/>
              </a:rPr>
              <a:t>②軸として登録されている項目一覧が表示されるので、縦軸、横軸にそれぞれ表示したい項目を選択します。</a:t>
            </a:r>
            <a:endParaRPr sz="1400">
              <a:latin typeface="Meiryo"/>
              <a:cs typeface="Meiryo"/>
            </a:endParaRPr>
          </a:p>
        </p:txBody>
      </p:sp>
      <p:grpSp>
        <p:nvGrpSpPr>
          <p:cNvPr id="11" name="object 11" descr=""/>
          <p:cNvGrpSpPr/>
          <p:nvPr/>
        </p:nvGrpSpPr>
        <p:grpSpPr>
          <a:xfrm>
            <a:off x="403923" y="2350135"/>
            <a:ext cx="5646420" cy="3256915"/>
            <a:chOff x="403923" y="2350135"/>
            <a:chExt cx="5646420" cy="3256915"/>
          </a:xfrm>
        </p:grpSpPr>
        <p:pic>
          <p:nvPicPr>
            <p:cNvPr id="12" name="object 12" descr=""/>
            <p:cNvPicPr/>
            <p:nvPr/>
          </p:nvPicPr>
          <p:blipFill>
            <a:blip r:embed="rId4" cstate="print"/>
            <a:stretch>
              <a:fillRect/>
            </a:stretch>
          </p:blipFill>
          <p:spPr>
            <a:xfrm>
              <a:off x="413448" y="2359660"/>
              <a:ext cx="5627116" cy="3237356"/>
            </a:xfrm>
            <a:prstGeom prst="rect">
              <a:avLst/>
            </a:prstGeom>
          </p:spPr>
        </p:pic>
        <p:sp>
          <p:nvSpPr>
            <p:cNvPr id="13" name="object 13" descr=""/>
            <p:cNvSpPr/>
            <p:nvPr/>
          </p:nvSpPr>
          <p:spPr>
            <a:xfrm>
              <a:off x="408686" y="2354897"/>
              <a:ext cx="5636895" cy="3247390"/>
            </a:xfrm>
            <a:custGeom>
              <a:avLst/>
              <a:gdLst/>
              <a:ahLst/>
              <a:cxnLst/>
              <a:rect l="l" t="t" r="r" b="b"/>
              <a:pathLst>
                <a:path w="5636895" h="3247390">
                  <a:moveTo>
                    <a:pt x="0" y="3246881"/>
                  </a:moveTo>
                  <a:lnTo>
                    <a:pt x="5636641" y="3246881"/>
                  </a:lnTo>
                  <a:lnTo>
                    <a:pt x="5636641" y="0"/>
                  </a:lnTo>
                  <a:lnTo>
                    <a:pt x="0" y="0"/>
                  </a:lnTo>
                  <a:lnTo>
                    <a:pt x="0" y="3246881"/>
                  </a:lnTo>
                  <a:close/>
                </a:path>
              </a:pathLst>
            </a:custGeom>
            <a:ln w="9525">
              <a:solidFill>
                <a:srgbClr val="1F2125"/>
              </a:solidFill>
            </a:ln>
          </p:spPr>
          <p:txBody>
            <a:bodyPr wrap="square" lIns="0" tIns="0" rIns="0" bIns="0" rtlCol="0"/>
            <a:lstStyle/>
            <a:p/>
          </p:txBody>
        </p:sp>
      </p:grpSp>
      <p:grpSp>
        <p:nvGrpSpPr>
          <p:cNvPr id="14" name="object 14" descr=""/>
          <p:cNvGrpSpPr/>
          <p:nvPr/>
        </p:nvGrpSpPr>
        <p:grpSpPr>
          <a:xfrm>
            <a:off x="6183058" y="2345563"/>
            <a:ext cx="5997575" cy="3256915"/>
            <a:chOff x="6183058" y="2345563"/>
            <a:chExt cx="5997575" cy="3256915"/>
          </a:xfrm>
        </p:grpSpPr>
        <p:pic>
          <p:nvPicPr>
            <p:cNvPr id="15" name="object 15" descr=""/>
            <p:cNvPicPr/>
            <p:nvPr/>
          </p:nvPicPr>
          <p:blipFill>
            <a:blip r:embed="rId5" cstate="print"/>
            <a:stretch>
              <a:fillRect/>
            </a:stretch>
          </p:blipFill>
          <p:spPr>
            <a:xfrm>
              <a:off x="6192647" y="2355088"/>
              <a:ext cx="5978016" cy="3237357"/>
            </a:xfrm>
            <a:prstGeom prst="rect">
              <a:avLst/>
            </a:prstGeom>
          </p:spPr>
        </p:pic>
        <p:sp>
          <p:nvSpPr>
            <p:cNvPr id="16" name="object 16" descr=""/>
            <p:cNvSpPr/>
            <p:nvPr/>
          </p:nvSpPr>
          <p:spPr>
            <a:xfrm>
              <a:off x="6187821" y="2350325"/>
              <a:ext cx="5988050" cy="3247390"/>
            </a:xfrm>
            <a:custGeom>
              <a:avLst/>
              <a:gdLst/>
              <a:ahLst/>
              <a:cxnLst/>
              <a:rect l="l" t="t" r="r" b="b"/>
              <a:pathLst>
                <a:path w="5988050" h="3247390">
                  <a:moveTo>
                    <a:pt x="0" y="3246882"/>
                  </a:moveTo>
                  <a:lnTo>
                    <a:pt x="5987542" y="3246882"/>
                  </a:lnTo>
                  <a:lnTo>
                    <a:pt x="5987542" y="0"/>
                  </a:lnTo>
                  <a:lnTo>
                    <a:pt x="0" y="0"/>
                  </a:lnTo>
                  <a:lnTo>
                    <a:pt x="0" y="3246882"/>
                  </a:lnTo>
                  <a:close/>
                </a:path>
              </a:pathLst>
            </a:custGeom>
            <a:ln w="9525">
              <a:solidFill>
                <a:srgbClr val="1F2125"/>
              </a:solidFill>
            </a:ln>
          </p:spPr>
          <p:txBody>
            <a:bodyPr wrap="square" lIns="0" tIns="0" rIns="0" bIns="0" rtlCol="0"/>
            <a:lstStyle/>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Id2" cstate="print"/>
          <a:stretch>
            <a:fillRect/>
          </a:stretch>
        </p:blipFill>
        <p:spPr>
          <a:xfrm>
            <a:off x="0" y="6420248"/>
            <a:ext cx="12048116" cy="437750"/>
          </a:xfrm>
          <a:prstGeom prst="rect">
            <a:avLst/>
          </a:prstGeom>
        </p:spPr>
      </p:pic>
      <p:sp>
        <p:nvSpPr>
          <p:cNvPr id="3" name="object 3" descr=""/>
          <p:cNvSpPr txBox="1"/>
          <p:nvPr/>
        </p:nvSpPr>
        <p:spPr>
          <a:xfrm>
            <a:off x="217728" y="6487769"/>
            <a:ext cx="814069" cy="162560"/>
          </a:xfrm>
          <a:prstGeom prst="rect">
            <a:avLst/>
          </a:prstGeom>
        </p:spPr>
        <p:txBody>
          <a:bodyPr wrap="square" lIns="0" tIns="12700" rIns="0" bIns="0" rtlCol="0" vert="horz">
            <a:spAutoFit/>
          </a:bodyPr>
          <a:lstStyle/>
          <a:p>
            <a:pPr marL="12700">
              <a:lnSpc>
                <a:spcPct val="100000"/>
              </a:lnSpc>
              <a:spcBef>
                <a:spcPts val="100"/>
              </a:spcBef>
            </a:pPr>
            <a:r>
              <a:rPr dirty="0" sz="900">
                <a:solidFill>
                  <a:srgbClr val="737378"/>
                </a:solidFill>
                <a:latin typeface="Yu Gothic"/>
                <a:cs typeface="Yu Gothic"/>
              </a:rPr>
              <a:t>© kaonavi,</a:t>
            </a:r>
            <a:r>
              <a:rPr dirty="0" sz="900" spc="-25">
                <a:solidFill>
                  <a:srgbClr val="737378"/>
                </a:solidFill>
                <a:latin typeface="Yu Gothic"/>
                <a:cs typeface="Yu Gothic"/>
              </a:rPr>
              <a:t> </a:t>
            </a:r>
            <a:r>
              <a:rPr dirty="0" sz="900" spc="-20">
                <a:solidFill>
                  <a:srgbClr val="737378"/>
                </a:solidFill>
                <a:latin typeface="Yu Gothic"/>
                <a:cs typeface="Yu Gothic"/>
              </a:rPr>
              <a:t>inc.</a:t>
            </a:r>
            <a:endParaRPr sz="900">
              <a:latin typeface="Yu Gothic"/>
              <a:cs typeface="Yu Gothic"/>
            </a:endParaRPr>
          </a:p>
        </p:txBody>
      </p:sp>
      <p:sp>
        <p:nvSpPr>
          <p:cNvPr id="4" name="object 4" descr=""/>
          <p:cNvSpPr txBox="1"/>
          <p:nvPr/>
        </p:nvSpPr>
        <p:spPr>
          <a:xfrm>
            <a:off x="11795506" y="6424066"/>
            <a:ext cx="196215" cy="208279"/>
          </a:xfrm>
          <a:prstGeom prst="rect">
            <a:avLst/>
          </a:prstGeom>
        </p:spPr>
        <p:txBody>
          <a:bodyPr wrap="square" lIns="0" tIns="12700" rIns="0" bIns="0" rtlCol="0" vert="horz">
            <a:spAutoFit/>
          </a:bodyPr>
          <a:lstStyle/>
          <a:p>
            <a:pPr marL="12700">
              <a:lnSpc>
                <a:spcPct val="100000"/>
              </a:lnSpc>
              <a:spcBef>
                <a:spcPts val="100"/>
              </a:spcBef>
            </a:pPr>
            <a:r>
              <a:rPr dirty="0" sz="1200" spc="-25">
                <a:solidFill>
                  <a:srgbClr val="737378"/>
                </a:solidFill>
                <a:latin typeface="Yu Gothic"/>
                <a:cs typeface="Yu Gothic"/>
              </a:rPr>
              <a:t>17</a:t>
            </a:r>
            <a:endParaRPr sz="1200">
              <a:latin typeface="Yu Gothic"/>
              <a:cs typeface="Yu Gothic"/>
            </a:endParaRPr>
          </a:p>
        </p:txBody>
      </p:sp>
      <p:grpSp>
        <p:nvGrpSpPr>
          <p:cNvPr id="5" name="object 5" descr=""/>
          <p:cNvGrpSpPr/>
          <p:nvPr/>
        </p:nvGrpSpPr>
        <p:grpSpPr>
          <a:xfrm>
            <a:off x="392912" y="406869"/>
            <a:ext cx="11508105" cy="447040"/>
            <a:chOff x="392912" y="406869"/>
            <a:chExt cx="11508105" cy="447040"/>
          </a:xfrm>
        </p:grpSpPr>
        <p:sp>
          <p:nvSpPr>
            <p:cNvPr id="6" name="object 6" descr=""/>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7" name="object 7" descr=""/>
            <p:cNvPicPr/>
            <p:nvPr/>
          </p:nvPicPr>
          <p:blipFill>
            <a:blip r:embed="rId3" cstate="print"/>
            <a:stretch>
              <a:fillRect/>
            </a:stretch>
          </p:blipFill>
          <p:spPr>
            <a:xfrm>
              <a:off x="11454129" y="406869"/>
              <a:ext cx="446570" cy="446570"/>
            </a:xfrm>
            <a:prstGeom prst="rect">
              <a:avLst/>
            </a:prstGeom>
          </p:spPr>
        </p:pic>
      </p:grpSp>
      <p:sp>
        <p:nvSpPr>
          <p:cNvPr id="8" name="object 8" descr=""/>
          <p:cNvSpPr txBox="1"/>
          <p:nvPr/>
        </p:nvSpPr>
        <p:spPr>
          <a:xfrm>
            <a:off x="371043" y="141739"/>
            <a:ext cx="9968230" cy="1540510"/>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3</a:t>
            </a:r>
            <a:r>
              <a:rPr dirty="0" sz="1600" spc="-30" b="1">
                <a:solidFill>
                  <a:srgbClr val="1F2125"/>
                </a:solidFill>
                <a:latin typeface="Meiryo"/>
                <a:cs typeface="Meiryo"/>
              </a:rPr>
              <a:t>. 縦軸・横軸の設定</a:t>
            </a:r>
            <a:endParaRPr sz="1600">
              <a:latin typeface="Meiryo"/>
              <a:cs typeface="Meiryo"/>
            </a:endParaRPr>
          </a:p>
          <a:p>
            <a:pPr marL="12700">
              <a:lnSpc>
                <a:spcPct val="100000"/>
              </a:lnSpc>
              <a:spcBef>
                <a:spcPts val="245"/>
              </a:spcBef>
            </a:pPr>
            <a:r>
              <a:rPr dirty="0" sz="1600" spc="-30" b="1">
                <a:solidFill>
                  <a:srgbClr val="1F2125"/>
                </a:solidFill>
                <a:latin typeface="Meiryo"/>
                <a:cs typeface="Meiryo"/>
              </a:rPr>
              <a:t>●縦軸・横軸を切り替える</a:t>
            </a:r>
            <a:endParaRPr sz="1600">
              <a:latin typeface="Meiryo"/>
              <a:cs typeface="Meiryo"/>
            </a:endParaRPr>
          </a:p>
          <a:p>
            <a:pPr marL="414655">
              <a:lnSpc>
                <a:spcPct val="100000"/>
              </a:lnSpc>
              <a:spcBef>
                <a:spcPts val="645"/>
              </a:spcBef>
            </a:pPr>
            <a:r>
              <a:rPr dirty="0" sz="1400" spc="-15">
                <a:solidFill>
                  <a:srgbClr val="1F2125"/>
                </a:solidFill>
                <a:latin typeface="Meiryo"/>
                <a:cs typeface="Meiryo"/>
              </a:rPr>
              <a:t>③選択した軸の内容に合わせてメンバーが表示されます。画像では横軸を所属</a:t>
            </a:r>
            <a:r>
              <a:rPr dirty="0" sz="1400" spc="-10">
                <a:solidFill>
                  <a:srgbClr val="1F2125"/>
                </a:solidFill>
                <a:latin typeface="Meiryo"/>
                <a:cs typeface="Meiryo"/>
              </a:rPr>
              <a:t>1（</a:t>
            </a:r>
            <a:r>
              <a:rPr dirty="0" sz="1400" spc="-15">
                <a:solidFill>
                  <a:srgbClr val="1F2125"/>
                </a:solidFill>
                <a:latin typeface="Meiryo"/>
                <a:cs typeface="Meiryo"/>
              </a:rPr>
              <a:t>第一階層の所属）に指定しています。</a:t>
            </a:r>
            <a:endParaRPr sz="1400">
              <a:latin typeface="Meiryo"/>
              <a:cs typeface="Meiryo"/>
            </a:endParaRPr>
          </a:p>
        </p:txBody>
      </p:sp>
      <p:grpSp>
        <p:nvGrpSpPr>
          <p:cNvPr id="9" name="object 9" descr=""/>
          <p:cNvGrpSpPr/>
          <p:nvPr/>
        </p:nvGrpSpPr>
        <p:grpSpPr>
          <a:xfrm>
            <a:off x="1004366" y="5904039"/>
            <a:ext cx="10183495" cy="795020"/>
            <a:chOff x="1004366" y="5904039"/>
            <a:chExt cx="10183495" cy="795020"/>
          </a:xfrm>
        </p:grpSpPr>
        <p:sp>
          <p:nvSpPr>
            <p:cNvPr id="10" name="object 10" descr=""/>
            <p:cNvSpPr/>
            <p:nvPr/>
          </p:nvSpPr>
          <p:spPr>
            <a:xfrm>
              <a:off x="1010716" y="5910389"/>
              <a:ext cx="10170795" cy="782320"/>
            </a:xfrm>
            <a:custGeom>
              <a:avLst/>
              <a:gdLst/>
              <a:ahLst/>
              <a:cxnLst/>
              <a:rect l="l" t="t" r="r" b="b"/>
              <a:pathLst>
                <a:path w="10170795" h="782320">
                  <a:moveTo>
                    <a:pt x="10170541" y="0"/>
                  </a:moveTo>
                  <a:lnTo>
                    <a:pt x="0" y="0"/>
                  </a:lnTo>
                  <a:lnTo>
                    <a:pt x="0" y="782066"/>
                  </a:lnTo>
                  <a:lnTo>
                    <a:pt x="10170541" y="782066"/>
                  </a:lnTo>
                  <a:lnTo>
                    <a:pt x="10170541" y="0"/>
                  </a:lnTo>
                  <a:close/>
                </a:path>
              </a:pathLst>
            </a:custGeom>
            <a:solidFill>
              <a:srgbClr val="FFFFFF"/>
            </a:solidFill>
          </p:spPr>
          <p:txBody>
            <a:bodyPr wrap="square" lIns="0" tIns="0" rIns="0" bIns="0" rtlCol="0"/>
            <a:lstStyle/>
            <a:p/>
          </p:txBody>
        </p:sp>
        <p:sp>
          <p:nvSpPr>
            <p:cNvPr id="11" name="object 11" descr=""/>
            <p:cNvSpPr/>
            <p:nvPr/>
          </p:nvSpPr>
          <p:spPr>
            <a:xfrm>
              <a:off x="1010716" y="5910389"/>
              <a:ext cx="10170795" cy="782320"/>
            </a:xfrm>
            <a:custGeom>
              <a:avLst/>
              <a:gdLst/>
              <a:ahLst/>
              <a:cxnLst/>
              <a:rect l="l" t="t" r="r" b="b"/>
              <a:pathLst>
                <a:path w="10170795" h="782320">
                  <a:moveTo>
                    <a:pt x="0" y="782066"/>
                  </a:moveTo>
                  <a:lnTo>
                    <a:pt x="10170541" y="782066"/>
                  </a:lnTo>
                  <a:lnTo>
                    <a:pt x="10170541" y="0"/>
                  </a:lnTo>
                  <a:lnTo>
                    <a:pt x="0" y="0"/>
                  </a:lnTo>
                  <a:lnTo>
                    <a:pt x="0" y="782066"/>
                  </a:lnTo>
                  <a:close/>
                </a:path>
              </a:pathLst>
            </a:custGeom>
            <a:ln w="12700">
              <a:solidFill>
                <a:srgbClr val="00AFEF"/>
              </a:solidFill>
            </a:ln>
          </p:spPr>
          <p:txBody>
            <a:bodyPr wrap="square" lIns="0" tIns="0" rIns="0" bIns="0" rtlCol="0"/>
            <a:lstStyle/>
            <a:p/>
          </p:txBody>
        </p:sp>
        <p:pic>
          <p:nvPicPr>
            <p:cNvPr id="12" name="object 12" descr=""/>
            <p:cNvPicPr/>
            <p:nvPr/>
          </p:nvPicPr>
          <p:blipFill>
            <a:blip r:embed="rId4" cstate="print"/>
            <a:stretch>
              <a:fillRect/>
            </a:stretch>
          </p:blipFill>
          <p:spPr>
            <a:xfrm>
              <a:off x="1120139" y="5999988"/>
              <a:ext cx="407670" cy="427482"/>
            </a:xfrm>
            <a:prstGeom prst="rect">
              <a:avLst/>
            </a:prstGeom>
          </p:spPr>
        </p:pic>
      </p:grpSp>
      <p:sp>
        <p:nvSpPr>
          <p:cNvPr id="13" name="object 13" descr=""/>
          <p:cNvSpPr txBox="1"/>
          <p:nvPr/>
        </p:nvSpPr>
        <p:spPr>
          <a:xfrm>
            <a:off x="1204061" y="5969782"/>
            <a:ext cx="9801860" cy="575945"/>
          </a:xfrm>
          <a:prstGeom prst="rect">
            <a:avLst/>
          </a:prstGeom>
        </p:spPr>
        <p:txBody>
          <a:bodyPr wrap="square" lIns="0" tIns="61594" rIns="0" bIns="0" rtlCol="0" vert="horz">
            <a:spAutoFit/>
          </a:bodyPr>
          <a:lstStyle/>
          <a:p>
            <a:pPr marL="271145">
              <a:lnSpc>
                <a:spcPct val="100000"/>
              </a:lnSpc>
              <a:spcBef>
                <a:spcPts val="484"/>
              </a:spcBef>
            </a:pPr>
            <a:r>
              <a:rPr dirty="0" sz="1600" spc="-10" b="1" i="1">
                <a:solidFill>
                  <a:srgbClr val="00AFEF"/>
                </a:solidFill>
                <a:latin typeface="Meiryo"/>
                <a:cs typeface="Meiryo"/>
              </a:rPr>
              <a:t>CHECK!</a:t>
            </a:r>
            <a:endParaRPr sz="1600">
              <a:latin typeface="Meiryo"/>
              <a:cs typeface="Meiryo"/>
            </a:endParaRPr>
          </a:p>
          <a:p>
            <a:pPr marL="12700">
              <a:lnSpc>
                <a:spcPct val="100000"/>
              </a:lnSpc>
              <a:spcBef>
                <a:spcPts val="345"/>
              </a:spcBef>
            </a:pPr>
            <a:r>
              <a:rPr dirty="0" sz="1400" spc="-20">
                <a:solidFill>
                  <a:srgbClr val="1F2125"/>
                </a:solidFill>
                <a:latin typeface="Meiryo"/>
                <a:cs typeface="Meiryo"/>
              </a:rPr>
              <a:t>軸に指定した項目にデータが入っていないメンバーは、縦軸・横軸を選択するとマトリクス上から表示されなくなります。</a:t>
            </a:r>
            <a:endParaRPr sz="1400">
              <a:latin typeface="Meiryo"/>
              <a:cs typeface="Meiryo"/>
            </a:endParaRPr>
          </a:p>
        </p:txBody>
      </p:sp>
      <p:grpSp>
        <p:nvGrpSpPr>
          <p:cNvPr id="14" name="object 14" descr=""/>
          <p:cNvGrpSpPr/>
          <p:nvPr/>
        </p:nvGrpSpPr>
        <p:grpSpPr>
          <a:xfrm>
            <a:off x="2487993" y="1765401"/>
            <a:ext cx="7216140" cy="3898900"/>
            <a:chOff x="2487993" y="1765401"/>
            <a:chExt cx="7216140" cy="3898900"/>
          </a:xfrm>
        </p:grpSpPr>
        <p:pic>
          <p:nvPicPr>
            <p:cNvPr id="15" name="object 15" descr=""/>
            <p:cNvPicPr/>
            <p:nvPr/>
          </p:nvPicPr>
          <p:blipFill>
            <a:blip r:embed="rId5" cstate="print"/>
            <a:stretch>
              <a:fillRect/>
            </a:stretch>
          </p:blipFill>
          <p:spPr>
            <a:xfrm>
              <a:off x="2497581" y="1774926"/>
              <a:ext cx="7196835" cy="3879596"/>
            </a:xfrm>
            <a:prstGeom prst="rect">
              <a:avLst/>
            </a:prstGeom>
          </p:spPr>
        </p:pic>
        <p:sp>
          <p:nvSpPr>
            <p:cNvPr id="16" name="object 16" descr=""/>
            <p:cNvSpPr/>
            <p:nvPr/>
          </p:nvSpPr>
          <p:spPr>
            <a:xfrm>
              <a:off x="2492755" y="1770164"/>
              <a:ext cx="7206615" cy="3889375"/>
            </a:xfrm>
            <a:custGeom>
              <a:avLst/>
              <a:gdLst/>
              <a:ahLst/>
              <a:cxnLst/>
              <a:rect l="l" t="t" r="r" b="b"/>
              <a:pathLst>
                <a:path w="7206615" h="3889375">
                  <a:moveTo>
                    <a:pt x="0" y="3889121"/>
                  </a:moveTo>
                  <a:lnTo>
                    <a:pt x="7206360" y="3889121"/>
                  </a:lnTo>
                  <a:lnTo>
                    <a:pt x="7206360" y="0"/>
                  </a:lnTo>
                  <a:lnTo>
                    <a:pt x="0" y="0"/>
                  </a:lnTo>
                  <a:lnTo>
                    <a:pt x="0" y="3889121"/>
                  </a:lnTo>
                  <a:close/>
                </a:path>
              </a:pathLst>
            </a:custGeom>
            <a:ln w="9525">
              <a:solidFill>
                <a:srgbClr val="1F2125"/>
              </a:solidFill>
            </a:ln>
          </p:spPr>
          <p:txBody>
            <a:bodyPr wrap="square" lIns="0" tIns="0" rIns="0" bIns="0" rtlCol="0"/>
            <a:lstStyle/>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Id2" cstate="print"/>
          <a:stretch>
            <a:fillRect/>
          </a:stretch>
        </p:blipFill>
        <p:spPr>
          <a:xfrm>
            <a:off x="0" y="6420248"/>
            <a:ext cx="12048116" cy="437750"/>
          </a:xfrm>
          <a:prstGeom prst="rect">
            <a:avLst/>
          </a:prstGeom>
        </p:spPr>
      </p:pic>
      <p:sp>
        <p:nvSpPr>
          <p:cNvPr id="3" name="object 3" descr=""/>
          <p:cNvSpPr txBox="1"/>
          <p:nvPr/>
        </p:nvSpPr>
        <p:spPr>
          <a:xfrm>
            <a:off x="217728" y="6487769"/>
            <a:ext cx="814069" cy="162560"/>
          </a:xfrm>
          <a:prstGeom prst="rect">
            <a:avLst/>
          </a:prstGeom>
        </p:spPr>
        <p:txBody>
          <a:bodyPr wrap="square" lIns="0" tIns="12700" rIns="0" bIns="0" rtlCol="0" vert="horz">
            <a:spAutoFit/>
          </a:bodyPr>
          <a:lstStyle/>
          <a:p>
            <a:pPr marL="12700">
              <a:lnSpc>
                <a:spcPct val="100000"/>
              </a:lnSpc>
              <a:spcBef>
                <a:spcPts val="100"/>
              </a:spcBef>
            </a:pPr>
            <a:r>
              <a:rPr dirty="0" sz="900">
                <a:solidFill>
                  <a:srgbClr val="737378"/>
                </a:solidFill>
                <a:latin typeface="Yu Gothic"/>
                <a:cs typeface="Yu Gothic"/>
              </a:rPr>
              <a:t>© kaonavi,</a:t>
            </a:r>
            <a:r>
              <a:rPr dirty="0" sz="900" spc="-25">
                <a:solidFill>
                  <a:srgbClr val="737378"/>
                </a:solidFill>
                <a:latin typeface="Yu Gothic"/>
                <a:cs typeface="Yu Gothic"/>
              </a:rPr>
              <a:t> </a:t>
            </a:r>
            <a:r>
              <a:rPr dirty="0" sz="900" spc="-20">
                <a:solidFill>
                  <a:srgbClr val="737378"/>
                </a:solidFill>
                <a:latin typeface="Yu Gothic"/>
                <a:cs typeface="Yu Gothic"/>
              </a:rPr>
              <a:t>inc.</a:t>
            </a:r>
            <a:endParaRPr sz="900">
              <a:latin typeface="Yu Gothic"/>
              <a:cs typeface="Yu Gothic"/>
            </a:endParaRPr>
          </a:p>
        </p:txBody>
      </p:sp>
      <p:sp>
        <p:nvSpPr>
          <p:cNvPr id="4" name="object 4" descr=""/>
          <p:cNvSpPr txBox="1"/>
          <p:nvPr/>
        </p:nvSpPr>
        <p:spPr>
          <a:xfrm>
            <a:off x="11795506" y="6424066"/>
            <a:ext cx="196215" cy="208279"/>
          </a:xfrm>
          <a:prstGeom prst="rect">
            <a:avLst/>
          </a:prstGeom>
        </p:spPr>
        <p:txBody>
          <a:bodyPr wrap="square" lIns="0" tIns="12700" rIns="0" bIns="0" rtlCol="0" vert="horz">
            <a:spAutoFit/>
          </a:bodyPr>
          <a:lstStyle/>
          <a:p>
            <a:pPr marL="12700">
              <a:lnSpc>
                <a:spcPct val="100000"/>
              </a:lnSpc>
              <a:spcBef>
                <a:spcPts val="100"/>
              </a:spcBef>
            </a:pPr>
            <a:r>
              <a:rPr dirty="0" sz="1200" spc="-25">
                <a:solidFill>
                  <a:srgbClr val="737378"/>
                </a:solidFill>
                <a:latin typeface="Yu Gothic"/>
                <a:cs typeface="Yu Gothic"/>
              </a:rPr>
              <a:t>18</a:t>
            </a:r>
            <a:endParaRPr sz="1200">
              <a:latin typeface="Yu Gothic"/>
              <a:cs typeface="Yu Gothic"/>
            </a:endParaRPr>
          </a:p>
        </p:txBody>
      </p:sp>
      <p:grpSp>
        <p:nvGrpSpPr>
          <p:cNvPr id="5" name="object 5" descr=""/>
          <p:cNvGrpSpPr/>
          <p:nvPr/>
        </p:nvGrpSpPr>
        <p:grpSpPr>
          <a:xfrm>
            <a:off x="392912" y="406869"/>
            <a:ext cx="11508105" cy="447040"/>
            <a:chOff x="392912" y="406869"/>
            <a:chExt cx="11508105" cy="447040"/>
          </a:xfrm>
        </p:grpSpPr>
        <p:sp>
          <p:nvSpPr>
            <p:cNvPr id="6" name="object 6" descr=""/>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7" name="object 7" descr=""/>
            <p:cNvPicPr/>
            <p:nvPr/>
          </p:nvPicPr>
          <p:blipFill>
            <a:blip r:embed="rId3" cstate="print"/>
            <a:stretch>
              <a:fillRect/>
            </a:stretch>
          </p:blipFill>
          <p:spPr>
            <a:xfrm>
              <a:off x="11454129" y="406869"/>
              <a:ext cx="446570" cy="446570"/>
            </a:xfrm>
            <a:prstGeom prst="rect">
              <a:avLst/>
            </a:prstGeom>
          </p:spPr>
        </p:pic>
      </p:grpSp>
      <p:sp>
        <p:nvSpPr>
          <p:cNvPr id="8" name="object 8" descr=""/>
          <p:cNvSpPr txBox="1"/>
          <p:nvPr/>
        </p:nvSpPr>
        <p:spPr>
          <a:xfrm>
            <a:off x="371043" y="141739"/>
            <a:ext cx="10745470" cy="1540510"/>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3</a:t>
            </a:r>
            <a:r>
              <a:rPr dirty="0" sz="1600" spc="-30" b="1">
                <a:solidFill>
                  <a:srgbClr val="1F2125"/>
                </a:solidFill>
                <a:latin typeface="Meiryo"/>
                <a:cs typeface="Meiryo"/>
              </a:rPr>
              <a:t>. 縦軸・横軸の設定</a:t>
            </a:r>
            <a:endParaRPr sz="1600">
              <a:latin typeface="Meiryo"/>
              <a:cs typeface="Meiryo"/>
            </a:endParaRPr>
          </a:p>
          <a:p>
            <a:pPr marL="12700">
              <a:lnSpc>
                <a:spcPct val="100000"/>
              </a:lnSpc>
              <a:spcBef>
                <a:spcPts val="245"/>
              </a:spcBef>
            </a:pPr>
            <a:r>
              <a:rPr dirty="0" sz="1600" spc="-30" b="1">
                <a:solidFill>
                  <a:srgbClr val="1F2125"/>
                </a:solidFill>
                <a:latin typeface="Meiryo"/>
                <a:cs typeface="Meiryo"/>
              </a:rPr>
              <a:t>●軸の順序を変更する</a:t>
            </a:r>
            <a:endParaRPr sz="1600">
              <a:latin typeface="Meiryo"/>
              <a:cs typeface="Meiryo"/>
            </a:endParaRPr>
          </a:p>
          <a:p>
            <a:pPr marL="414655">
              <a:lnSpc>
                <a:spcPct val="100000"/>
              </a:lnSpc>
              <a:spcBef>
                <a:spcPts val="645"/>
              </a:spcBef>
            </a:pPr>
            <a:r>
              <a:rPr dirty="0" sz="1400" spc="-20">
                <a:solidFill>
                  <a:srgbClr val="1F2125"/>
                </a:solidFill>
                <a:latin typeface="Meiryo"/>
                <a:cs typeface="Meiryo"/>
              </a:rPr>
              <a:t>選択した項目を再度クリックすると軸の見出し列・行の順を昇順／降順でソートできます。画像では所属の順序を変更しました。</a:t>
            </a:r>
            <a:endParaRPr sz="1400">
              <a:latin typeface="Meiryo"/>
              <a:cs typeface="Meiryo"/>
            </a:endParaRPr>
          </a:p>
        </p:txBody>
      </p:sp>
      <p:sp>
        <p:nvSpPr>
          <p:cNvPr id="9" name="object 9" descr=""/>
          <p:cNvSpPr/>
          <p:nvPr/>
        </p:nvSpPr>
        <p:spPr>
          <a:xfrm>
            <a:off x="1045273" y="5894679"/>
            <a:ext cx="10297795" cy="824865"/>
          </a:xfrm>
          <a:custGeom>
            <a:avLst/>
            <a:gdLst/>
            <a:ahLst/>
            <a:cxnLst/>
            <a:rect l="l" t="t" r="r" b="b"/>
            <a:pathLst>
              <a:path w="10297795" h="824865">
                <a:moveTo>
                  <a:pt x="10297287" y="0"/>
                </a:moveTo>
                <a:lnTo>
                  <a:pt x="0" y="0"/>
                </a:lnTo>
                <a:lnTo>
                  <a:pt x="0" y="824737"/>
                </a:lnTo>
                <a:lnTo>
                  <a:pt x="10297287" y="824737"/>
                </a:lnTo>
                <a:lnTo>
                  <a:pt x="10297287" y="0"/>
                </a:lnTo>
                <a:close/>
              </a:path>
            </a:pathLst>
          </a:custGeom>
          <a:solidFill>
            <a:srgbClr val="FFFFFF"/>
          </a:solidFill>
        </p:spPr>
        <p:txBody>
          <a:bodyPr wrap="square" lIns="0" tIns="0" rIns="0" bIns="0" rtlCol="0"/>
          <a:lstStyle/>
          <a:p/>
        </p:txBody>
      </p:sp>
      <p:sp>
        <p:nvSpPr>
          <p:cNvPr id="10" name="object 10" descr=""/>
          <p:cNvSpPr txBox="1"/>
          <p:nvPr/>
        </p:nvSpPr>
        <p:spPr>
          <a:xfrm>
            <a:off x="1045273" y="5894679"/>
            <a:ext cx="10297795" cy="824865"/>
          </a:xfrm>
          <a:prstGeom prst="rect">
            <a:avLst/>
          </a:prstGeom>
          <a:ln w="19050">
            <a:solidFill>
              <a:srgbClr val="C86E05"/>
            </a:solidFill>
          </a:ln>
        </p:spPr>
        <p:txBody>
          <a:bodyPr wrap="square" lIns="0" tIns="99695" rIns="0" bIns="0" rtlCol="0" vert="horz">
            <a:spAutoFit/>
          </a:bodyPr>
          <a:lstStyle/>
          <a:p>
            <a:pPr marL="545465">
              <a:lnSpc>
                <a:spcPts val="1845"/>
              </a:lnSpc>
              <a:spcBef>
                <a:spcPts val="785"/>
              </a:spcBef>
            </a:pPr>
            <a:r>
              <a:rPr dirty="0" sz="1600" spc="-20" b="1" i="1">
                <a:solidFill>
                  <a:srgbClr val="C86E05"/>
                </a:solidFill>
                <a:latin typeface="Meiryo"/>
                <a:cs typeface="Meiryo"/>
              </a:rPr>
              <a:t>TIPS</a:t>
            </a:r>
            <a:endParaRPr sz="1600">
              <a:latin typeface="Meiryo"/>
              <a:cs typeface="Meiryo"/>
            </a:endParaRPr>
          </a:p>
          <a:p>
            <a:pPr marL="773430">
              <a:lnSpc>
                <a:spcPts val="1605"/>
              </a:lnSpc>
            </a:pPr>
            <a:r>
              <a:rPr dirty="0" sz="1400" spc="-20">
                <a:solidFill>
                  <a:srgbClr val="1F2125"/>
                </a:solidFill>
                <a:latin typeface="Meiryo"/>
                <a:cs typeface="Meiryo"/>
              </a:rPr>
              <a:t>軸内の項目は、所属の場合は所属ツリー管理、その他はマスター管理で設定された並び順になっています。</a:t>
            </a:r>
            <a:endParaRPr sz="1400">
              <a:latin typeface="Meiryo"/>
              <a:cs typeface="Meiryo"/>
            </a:endParaRPr>
          </a:p>
          <a:p>
            <a:pPr marL="773430">
              <a:lnSpc>
                <a:spcPct val="100000"/>
              </a:lnSpc>
            </a:pPr>
            <a:r>
              <a:rPr dirty="0" sz="1400" spc="-20">
                <a:solidFill>
                  <a:srgbClr val="1F2125"/>
                </a:solidFill>
                <a:latin typeface="Meiryo"/>
                <a:cs typeface="Meiryo"/>
              </a:rPr>
              <a:t>昇順降順以外の順序を変えたい場合は、所属ツリーまたはマスター管理にて並び替えを行ってください。</a:t>
            </a:r>
            <a:endParaRPr sz="1400">
              <a:latin typeface="Meiryo"/>
              <a:cs typeface="Meiryo"/>
            </a:endParaRPr>
          </a:p>
        </p:txBody>
      </p:sp>
      <p:pic>
        <p:nvPicPr>
          <p:cNvPr id="11" name="object 11" descr=""/>
          <p:cNvPicPr/>
          <p:nvPr/>
        </p:nvPicPr>
        <p:blipFill>
          <a:blip r:embed="rId4" cstate="print"/>
          <a:stretch>
            <a:fillRect/>
          </a:stretch>
        </p:blipFill>
        <p:spPr>
          <a:xfrm>
            <a:off x="1174737" y="5948197"/>
            <a:ext cx="335330" cy="338518"/>
          </a:xfrm>
          <a:prstGeom prst="rect">
            <a:avLst/>
          </a:prstGeom>
        </p:spPr>
      </p:pic>
      <p:grpSp>
        <p:nvGrpSpPr>
          <p:cNvPr id="12" name="object 12" descr=""/>
          <p:cNvGrpSpPr/>
          <p:nvPr/>
        </p:nvGrpSpPr>
        <p:grpSpPr>
          <a:xfrm>
            <a:off x="2136076" y="1709166"/>
            <a:ext cx="7671434" cy="4134485"/>
            <a:chOff x="2136076" y="1709166"/>
            <a:chExt cx="7671434" cy="4134485"/>
          </a:xfrm>
        </p:grpSpPr>
        <p:pic>
          <p:nvPicPr>
            <p:cNvPr id="13" name="object 13" descr=""/>
            <p:cNvPicPr/>
            <p:nvPr/>
          </p:nvPicPr>
          <p:blipFill>
            <a:blip r:embed="rId5" cstate="print"/>
            <a:stretch>
              <a:fillRect/>
            </a:stretch>
          </p:blipFill>
          <p:spPr>
            <a:xfrm>
              <a:off x="2145538" y="1718691"/>
              <a:ext cx="7652131" cy="4115054"/>
            </a:xfrm>
            <a:prstGeom prst="rect">
              <a:avLst/>
            </a:prstGeom>
          </p:spPr>
        </p:pic>
        <p:sp>
          <p:nvSpPr>
            <p:cNvPr id="14" name="object 14" descr=""/>
            <p:cNvSpPr/>
            <p:nvPr/>
          </p:nvSpPr>
          <p:spPr>
            <a:xfrm>
              <a:off x="2140839" y="1713928"/>
              <a:ext cx="7661909" cy="4124960"/>
            </a:xfrm>
            <a:custGeom>
              <a:avLst/>
              <a:gdLst/>
              <a:ahLst/>
              <a:cxnLst/>
              <a:rect l="l" t="t" r="r" b="b"/>
              <a:pathLst>
                <a:path w="7661909" h="4124960">
                  <a:moveTo>
                    <a:pt x="0" y="4124579"/>
                  </a:moveTo>
                  <a:lnTo>
                    <a:pt x="7661656" y="4124579"/>
                  </a:lnTo>
                  <a:lnTo>
                    <a:pt x="7661656" y="0"/>
                  </a:lnTo>
                  <a:lnTo>
                    <a:pt x="0" y="0"/>
                  </a:lnTo>
                  <a:lnTo>
                    <a:pt x="0" y="4124579"/>
                  </a:lnTo>
                  <a:close/>
                </a:path>
              </a:pathLst>
            </a:custGeom>
            <a:ln w="9525">
              <a:solidFill>
                <a:srgbClr val="1F2125"/>
              </a:solidFill>
            </a:ln>
          </p:spPr>
          <p:txBody>
            <a:bodyPr wrap="square" lIns="0" tIns="0" rIns="0" bIns="0" rtlCol="0"/>
            <a:lstStyle/>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9144000" cy="1548130"/>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4</a:t>
            </a:r>
            <a:r>
              <a:rPr dirty="0" sz="1600" spc="-30" b="1">
                <a:solidFill>
                  <a:srgbClr val="1F2125"/>
                </a:solidFill>
                <a:latin typeface="Meiryo"/>
                <a:cs typeface="Meiryo"/>
              </a:rPr>
              <a:t>. メンバーのハイライト</a:t>
            </a:r>
            <a:endParaRPr sz="1600">
              <a:latin typeface="Meiryo"/>
              <a:cs typeface="Meiryo"/>
            </a:endParaRPr>
          </a:p>
          <a:p>
            <a:pPr marL="414655">
              <a:lnSpc>
                <a:spcPct val="100000"/>
              </a:lnSpc>
              <a:spcBef>
                <a:spcPts val="1190"/>
              </a:spcBef>
            </a:pPr>
            <a:r>
              <a:rPr dirty="0" sz="1400" spc="-20">
                <a:solidFill>
                  <a:srgbClr val="1F2125"/>
                </a:solidFill>
                <a:latin typeface="Meiryo"/>
                <a:cs typeface="Meiryo"/>
              </a:rPr>
              <a:t>メンバーをハイライトすることで、特定の条件に合致したメンバーをマトリクス内で見つけやすくなります。</a:t>
            </a:r>
            <a:endParaRPr sz="1400">
              <a:latin typeface="Meiryo"/>
              <a:cs typeface="Meiryo"/>
            </a:endParaRPr>
          </a:p>
          <a:p>
            <a:pPr marL="414655">
              <a:lnSpc>
                <a:spcPct val="100000"/>
              </a:lnSpc>
            </a:pPr>
            <a:r>
              <a:rPr dirty="0" sz="1400" spc="-25">
                <a:solidFill>
                  <a:srgbClr val="1F2125"/>
                </a:solidFill>
                <a:latin typeface="Meiryo"/>
                <a:cs typeface="Meiryo"/>
              </a:rPr>
              <a:t>「ハイライト」を利用するためには、事前に検索条件を登録する必要があります。</a:t>
            </a:r>
            <a:endParaRPr sz="1400">
              <a:latin typeface="Meiryo"/>
              <a:cs typeface="Meiryo"/>
            </a:endParaRPr>
          </a:p>
        </p:txBody>
      </p:sp>
      <p:sp>
        <p:nvSpPr>
          <p:cNvPr id="3" name="object 3" descr=""/>
          <p:cNvSpPr txBox="1"/>
          <p:nvPr/>
        </p:nvSpPr>
        <p:spPr>
          <a:xfrm>
            <a:off x="6495669" y="2209545"/>
            <a:ext cx="5715635" cy="1040130"/>
          </a:xfrm>
          <a:prstGeom prst="rect">
            <a:avLst/>
          </a:prstGeom>
        </p:spPr>
        <p:txBody>
          <a:bodyPr wrap="square" lIns="0" tIns="13335" rIns="0" bIns="0" rtlCol="0" vert="horz">
            <a:spAutoFit/>
          </a:bodyPr>
          <a:lstStyle/>
          <a:p>
            <a:pPr marL="12700" marR="1600200">
              <a:lnSpc>
                <a:spcPct val="100000"/>
              </a:lnSpc>
              <a:spcBef>
                <a:spcPts val="105"/>
              </a:spcBef>
            </a:pPr>
            <a:r>
              <a:rPr dirty="0" sz="1400" spc="-20">
                <a:solidFill>
                  <a:srgbClr val="1F2125"/>
                </a:solidFill>
                <a:latin typeface="Meiryo"/>
                <a:cs typeface="Meiryo"/>
              </a:rPr>
              <a:t>①検索条件はプロファイルブックから登録します。</a:t>
            </a:r>
            <a:r>
              <a:rPr dirty="0" sz="1400" spc="-10">
                <a:solidFill>
                  <a:srgbClr val="1F2125"/>
                </a:solidFill>
                <a:latin typeface="Meiryo"/>
                <a:cs typeface="Meiryo"/>
              </a:rPr>
              <a:t>検索条件を指定し検索します。</a:t>
            </a:r>
            <a:endParaRPr sz="1400">
              <a:latin typeface="Meiryo"/>
              <a:cs typeface="Meiryo"/>
            </a:endParaRPr>
          </a:p>
          <a:p>
            <a:pPr marL="12700">
              <a:lnSpc>
                <a:spcPct val="100000"/>
              </a:lnSpc>
            </a:pPr>
            <a:r>
              <a:rPr dirty="0" sz="1400" spc="-25">
                <a:solidFill>
                  <a:srgbClr val="1F2125"/>
                </a:solidFill>
                <a:latin typeface="Meiryo"/>
                <a:cs typeface="Meiryo"/>
              </a:rPr>
              <a:t>その後、『この条件を保存』ボタンから検索条件を保存してください。</a:t>
            </a:r>
            <a:endParaRPr sz="1400">
              <a:latin typeface="Meiryo"/>
              <a:cs typeface="Meiryo"/>
            </a:endParaRPr>
          </a:p>
          <a:p>
            <a:pPr marL="12700">
              <a:lnSpc>
                <a:spcPct val="100000"/>
              </a:lnSpc>
              <a:spcBef>
                <a:spcPts val="1260"/>
              </a:spcBef>
            </a:pPr>
            <a:r>
              <a:rPr dirty="0" sz="1400" spc="-20">
                <a:solidFill>
                  <a:srgbClr val="1F2125"/>
                </a:solidFill>
                <a:latin typeface="Meiryo"/>
                <a:cs typeface="Meiryo"/>
              </a:rPr>
              <a:t>②画面右にある『ハイライト』のメニューをクリックします。</a:t>
            </a:r>
            <a:endParaRPr sz="1400">
              <a:latin typeface="Meiryo"/>
              <a:cs typeface="Meiryo"/>
            </a:endParaRPr>
          </a:p>
        </p:txBody>
      </p:sp>
      <p:pic>
        <p:nvPicPr>
          <p:cNvPr id="4" name="object 4" descr=""/>
          <p:cNvPicPr/>
          <p:nvPr/>
        </p:nvPicPr>
        <p:blipFill>
          <a:blip r:embed="rId2" cstate="print"/>
          <a:stretch>
            <a:fillRect/>
          </a:stretch>
        </p:blipFill>
        <p:spPr>
          <a:xfrm>
            <a:off x="6832340" y="3929314"/>
            <a:ext cx="146577" cy="156283"/>
          </a:xfrm>
          <a:prstGeom prst="rect">
            <a:avLst/>
          </a:prstGeom>
        </p:spPr>
      </p:pic>
      <p:sp>
        <p:nvSpPr>
          <p:cNvPr id="5" name="object 5" descr=""/>
          <p:cNvSpPr txBox="1"/>
          <p:nvPr/>
        </p:nvSpPr>
        <p:spPr>
          <a:xfrm>
            <a:off x="6670675" y="3772750"/>
            <a:ext cx="4681220" cy="1824989"/>
          </a:xfrm>
          <a:prstGeom prst="rect">
            <a:avLst/>
          </a:prstGeom>
          <a:ln w="12700">
            <a:solidFill>
              <a:srgbClr val="00AFEF"/>
            </a:solidFill>
          </a:ln>
        </p:spPr>
        <p:txBody>
          <a:bodyPr wrap="square" lIns="0" tIns="105410" rIns="0" bIns="0" rtlCol="0" vert="horz">
            <a:spAutoFit/>
          </a:bodyPr>
          <a:lstStyle/>
          <a:p>
            <a:pPr marL="382905">
              <a:lnSpc>
                <a:spcPct val="100000"/>
              </a:lnSpc>
              <a:spcBef>
                <a:spcPts val="830"/>
              </a:spcBef>
            </a:pPr>
            <a:r>
              <a:rPr dirty="0" sz="1600" spc="-10" b="1" i="1">
                <a:solidFill>
                  <a:srgbClr val="00AFEF"/>
                </a:solidFill>
                <a:latin typeface="Meiryo"/>
                <a:cs typeface="Meiryo"/>
              </a:rPr>
              <a:t>CHECK!</a:t>
            </a:r>
            <a:endParaRPr sz="1600">
              <a:latin typeface="Meiryo"/>
              <a:cs typeface="Meiryo"/>
            </a:endParaRPr>
          </a:p>
          <a:p>
            <a:pPr marL="209550">
              <a:lnSpc>
                <a:spcPct val="100000"/>
              </a:lnSpc>
              <a:spcBef>
                <a:spcPts val="1805"/>
              </a:spcBef>
            </a:pPr>
            <a:r>
              <a:rPr dirty="0" sz="1400" spc="-20">
                <a:solidFill>
                  <a:srgbClr val="03363C"/>
                </a:solidFill>
                <a:latin typeface="Meiryo"/>
                <a:cs typeface="Meiryo"/>
              </a:rPr>
              <a:t>検索条件はユーザーごとに保存されます。</a:t>
            </a:r>
            <a:endParaRPr sz="1400">
              <a:latin typeface="Meiryo"/>
              <a:cs typeface="Meiryo"/>
            </a:endParaRPr>
          </a:p>
          <a:p>
            <a:pPr marL="209550" marR="149225">
              <a:lnSpc>
                <a:spcPct val="100000"/>
              </a:lnSpc>
            </a:pPr>
            <a:r>
              <a:rPr dirty="0" sz="1400">
                <a:solidFill>
                  <a:srgbClr val="03363C"/>
                </a:solidFill>
                <a:latin typeface="Meiryo"/>
                <a:cs typeface="Meiryo"/>
              </a:rPr>
              <a:t>管理者</a:t>
            </a:r>
            <a:r>
              <a:rPr dirty="0" sz="1400" spc="-10">
                <a:solidFill>
                  <a:srgbClr val="03363C"/>
                </a:solidFill>
                <a:latin typeface="Meiryo"/>
                <a:cs typeface="Meiryo"/>
              </a:rPr>
              <a:t>（Adm）</a:t>
            </a:r>
            <a:r>
              <a:rPr dirty="0" sz="1400" spc="-20">
                <a:solidFill>
                  <a:srgbClr val="03363C"/>
                </a:solidFill>
                <a:latin typeface="Meiryo"/>
                <a:cs typeface="Meiryo"/>
              </a:rPr>
              <a:t>ユーザーであっても、自分以外のユーザーが保存している条件は見ることはできません。</a:t>
            </a:r>
            <a:r>
              <a:rPr dirty="0" sz="1400" spc="500">
                <a:solidFill>
                  <a:srgbClr val="03363C"/>
                </a:solidFill>
                <a:latin typeface="Meiryo"/>
                <a:cs typeface="Meiryo"/>
              </a:rPr>
              <a:t> </a:t>
            </a:r>
            <a:r>
              <a:rPr dirty="0" sz="1400" spc="-15">
                <a:solidFill>
                  <a:srgbClr val="03363C"/>
                </a:solidFill>
                <a:latin typeface="Meiryo"/>
                <a:cs typeface="Meiryo"/>
              </a:rPr>
              <a:t>また検索条件の共有もできません。</a:t>
            </a:r>
            <a:endParaRPr sz="1400">
              <a:latin typeface="Meiryo"/>
              <a:cs typeface="Meiryo"/>
            </a:endParaRPr>
          </a:p>
        </p:txBody>
      </p:sp>
      <p:grpSp>
        <p:nvGrpSpPr>
          <p:cNvPr id="6" name="object 6" descr=""/>
          <p:cNvGrpSpPr/>
          <p:nvPr/>
        </p:nvGrpSpPr>
        <p:grpSpPr>
          <a:xfrm>
            <a:off x="302133" y="2048446"/>
            <a:ext cx="5978525" cy="3448685"/>
            <a:chOff x="302133" y="2048446"/>
            <a:chExt cx="5978525" cy="3448685"/>
          </a:xfrm>
        </p:grpSpPr>
        <p:pic>
          <p:nvPicPr>
            <p:cNvPr id="7" name="object 7" descr=""/>
            <p:cNvPicPr/>
            <p:nvPr/>
          </p:nvPicPr>
          <p:blipFill>
            <a:blip r:embed="rId3" cstate="print"/>
            <a:stretch>
              <a:fillRect/>
            </a:stretch>
          </p:blipFill>
          <p:spPr>
            <a:xfrm>
              <a:off x="311658" y="2058034"/>
              <a:ext cx="5959475" cy="3429508"/>
            </a:xfrm>
            <a:prstGeom prst="rect">
              <a:avLst/>
            </a:prstGeom>
          </p:spPr>
        </p:pic>
        <p:sp>
          <p:nvSpPr>
            <p:cNvPr id="8" name="object 8" descr=""/>
            <p:cNvSpPr/>
            <p:nvPr/>
          </p:nvSpPr>
          <p:spPr>
            <a:xfrm>
              <a:off x="306895" y="2053208"/>
              <a:ext cx="5969000" cy="3439160"/>
            </a:xfrm>
            <a:custGeom>
              <a:avLst/>
              <a:gdLst/>
              <a:ahLst/>
              <a:cxnLst/>
              <a:rect l="l" t="t" r="r" b="b"/>
              <a:pathLst>
                <a:path w="5969000" h="3439160">
                  <a:moveTo>
                    <a:pt x="0" y="3439033"/>
                  </a:moveTo>
                  <a:lnTo>
                    <a:pt x="5969000" y="3439033"/>
                  </a:lnTo>
                  <a:lnTo>
                    <a:pt x="5969000" y="0"/>
                  </a:lnTo>
                  <a:lnTo>
                    <a:pt x="0" y="0"/>
                  </a:lnTo>
                  <a:lnTo>
                    <a:pt x="0" y="3439033"/>
                  </a:lnTo>
                  <a:close/>
                </a:path>
              </a:pathLst>
            </a:custGeom>
            <a:ln w="9525">
              <a:solidFill>
                <a:srgbClr val="1F2125"/>
              </a:solidFill>
            </a:ln>
          </p:spPr>
          <p:txBody>
            <a:bodyPr wrap="square" lIns="0" tIns="0" rIns="0" bIns="0" rtlCol="0"/>
            <a:lstStyle/>
            <a:p/>
          </p:txBody>
        </p:sp>
      </p:grpSp>
      <p:sp>
        <p:nvSpPr>
          <p:cNvPr id="9" name="object 9"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19</a:t>
            </a:fld>
          </a:p>
        </p:txBody>
      </p:sp>
      <p:sp>
        <p:nvSpPr>
          <p:cNvPr id="10" name="object 10"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Id2" cstate="print"/>
          <a:stretch>
            <a:fillRect/>
          </a:stretch>
        </p:blipFill>
        <p:spPr>
          <a:xfrm>
            <a:off x="4439" y="-1"/>
            <a:ext cx="12187555" cy="6857999"/>
          </a:xfrm>
          <a:prstGeom prst="rect">
            <a:avLst/>
          </a:prstGeom>
        </p:spPr>
      </p:pic>
      <p:sp>
        <p:nvSpPr>
          <p:cNvPr id="3" name="object 3"/>
          <p:cNvSpPr txBox="1">
            <a:spLocks noGrp="1"/>
          </p:cNvSpPr>
          <p:nvPr>
            <p:ph type="title"/>
          </p:nvPr>
        </p:nvSpPr>
        <p:spPr>
          <a:prstGeom prst="rect"/>
        </p:spPr>
        <p:txBody>
          <a:bodyPr wrap="square" lIns="0" tIns="12700" rIns="0" bIns="0" rtlCol="0" vert="horz">
            <a:spAutoFit/>
          </a:bodyPr>
          <a:lstStyle/>
          <a:p>
            <a:pPr marL="12700">
              <a:lnSpc>
                <a:spcPct val="100000"/>
              </a:lnSpc>
              <a:spcBef>
                <a:spcPts val="100"/>
              </a:spcBef>
            </a:pPr>
            <a:r>
              <a:rPr dirty="0" spc="-10"/>
              <a:t>INDEX</a:t>
            </a:r>
          </a:p>
        </p:txBody>
      </p:sp>
      <p:sp>
        <p:nvSpPr>
          <p:cNvPr id="4" name="object 4" descr=""/>
          <p:cNvSpPr txBox="1"/>
          <p:nvPr/>
        </p:nvSpPr>
        <p:spPr>
          <a:xfrm>
            <a:off x="217728" y="6493865"/>
            <a:ext cx="814069" cy="162560"/>
          </a:xfrm>
          <a:prstGeom prst="rect">
            <a:avLst/>
          </a:prstGeom>
        </p:spPr>
        <p:txBody>
          <a:bodyPr wrap="square" lIns="0" tIns="12700" rIns="0" bIns="0" rtlCol="0" vert="horz">
            <a:spAutoFit/>
          </a:bodyPr>
          <a:lstStyle/>
          <a:p>
            <a:pPr marL="12700">
              <a:lnSpc>
                <a:spcPct val="100000"/>
              </a:lnSpc>
              <a:spcBef>
                <a:spcPts val="100"/>
              </a:spcBef>
            </a:pPr>
            <a:r>
              <a:rPr dirty="0" sz="900" spc="-665">
                <a:solidFill>
                  <a:srgbClr val="ACACAF"/>
                </a:solidFill>
                <a:latin typeface="Arial"/>
                <a:cs typeface="Arial"/>
              </a:rPr>
              <a:t>©</a:t>
            </a:r>
            <a:r>
              <a:rPr dirty="0" baseline="3086" sz="1350">
                <a:solidFill>
                  <a:srgbClr val="737378"/>
                </a:solidFill>
                <a:latin typeface="Yu Gothic"/>
                <a:cs typeface="Yu Gothic"/>
              </a:rPr>
              <a:t>©</a:t>
            </a:r>
            <a:r>
              <a:rPr dirty="0" baseline="3086" sz="1350" spc="-225">
                <a:solidFill>
                  <a:srgbClr val="737378"/>
                </a:solidFill>
                <a:latin typeface="Yu Gothic"/>
                <a:cs typeface="Yu Gothic"/>
              </a:rPr>
              <a:t> </a:t>
            </a:r>
            <a:r>
              <a:rPr dirty="0" sz="900" spc="-300">
                <a:solidFill>
                  <a:srgbClr val="ACACAF"/>
                </a:solidFill>
                <a:latin typeface="Arial"/>
                <a:cs typeface="Arial"/>
              </a:rPr>
              <a:t>k</a:t>
            </a:r>
            <a:r>
              <a:rPr dirty="0" baseline="3086" sz="1350" spc="-277">
                <a:solidFill>
                  <a:srgbClr val="737378"/>
                </a:solidFill>
                <a:latin typeface="Yu Gothic"/>
                <a:cs typeface="Yu Gothic"/>
              </a:rPr>
              <a:t>k</a:t>
            </a:r>
            <a:r>
              <a:rPr dirty="0" sz="900" spc="-330">
                <a:solidFill>
                  <a:srgbClr val="ACACAF"/>
                </a:solidFill>
                <a:latin typeface="Arial"/>
                <a:cs typeface="Arial"/>
              </a:rPr>
              <a:t>a</a:t>
            </a:r>
            <a:r>
              <a:rPr dirty="0" baseline="3086" sz="1350" spc="-277">
                <a:solidFill>
                  <a:srgbClr val="737378"/>
                </a:solidFill>
                <a:latin typeface="Yu Gothic"/>
                <a:cs typeface="Yu Gothic"/>
              </a:rPr>
              <a:t>a</a:t>
            </a:r>
            <a:r>
              <a:rPr dirty="0" sz="900" spc="-330">
                <a:solidFill>
                  <a:srgbClr val="ACACAF"/>
                </a:solidFill>
                <a:latin typeface="Arial"/>
                <a:cs typeface="Arial"/>
              </a:rPr>
              <a:t>o</a:t>
            </a:r>
            <a:r>
              <a:rPr dirty="0" baseline="3086" sz="1350" spc="-284">
                <a:solidFill>
                  <a:srgbClr val="737378"/>
                </a:solidFill>
                <a:latin typeface="Yu Gothic"/>
                <a:cs typeface="Yu Gothic"/>
              </a:rPr>
              <a:t>o</a:t>
            </a:r>
            <a:r>
              <a:rPr dirty="0" sz="900" spc="-325">
                <a:solidFill>
                  <a:srgbClr val="ACACAF"/>
                </a:solidFill>
                <a:latin typeface="Arial"/>
                <a:cs typeface="Arial"/>
              </a:rPr>
              <a:t>n</a:t>
            </a:r>
            <a:r>
              <a:rPr dirty="0" baseline="3086" sz="1350" spc="-315">
                <a:solidFill>
                  <a:srgbClr val="737378"/>
                </a:solidFill>
                <a:latin typeface="Yu Gothic"/>
                <a:cs typeface="Yu Gothic"/>
              </a:rPr>
              <a:t>n</a:t>
            </a:r>
            <a:r>
              <a:rPr dirty="0" sz="900" spc="-300">
                <a:solidFill>
                  <a:srgbClr val="ACACAF"/>
                </a:solidFill>
                <a:latin typeface="Arial"/>
                <a:cs typeface="Arial"/>
              </a:rPr>
              <a:t>a</a:t>
            </a:r>
            <a:r>
              <a:rPr dirty="0" baseline="3086" sz="1350" spc="-315">
                <a:solidFill>
                  <a:srgbClr val="737378"/>
                </a:solidFill>
                <a:latin typeface="Yu Gothic"/>
                <a:cs typeface="Yu Gothic"/>
              </a:rPr>
              <a:t>a</a:t>
            </a:r>
            <a:r>
              <a:rPr dirty="0" sz="900" spc="-250">
                <a:solidFill>
                  <a:srgbClr val="ACACAF"/>
                </a:solidFill>
                <a:latin typeface="Arial"/>
                <a:cs typeface="Arial"/>
              </a:rPr>
              <a:t>v</a:t>
            </a:r>
            <a:r>
              <a:rPr dirty="0" baseline="3086" sz="1350" spc="-315">
                <a:solidFill>
                  <a:srgbClr val="737378"/>
                </a:solidFill>
                <a:latin typeface="Yu Gothic"/>
                <a:cs typeface="Yu Gothic"/>
              </a:rPr>
              <a:t>v</a:t>
            </a:r>
            <a:r>
              <a:rPr dirty="0" sz="900" spc="-5">
                <a:solidFill>
                  <a:srgbClr val="ACACAF"/>
                </a:solidFill>
                <a:latin typeface="Arial"/>
                <a:cs typeface="Arial"/>
              </a:rPr>
              <a:t>i</a:t>
            </a:r>
            <a:r>
              <a:rPr dirty="0" sz="900" spc="-254">
                <a:solidFill>
                  <a:srgbClr val="ACACAF"/>
                </a:solidFill>
                <a:latin typeface="Arial"/>
                <a:cs typeface="Arial"/>
              </a:rPr>
              <a:t>,</a:t>
            </a:r>
            <a:r>
              <a:rPr dirty="0" baseline="3086" sz="1350">
                <a:solidFill>
                  <a:srgbClr val="737378"/>
                </a:solidFill>
                <a:latin typeface="Yu Gothic"/>
                <a:cs typeface="Yu Gothic"/>
              </a:rPr>
              <a:t>i</a:t>
            </a:r>
            <a:r>
              <a:rPr dirty="0" baseline="3086" sz="1350" spc="-7">
                <a:solidFill>
                  <a:srgbClr val="737378"/>
                </a:solidFill>
                <a:latin typeface="Yu Gothic"/>
                <a:cs typeface="Yu Gothic"/>
              </a:rPr>
              <a:t>,</a:t>
            </a:r>
            <a:r>
              <a:rPr dirty="0" sz="900" spc="-5">
                <a:solidFill>
                  <a:srgbClr val="ACACAF"/>
                </a:solidFill>
                <a:latin typeface="Arial"/>
                <a:cs typeface="Arial"/>
              </a:rPr>
              <a:t>i</a:t>
            </a:r>
            <a:r>
              <a:rPr dirty="0" sz="900" spc="-480">
                <a:solidFill>
                  <a:srgbClr val="ACACAF"/>
                </a:solidFill>
                <a:latin typeface="Arial"/>
                <a:cs typeface="Arial"/>
              </a:rPr>
              <a:t>n</a:t>
            </a:r>
            <a:r>
              <a:rPr dirty="0" baseline="3086" sz="1350" spc="-7">
                <a:solidFill>
                  <a:srgbClr val="737378"/>
                </a:solidFill>
                <a:latin typeface="Yu Gothic"/>
                <a:cs typeface="Yu Gothic"/>
              </a:rPr>
              <a:t>i</a:t>
            </a:r>
            <a:r>
              <a:rPr dirty="0" baseline="3086" sz="1350" spc="-450">
                <a:solidFill>
                  <a:srgbClr val="737378"/>
                </a:solidFill>
                <a:latin typeface="Yu Gothic"/>
                <a:cs typeface="Yu Gothic"/>
              </a:rPr>
              <a:t>n</a:t>
            </a:r>
            <a:r>
              <a:rPr dirty="0" sz="900" spc="-165">
                <a:solidFill>
                  <a:srgbClr val="ACACAF"/>
                </a:solidFill>
                <a:latin typeface="Arial"/>
                <a:cs typeface="Arial"/>
              </a:rPr>
              <a:t>c</a:t>
            </a:r>
            <a:r>
              <a:rPr dirty="0" baseline="3086" sz="1350" spc="-465">
                <a:solidFill>
                  <a:srgbClr val="737378"/>
                </a:solidFill>
                <a:latin typeface="Yu Gothic"/>
                <a:cs typeface="Yu Gothic"/>
              </a:rPr>
              <a:t>c</a:t>
            </a:r>
            <a:r>
              <a:rPr dirty="0" sz="900" spc="50">
                <a:solidFill>
                  <a:srgbClr val="ACACAF"/>
                </a:solidFill>
                <a:latin typeface="Arial"/>
                <a:cs typeface="Arial"/>
              </a:rPr>
              <a:t>.</a:t>
            </a:r>
            <a:r>
              <a:rPr dirty="0" baseline="3086" sz="1350" spc="-7">
                <a:solidFill>
                  <a:srgbClr val="737378"/>
                </a:solidFill>
                <a:latin typeface="Yu Gothic"/>
                <a:cs typeface="Yu Gothic"/>
              </a:rPr>
              <a:t>.</a:t>
            </a:r>
            <a:endParaRPr baseline="3086" sz="1350">
              <a:latin typeface="Yu Gothic"/>
              <a:cs typeface="Yu Gothic"/>
            </a:endParaRPr>
          </a:p>
        </p:txBody>
      </p:sp>
      <p:sp>
        <p:nvSpPr>
          <p:cNvPr id="5" name="object 5" descr=""/>
          <p:cNvSpPr txBox="1"/>
          <p:nvPr/>
        </p:nvSpPr>
        <p:spPr>
          <a:xfrm>
            <a:off x="813612" y="2626146"/>
            <a:ext cx="3227705" cy="1750060"/>
          </a:xfrm>
          <a:prstGeom prst="rect">
            <a:avLst/>
          </a:prstGeom>
        </p:spPr>
        <p:txBody>
          <a:bodyPr wrap="square" lIns="0" tIns="134620" rIns="0" bIns="0" rtlCol="0" vert="horz">
            <a:spAutoFit/>
          </a:bodyPr>
          <a:lstStyle/>
          <a:p>
            <a:pPr marL="12700">
              <a:lnSpc>
                <a:spcPct val="100000"/>
              </a:lnSpc>
              <a:spcBef>
                <a:spcPts val="1060"/>
              </a:spcBef>
            </a:pPr>
            <a:r>
              <a:rPr dirty="0" sz="2800" spc="-45" b="1">
                <a:solidFill>
                  <a:srgbClr val="1F2125"/>
                </a:solidFill>
                <a:latin typeface="Meiryo"/>
                <a:cs typeface="Meiryo"/>
              </a:rPr>
              <a:t>シャッフルフェイス</a:t>
            </a:r>
            <a:endParaRPr sz="2800">
              <a:latin typeface="Meiryo"/>
              <a:cs typeface="Meiryo"/>
            </a:endParaRPr>
          </a:p>
          <a:p>
            <a:pPr marL="698500" indent="-342265">
              <a:lnSpc>
                <a:spcPct val="100000"/>
              </a:lnSpc>
              <a:spcBef>
                <a:spcPts val="615"/>
              </a:spcBef>
              <a:buAutoNum type="arabicPeriod"/>
              <a:tabLst>
                <a:tab pos="698500" algn="l"/>
              </a:tabLst>
            </a:pPr>
            <a:r>
              <a:rPr dirty="0" u="sng" sz="1800" spc="-5">
                <a:solidFill>
                  <a:srgbClr val="1F2125"/>
                </a:solidFill>
                <a:uFill>
                  <a:solidFill>
                    <a:srgbClr val="1F2125"/>
                  </a:solidFill>
                </a:uFill>
                <a:latin typeface="Meiryo"/>
                <a:cs typeface="Meiryo"/>
              </a:rPr>
              <a:t>シャッフルフェイスとは</a:t>
            </a:r>
            <a:endParaRPr sz="1800">
              <a:latin typeface="Meiryo"/>
              <a:cs typeface="Meiryo"/>
            </a:endParaRPr>
          </a:p>
          <a:p>
            <a:pPr marL="698500" indent="-342265">
              <a:lnSpc>
                <a:spcPct val="100000"/>
              </a:lnSpc>
              <a:buAutoNum type="arabicPeriod"/>
              <a:tabLst>
                <a:tab pos="698500" algn="l"/>
              </a:tabLst>
            </a:pPr>
            <a:r>
              <a:rPr dirty="0" u="sng" sz="1800" spc="-10">
                <a:solidFill>
                  <a:srgbClr val="1F2125"/>
                </a:solidFill>
                <a:uFill>
                  <a:solidFill>
                    <a:srgbClr val="1F2125"/>
                  </a:solidFill>
                </a:uFill>
                <a:latin typeface="Meiryo"/>
                <a:cs typeface="Meiryo"/>
              </a:rPr>
              <a:t>メンバーマトリクス</a:t>
            </a:r>
            <a:r>
              <a:rPr dirty="0" u="sng" sz="1800" spc="500">
                <a:solidFill>
                  <a:srgbClr val="1F2125"/>
                </a:solidFill>
                <a:uFill>
                  <a:solidFill>
                    <a:srgbClr val="1F2125"/>
                  </a:solidFill>
                </a:uFill>
                <a:latin typeface="Meiryo"/>
                <a:cs typeface="Meiryo"/>
              </a:rPr>
              <a:t> </a:t>
            </a:r>
            <a:endParaRPr sz="1800">
              <a:latin typeface="Meiryo"/>
              <a:cs typeface="Meiryo"/>
            </a:endParaRPr>
          </a:p>
          <a:p>
            <a:pPr marL="698500" indent="-342265">
              <a:lnSpc>
                <a:spcPct val="100000"/>
              </a:lnSpc>
              <a:buAutoNum type="arabicPeriod"/>
              <a:tabLst>
                <a:tab pos="698500" algn="l"/>
              </a:tabLst>
            </a:pPr>
            <a:r>
              <a:rPr dirty="0" u="sng" sz="1800" spc="-15">
                <a:solidFill>
                  <a:srgbClr val="1F2125"/>
                </a:solidFill>
                <a:uFill>
                  <a:solidFill>
                    <a:srgbClr val="1F2125"/>
                  </a:solidFill>
                </a:uFill>
                <a:latin typeface="Meiryo"/>
                <a:cs typeface="Meiryo"/>
              </a:rPr>
              <a:t>シミュレーションモード</a:t>
            </a:r>
            <a:endParaRPr sz="1800">
              <a:latin typeface="Meiryo"/>
              <a:cs typeface="Meiryo"/>
            </a:endParaRPr>
          </a:p>
          <a:p>
            <a:pPr marL="698500" indent="-342265">
              <a:lnSpc>
                <a:spcPct val="100000"/>
              </a:lnSpc>
              <a:spcBef>
                <a:spcPts val="5"/>
              </a:spcBef>
              <a:buAutoNum type="arabicPeriod"/>
              <a:tabLst>
                <a:tab pos="698500" algn="l"/>
              </a:tabLst>
            </a:pPr>
            <a:r>
              <a:rPr dirty="0" u="sng" sz="1800" spc="-10">
                <a:solidFill>
                  <a:srgbClr val="1F2125"/>
                </a:solidFill>
                <a:uFill>
                  <a:solidFill>
                    <a:srgbClr val="1F2125"/>
                  </a:solidFill>
                </a:uFill>
                <a:latin typeface="Meiryo"/>
                <a:cs typeface="Meiryo"/>
              </a:rPr>
              <a:t>スナップショット</a:t>
            </a:r>
            <a:endParaRPr sz="1800">
              <a:latin typeface="Meiryo"/>
              <a:cs typeface="Meiry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968500"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p:txBody>
      </p:sp>
      <p:sp>
        <p:nvSpPr>
          <p:cNvPr id="3" name="object 3" descr=""/>
          <p:cNvSpPr txBox="1"/>
          <p:nvPr/>
        </p:nvSpPr>
        <p:spPr>
          <a:xfrm>
            <a:off x="371043" y="805824"/>
            <a:ext cx="5410835" cy="765810"/>
          </a:xfrm>
          <a:prstGeom prst="rect">
            <a:avLst/>
          </a:prstGeom>
        </p:spPr>
        <p:txBody>
          <a:bodyPr wrap="square" lIns="0" tIns="48895" rIns="0" bIns="0" rtlCol="0" vert="horz">
            <a:spAutoFit/>
          </a:bodyPr>
          <a:lstStyle/>
          <a:p>
            <a:pPr marL="12700">
              <a:lnSpc>
                <a:spcPct val="100000"/>
              </a:lnSpc>
              <a:spcBef>
                <a:spcPts val="385"/>
              </a:spcBef>
            </a:pPr>
            <a:r>
              <a:rPr dirty="0" sz="1600" spc="-20" b="1">
                <a:solidFill>
                  <a:srgbClr val="1F2125"/>
                </a:solidFill>
                <a:latin typeface="Meiryo"/>
                <a:cs typeface="Meiryo"/>
              </a:rPr>
              <a:t>2-</a:t>
            </a:r>
            <a:r>
              <a:rPr dirty="0" sz="1600" b="1">
                <a:solidFill>
                  <a:srgbClr val="1F2125"/>
                </a:solidFill>
                <a:latin typeface="Meiryo"/>
                <a:cs typeface="Meiryo"/>
              </a:rPr>
              <a:t>4</a:t>
            </a:r>
            <a:r>
              <a:rPr dirty="0" sz="1600" spc="-30" b="1">
                <a:solidFill>
                  <a:srgbClr val="1F2125"/>
                </a:solidFill>
                <a:latin typeface="Meiryo"/>
                <a:cs typeface="Meiryo"/>
              </a:rPr>
              <a:t>. メンバーのハイライト</a:t>
            </a:r>
            <a:endParaRPr sz="1600">
              <a:latin typeface="Meiryo"/>
              <a:cs typeface="Meiryo"/>
            </a:endParaRPr>
          </a:p>
          <a:p>
            <a:pPr marL="414655" marR="5080">
              <a:lnSpc>
                <a:spcPct val="100000"/>
              </a:lnSpc>
              <a:spcBef>
                <a:spcPts val="260"/>
              </a:spcBef>
            </a:pPr>
            <a:r>
              <a:rPr dirty="0" sz="1400" spc="-20">
                <a:solidFill>
                  <a:srgbClr val="1F2125"/>
                </a:solidFill>
                <a:latin typeface="Meiryo"/>
                <a:cs typeface="Meiryo"/>
              </a:rPr>
              <a:t>③保存されている検索条件一覧が表示されるので、ハイライト</a:t>
            </a:r>
            <a:r>
              <a:rPr dirty="0" sz="1400" spc="-10">
                <a:solidFill>
                  <a:srgbClr val="1F2125"/>
                </a:solidFill>
                <a:latin typeface="Meiryo"/>
                <a:cs typeface="Meiryo"/>
              </a:rPr>
              <a:t>したい条件を選択します。</a:t>
            </a:r>
            <a:endParaRPr sz="1400">
              <a:latin typeface="Meiryo"/>
              <a:cs typeface="Meiryo"/>
            </a:endParaRPr>
          </a:p>
        </p:txBody>
      </p:sp>
      <p:sp>
        <p:nvSpPr>
          <p:cNvPr id="4" name="object 4" descr=""/>
          <p:cNvSpPr txBox="1"/>
          <p:nvPr/>
        </p:nvSpPr>
        <p:spPr>
          <a:xfrm>
            <a:off x="6247003" y="1114170"/>
            <a:ext cx="5187315" cy="452755"/>
          </a:xfrm>
          <a:prstGeom prst="rect">
            <a:avLst/>
          </a:prstGeom>
        </p:spPr>
        <p:txBody>
          <a:bodyPr wrap="square" lIns="0" tIns="13335" rIns="0" bIns="0" rtlCol="0" vert="horz">
            <a:spAutoFit/>
          </a:bodyPr>
          <a:lstStyle/>
          <a:p>
            <a:pPr marL="12700" marR="5080">
              <a:lnSpc>
                <a:spcPct val="100000"/>
              </a:lnSpc>
              <a:spcBef>
                <a:spcPts val="105"/>
              </a:spcBef>
            </a:pPr>
            <a:r>
              <a:rPr dirty="0" sz="1400" spc="-20">
                <a:solidFill>
                  <a:srgbClr val="1F2125"/>
                </a:solidFill>
                <a:latin typeface="Meiryo"/>
                <a:cs typeface="Meiryo"/>
              </a:rPr>
              <a:t>④選択した条件に合致するメンバーのラベル部分が黄色くなりま</a:t>
            </a:r>
            <a:r>
              <a:rPr dirty="0" sz="1400" spc="-25">
                <a:solidFill>
                  <a:srgbClr val="1F2125"/>
                </a:solidFill>
                <a:latin typeface="Meiryo"/>
                <a:cs typeface="Meiryo"/>
              </a:rPr>
              <a:t>す。</a:t>
            </a:r>
            <a:endParaRPr sz="1400">
              <a:latin typeface="Meiryo"/>
              <a:cs typeface="Meiryo"/>
            </a:endParaRPr>
          </a:p>
        </p:txBody>
      </p:sp>
      <p:grpSp>
        <p:nvGrpSpPr>
          <p:cNvPr id="5" name="object 5" descr=""/>
          <p:cNvGrpSpPr/>
          <p:nvPr/>
        </p:nvGrpSpPr>
        <p:grpSpPr>
          <a:xfrm>
            <a:off x="804151" y="5001666"/>
            <a:ext cx="10584180" cy="1158875"/>
            <a:chOff x="804151" y="5001666"/>
            <a:chExt cx="10584180" cy="1158875"/>
          </a:xfrm>
        </p:grpSpPr>
        <p:sp>
          <p:nvSpPr>
            <p:cNvPr id="6" name="object 6" descr=""/>
            <p:cNvSpPr/>
            <p:nvPr/>
          </p:nvSpPr>
          <p:spPr>
            <a:xfrm>
              <a:off x="804151" y="5001666"/>
              <a:ext cx="10584180" cy="1158875"/>
            </a:xfrm>
            <a:custGeom>
              <a:avLst/>
              <a:gdLst/>
              <a:ahLst/>
              <a:cxnLst/>
              <a:rect l="l" t="t" r="r" b="b"/>
              <a:pathLst>
                <a:path w="10584180" h="1158875">
                  <a:moveTo>
                    <a:pt x="10583672" y="0"/>
                  </a:moveTo>
                  <a:lnTo>
                    <a:pt x="0" y="0"/>
                  </a:lnTo>
                  <a:lnTo>
                    <a:pt x="0" y="1158595"/>
                  </a:lnTo>
                  <a:lnTo>
                    <a:pt x="10583672" y="1158595"/>
                  </a:lnTo>
                  <a:lnTo>
                    <a:pt x="10583672" y="0"/>
                  </a:lnTo>
                  <a:close/>
                </a:path>
              </a:pathLst>
            </a:custGeom>
            <a:solidFill>
              <a:srgbClr val="FFFFFF"/>
            </a:solidFill>
          </p:spPr>
          <p:txBody>
            <a:bodyPr wrap="square" lIns="0" tIns="0" rIns="0" bIns="0" rtlCol="0"/>
            <a:lstStyle/>
            <a:p/>
          </p:txBody>
        </p:sp>
        <p:pic>
          <p:nvPicPr>
            <p:cNvPr id="7" name="object 7" descr=""/>
            <p:cNvPicPr/>
            <p:nvPr/>
          </p:nvPicPr>
          <p:blipFill>
            <a:blip r:embed="rId2" cstate="print"/>
            <a:stretch>
              <a:fillRect/>
            </a:stretch>
          </p:blipFill>
          <p:spPr>
            <a:xfrm>
              <a:off x="882396" y="5106924"/>
              <a:ext cx="407670" cy="427481"/>
            </a:xfrm>
            <a:prstGeom prst="rect">
              <a:avLst/>
            </a:prstGeom>
          </p:spPr>
        </p:pic>
      </p:grpSp>
      <p:sp>
        <p:nvSpPr>
          <p:cNvPr id="8" name="object 8" descr=""/>
          <p:cNvSpPr txBox="1"/>
          <p:nvPr/>
        </p:nvSpPr>
        <p:spPr>
          <a:xfrm>
            <a:off x="804151" y="5001666"/>
            <a:ext cx="10584180" cy="1158875"/>
          </a:xfrm>
          <a:prstGeom prst="rect">
            <a:avLst/>
          </a:prstGeom>
          <a:ln w="12700">
            <a:solidFill>
              <a:srgbClr val="00AFEF"/>
            </a:solidFill>
          </a:ln>
        </p:spPr>
        <p:txBody>
          <a:bodyPr wrap="square" lIns="0" tIns="137795" rIns="0" bIns="0" rtlCol="0" vert="horz">
            <a:spAutoFit/>
          </a:bodyPr>
          <a:lstStyle/>
          <a:p>
            <a:pPr marL="432434">
              <a:lnSpc>
                <a:spcPct val="100000"/>
              </a:lnSpc>
              <a:spcBef>
                <a:spcPts val="1085"/>
              </a:spcBef>
              <a:tabLst>
                <a:tab pos="1441450" algn="l"/>
              </a:tabLst>
            </a:pPr>
            <a:r>
              <a:rPr dirty="0" sz="1600" spc="-10" b="1" i="1">
                <a:solidFill>
                  <a:srgbClr val="00AFEF"/>
                </a:solidFill>
                <a:latin typeface="Meiryo"/>
                <a:cs typeface="Meiryo"/>
              </a:rPr>
              <a:t>CHECK!</a:t>
            </a:r>
            <a:r>
              <a:rPr dirty="0" sz="1600" b="1" i="1">
                <a:solidFill>
                  <a:srgbClr val="00AFEF"/>
                </a:solidFill>
                <a:latin typeface="Meiryo"/>
                <a:cs typeface="Meiryo"/>
              </a:rPr>
              <a:t>	</a:t>
            </a:r>
            <a:r>
              <a:rPr dirty="0" sz="1600" spc="-30" b="1" i="1">
                <a:solidFill>
                  <a:srgbClr val="00AFEF"/>
                </a:solidFill>
                <a:latin typeface="Meiryo"/>
                <a:cs typeface="Meiryo"/>
              </a:rPr>
              <a:t>多くの条件でハイライトしたらどうなるの？</a:t>
            </a:r>
            <a:endParaRPr sz="1600">
              <a:latin typeface="Meiryo"/>
              <a:cs typeface="Meiryo"/>
            </a:endParaRPr>
          </a:p>
          <a:p>
            <a:pPr marL="273050">
              <a:lnSpc>
                <a:spcPct val="100000"/>
              </a:lnSpc>
              <a:spcBef>
                <a:spcPts val="459"/>
              </a:spcBef>
            </a:pPr>
            <a:r>
              <a:rPr dirty="0" sz="1400" spc="-10">
                <a:solidFill>
                  <a:srgbClr val="1F2125"/>
                </a:solidFill>
                <a:latin typeface="Meiryo"/>
                <a:cs typeface="Meiryo"/>
              </a:rPr>
              <a:t>条件を複数選択した場合、どれか1</a:t>
            </a:r>
            <a:r>
              <a:rPr dirty="0" sz="1400" spc="-15">
                <a:solidFill>
                  <a:srgbClr val="1F2125"/>
                </a:solidFill>
                <a:latin typeface="Meiryo"/>
                <a:cs typeface="Meiryo"/>
              </a:rPr>
              <a:t>つの条件に当てはまるとハイライトされます。</a:t>
            </a:r>
            <a:endParaRPr sz="1400">
              <a:latin typeface="Meiryo"/>
              <a:cs typeface="Meiryo"/>
            </a:endParaRPr>
          </a:p>
          <a:p>
            <a:pPr marL="273050">
              <a:lnSpc>
                <a:spcPct val="100000"/>
              </a:lnSpc>
            </a:pPr>
            <a:r>
              <a:rPr dirty="0" sz="1400" spc="-20">
                <a:solidFill>
                  <a:srgbClr val="1F2125"/>
                </a:solidFill>
                <a:latin typeface="Meiryo"/>
                <a:cs typeface="Meiryo"/>
              </a:rPr>
              <a:t>そのため、多くの条件でハイライトすると条件に合致する人も多くなり、色付けされるメンバーも増えます。</a:t>
            </a:r>
            <a:endParaRPr sz="1400">
              <a:latin typeface="Meiryo"/>
              <a:cs typeface="Meiryo"/>
            </a:endParaRPr>
          </a:p>
        </p:txBody>
      </p:sp>
      <p:grpSp>
        <p:nvGrpSpPr>
          <p:cNvPr id="9" name="object 9" descr=""/>
          <p:cNvGrpSpPr/>
          <p:nvPr/>
        </p:nvGrpSpPr>
        <p:grpSpPr>
          <a:xfrm>
            <a:off x="209626" y="1621726"/>
            <a:ext cx="5683250" cy="3077845"/>
            <a:chOff x="209626" y="1621726"/>
            <a:chExt cx="5683250" cy="3077845"/>
          </a:xfrm>
        </p:grpSpPr>
        <p:pic>
          <p:nvPicPr>
            <p:cNvPr id="10" name="object 10" descr=""/>
            <p:cNvPicPr/>
            <p:nvPr/>
          </p:nvPicPr>
          <p:blipFill>
            <a:blip r:embed="rId3" cstate="print"/>
            <a:stretch>
              <a:fillRect/>
            </a:stretch>
          </p:blipFill>
          <p:spPr>
            <a:xfrm>
              <a:off x="219151" y="1631314"/>
              <a:ext cx="5663946" cy="3058413"/>
            </a:xfrm>
            <a:prstGeom prst="rect">
              <a:avLst/>
            </a:prstGeom>
          </p:spPr>
        </p:pic>
        <p:sp>
          <p:nvSpPr>
            <p:cNvPr id="11" name="object 11" descr=""/>
            <p:cNvSpPr/>
            <p:nvPr/>
          </p:nvSpPr>
          <p:spPr>
            <a:xfrm>
              <a:off x="214388" y="1626488"/>
              <a:ext cx="5673725" cy="3068320"/>
            </a:xfrm>
            <a:custGeom>
              <a:avLst/>
              <a:gdLst/>
              <a:ahLst/>
              <a:cxnLst/>
              <a:rect l="l" t="t" r="r" b="b"/>
              <a:pathLst>
                <a:path w="5673725" h="3068320">
                  <a:moveTo>
                    <a:pt x="0" y="3067939"/>
                  </a:moveTo>
                  <a:lnTo>
                    <a:pt x="5673471" y="3067939"/>
                  </a:lnTo>
                  <a:lnTo>
                    <a:pt x="5673471" y="0"/>
                  </a:lnTo>
                  <a:lnTo>
                    <a:pt x="0" y="0"/>
                  </a:lnTo>
                  <a:lnTo>
                    <a:pt x="0" y="3067939"/>
                  </a:lnTo>
                  <a:close/>
                </a:path>
              </a:pathLst>
            </a:custGeom>
            <a:ln w="9525">
              <a:solidFill>
                <a:srgbClr val="1F2125"/>
              </a:solidFill>
            </a:ln>
          </p:spPr>
          <p:txBody>
            <a:bodyPr wrap="square" lIns="0" tIns="0" rIns="0" bIns="0" rtlCol="0"/>
            <a:lstStyle/>
            <a:p/>
          </p:txBody>
        </p:sp>
      </p:grpSp>
      <p:grpSp>
        <p:nvGrpSpPr>
          <p:cNvPr id="12" name="object 12" descr=""/>
          <p:cNvGrpSpPr/>
          <p:nvPr/>
        </p:nvGrpSpPr>
        <p:grpSpPr>
          <a:xfrm>
            <a:off x="6234239" y="1626298"/>
            <a:ext cx="5649595" cy="3077845"/>
            <a:chOff x="6234239" y="1626298"/>
            <a:chExt cx="5649595" cy="3077845"/>
          </a:xfrm>
        </p:grpSpPr>
        <p:pic>
          <p:nvPicPr>
            <p:cNvPr id="13" name="object 13" descr=""/>
            <p:cNvPicPr/>
            <p:nvPr/>
          </p:nvPicPr>
          <p:blipFill>
            <a:blip r:embed="rId4" cstate="print"/>
            <a:stretch>
              <a:fillRect/>
            </a:stretch>
          </p:blipFill>
          <p:spPr>
            <a:xfrm>
              <a:off x="6243828" y="1635886"/>
              <a:ext cx="5630037" cy="3058414"/>
            </a:xfrm>
            <a:prstGeom prst="rect">
              <a:avLst/>
            </a:prstGeom>
          </p:spPr>
        </p:pic>
        <p:sp>
          <p:nvSpPr>
            <p:cNvPr id="14" name="object 14" descr=""/>
            <p:cNvSpPr/>
            <p:nvPr/>
          </p:nvSpPr>
          <p:spPr>
            <a:xfrm>
              <a:off x="6239002" y="1631060"/>
              <a:ext cx="5640070" cy="3068320"/>
            </a:xfrm>
            <a:custGeom>
              <a:avLst/>
              <a:gdLst/>
              <a:ahLst/>
              <a:cxnLst/>
              <a:rect l="l" t="t" r="r" b="b"/>
              <a:pathLst>
                <a:path w="5640070" h="3068320">
                  <a:moveTo>
                    <a:pt x="0" y="3067939"/>
                  </a:moveTo>
                  <a:lnTo>
                    <a:pt x="5639561" y="3067939"/>
                  </a:lnTo>
                  <a:lnTo>
                    <a:pt x="5639561" y="0"/>
                  </a:lnTo>
                  <a:lnTo>
                    <a:pt x="0" y="0"/>
                  </a:lnTo>
                  <a:lnTo>
                    <a:pt x="0" y="3067939"/>
                  </a:lnTo>
                  <a:close/>
                </a:path>
              </a:pathLst>
            </a:custGeom>
            <a:ln w="9525">
              <a:solidFill>
                <a:srgbClr val="1F2125"/>
              </a:solidFill>
            </a:ln>
          </p:spPr>
          <p:txBody>
            <a:bodyPr wrap="square" lIns="0" tIns="0" rIns="0" bIns="0" rtlCol="0"/>
            <a:lstStyle/>
            <a:p/>
          </p:txBody>
        </p:sp>
      </p:grpSp>
      <p:sp>
        <p:nvSpPr>
          <p:cNvPr id="15" name="object 15"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19</a:t>
            </a:fld>
          </a:p>
        </p:txBody>
      </p:sp>
      <p:sp>
        <p:nvSpPr>
          <p:cNvPr id="16" name="object 16"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0389235" cy="1217930"/>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5</a:t>
            </a:r>
            <a:r>
              <a:rPr dirty="0" sz="1600" spc="-25" b="1">
                <a:solidFill>
                  <a:srgbClr val="1F2125"/>
                </a:solidFill>
                <a:latin typeface="Meiryo"/>
                <a:cs typeface="Meiryo"/>
              </a:rPr>
              <a:t>. ラベルの表示</a:t>
            </a:r>
            <a:endParaRPr sz="1600">
              <a:latin typeface="Meiryo"/>
              <a:cs typeface="Meiryo"/>
            </a:endParaRPr>
          </a:p>
          <a:p>
            <a:pPr marL="414655">
              <a:lnSpc>
                <a:spcPct val="100000"/>
              </a:lnSpc>
              <a:spcBef>
                <a:spcPts val="270"/>
              </a:spcBef>
            </a:pPr>
            <a:r>
              <a:rPr dirty="0" sz="1400" spc="-20">
                <a:solidFill>
                  <a:srgbClr val="1F2125"/>
                </a:solidFill>
                <a:latin typeface="Meiryo"/>
                <a:cs typeface="Meiryo"/>
              </a:rPr>
              <a:t>ラベルを表示することで、マトリクス内に表示されているメンバーがどのような属性を持っているのか見ることができます。</a:t>
            </a:r>
            <a:endParaRPr sz="1400">
              <a:latin typeface="Meiryo"/>
              <a:cs typeface="Meiryo"/>
            </a:endParaRPr>
          </a:p>
        </p:txBody>
      </p:sp>
      <p:sp>
        <p:nvSpPr>
          <p:cNvPr id="3" name="object 3" descr=""/>
          <p:cNvSpPr txBox="1"/>
          <p:nvPr/>
        </p:nvSpPr>
        <p:spPr>
          <a:xfrm>
            <a:off x="773074" y="1450289"/>
            <a:ext cx="4655185" cy="240029"/>
          </a:xfrm>
          <a:prstGeom prst="rect">
            <a:avLst/>
          </a:prstGeom>
        </p:spPr>
        <p:txBody>
          <a:bodyPr wrap="square" lIns="0" tIns="13335" rIns="0" bIns="0" rtlCol="0" vert="horz">
            <a:spAutoFit/>
          </a:bodyPr>
          <a:lstStyle/>
          <a:p>
            <a:pPr marL="12700">
              <a:lnSpc>
                <a:spcPct val="100000"/>
              </a:lnSpc>
              <a:spcBef>
                <a:spcPts val="105"/>
              </a:spcBef>
            </a:pPr>
            <a:r>
              <a:rPr dirty="0" sz="1400" spc="-25">
                <a:solidFill>
                  <a:srgbClr val="1F2125"/>
                </a:solidFill>
                <a:latin typeface="Meiryo"/>
                <a:cs typeface="Meiryo"/>
              </a:rPr>
              <a:t>①画面右にある『ラベル』のメニューをクリックします。</a:t>
            </a:r>
            <a:endParaRPr sz="1400">
              <a:latin typeface="Meiryo"/>
              <a:cs typeface="Meiryo"/>
            </a:endParaRPr>
          </a:p>
        </p:txBody>
      </p:sp>
      <p:sp>
        <p:nvSpPr>
          <p:cNvPr id="4" name="object 4" descr=""/>
          <p:cNvSpPr txBox="1"/>
          <p:nvPr/>
        </p:nvSpPr>
        <p:spPr>
          <a:xfrm>
            <a:off x="6247003" y="1445717"/>
            <a:ext cx="5187315" cy="454025"/>
          </a:xfrm>
          <a:prstGeom prst="rect">
            <a:avLst/>
          </a:prstGeom>
        </p:spPr>
        <p:txBody>
          <a:bodyPr wrap="square" lIns="0" tIns="13335" rIns="0" bIns="0" rtlCol="0" vert="horz">
            <a:spAutoFit/>
          </a:bodyPr>
          <a:lstStyle/>
          <a:p>
            <a:pPr marL="12700">
              <a:lnSpc>
                <a:spcPct val="100000"/>
              </a:lnSpc>
              <a:spcBef>
                <a:spcPts val="105"/>
              </a:spcBef>
            </a:pPr>
            <a:r>
              <a:rPr dirty="0" sz="1400" spc="-25">
                <a:solidFill>
                  <a:srgbClr val="1F2125"/>
                </a:solidFill>
                <a:latin typeface="Meiryo"/>
                <a:cs typeface="Meiryo"/>
              </a:rPr>
              <a:t>②ラベルとして登録されている項目一覧が表示されるので、表示</a:t>
            </a:r>
            <a:endParaRPr sz="1400">
              <a:latin typeface="Meiryo"/>
              <a:cs typeface="Meiryo"/>
            </a:endParaRPr>
          </a:p>
          <a:p>
            <a:pPr marL="12700">
              <a:lnSpc>
                <a:spcPct val="100000"/>
              </a:lnSpc>
              <a:spcBef>
                <a:spcPts val="5"/>
              </a:spcBef>
            </a:pPr>
            <a:r>
              <a:rPr dirty="0" sz="1400" spc="-10">
                <a:solidFill>
                  <a:srgbClr val="1F2125"/>
                </a:solidFill>
                <a:latin typeface="Meiryo"/>
                <a:cs typeface="Meiryo"/>
              </a:rPr>
              <a:t>したい項目を選択します。</a:t>
            </a:r>
            <a:endParaRPr sz="1400">
              <a:latin typeface="Meiryo"/>
              <a:cs typeface="Meiryo"/>
            </a:endParaRPr>
          </a:p>
        </p:txBody>
      </p:sp>
      <p:grpSp>
        <p:nvGrpSpPr>
          <p:cNvPr id="5" name="object 5" descr=""/>
          <p:cNvGrpSpPr/>
          <p:nvPr/>
        </p:nvGrpSpPr>
        <p:grpSpPr>
          <a:xfrm>
            <a:off x="312547" y="1953958"/>
            <a:ext cx="5410200" cy="3121660"/>
            <a:chOff x="312547" y="1953958"/>
            <a:chExt cx="5410200" cy="3121660"/>
          </a:xfrm>
        </p:grpSpPr>
        <p:pic>
          <p:nvPicPr>
            <p:cNvPr id="6" name="object 6" descr=""/>
            <p:cNvPicPr/>
            <p:nvPr/>
          </p:nvPicPr>
          <p:blipFill>
            <a:blip r:embed="rId2" cstate="print"/>
            <a:stretch>
              <a:fillRect/>
            </a:stretch>
          </p:blipFill>
          <p:spPr>
            <a:xfrm>
              <a:off x="322072" y="1963419"/>
              <a:ext cx="5390642" cy="3102102"/>
            </a:xfrm>
            <a:prstGeom prst="rect">
              <a:avLst/>
            </a:prstGeom>
          </p:spPr>
        </p:pic>
        <p:sp>
          <p:nvSpPr>
            <p:cNvPr id="7" name="object 7" descr=""/>
            <p:cNvSpPr/>
            <p:nvPr/>
          </p:nvSpPr>
          <p:spPr>
            <a:xfrm>
              <a:off x="317309" y="1958720"/>
              <a:ext cx="5400675" cy="3112135"/>
            </a:xfrm>
            <a:custGeom>
              <a:avLst/>
              <a:gdLst/>
              <a:ahLst/>
              <a:cxnLst/>
              <a:rect l="l" t="t" r="r" b="b"/>
              <a:pathLst>
                <a:path w="5400675" h="3112135">
                  <a:moveTo>
                    <a:pt x="0" y="3111627"/>
                  </a:moveTo>
                  <a:lnTo>
                    <a:pt x="5400167" y="3111627"/>
                  </a:lnTo>
                  <a:lnTo>
                    <a:pt x="5400167" y="0"/>
                  </a:lnTo>
                  <a:lnTo>
                    <a:pt x="0" y="0"/>
                  </a:lnTo>
                  <a:lnTo>
                    <a:pt x="0" y="3111627"/>
                  </a:lnTo>
                  <a:close/>
                </a:path>
              </a:pathLst>
            </a:custGeom>
            <a:ln w="9525">
              <a:solidFill>
                <a:srgbClr val="1F2125"/>
              </a:solidFill>
            </a:ln>
          </p:spPr>
          <p:txBody>
            <a:bodyPr wrap="square" lIns="0" tIns="0" rIns="0" bIns="0" rtlCol="0"/>
            <a:lstStyle/>
            <a:p/>
          </p:txBody>
        </p:sp>
      </p:grpSp>
      <p:grpSp>
        <p:nvGrpSpPr>
          <p:cNvPr id="8" name="object 8" descr=""/>
          <p:cNvGrpSpPr/>
          <p:nvPr/>
        </p:nvGrpSpPr>
        <p:grpSpPr>
          <a:xfrm>
            <a:off x="6086411" y="1953958"/>
            <a:ext cx="5754370" cy="3121660"/>
            <a:chOff x="6086411" y="1953958"/>
            <a:chExt cx="5754370" cy="3121660"/>
          </a:xfrm>
        </p:grpSpPr>
        <p:pic>
          <p:nvPicPr>
            <p:cNvPr id="9" name="object 9" descr=""/>
            <p:cNvPicPr/>
            <p:nvPr/>
          </p:nvPicPr>
          <p:blipFill>
            <a:blip r:embed="rId3" cstate="print"/>
            <a:stretch>
              <a:fillRect/>
            </a:stretch>
          </p:blipFill>
          <p:spPr>
            <a:xfrm>
              <a:off x="6095999" y="1963419"/>
              <a:ext cx="5735320" cy="3102102"/>
            </a:xfrm>
            <a:prstGeom prst="rect">
              <a:avLst/>
            </a:prstGeom>
          </p:spPr>
        </p:pic>
        <p:sp>
          <p:nvSpPr>
            <p:cNvPr id="10" name="object 10" descr=""/>
            <p:cNvSpPr/>
            <p:nvPr/>
          </p:nvSpPr>
          <p:spPr>
            <a:xfrm>
              <a:off x="6091173" y="1958720"/>
              <a:ext cx="5744845" cy="3112135"/>
            </a:xfrm>
            <a:custGeom>
              <a:avLst/>
              <a:gdLst/>
              <a:ahLst/>
              <a:cxnLst/>
              <a:rect l="l" t="t" r="r" b="b"/>
              <a:pathLst>
                <a:path w="5744845" h="3112135">
                  <a:moveTo>
                    <a:pt x="0" y="3111627"/>
                  </a:moveTo>
                  <a:lnTo>
                    <a:pt x="5744845" y="3111627"/>
                  </a:lnTo>
                  <a:lnTo>
                    <a:pt x="5744845" y="0"/>
                  </a:lnTo>
                  <a:lnTo>
                    <a:pt x="0" y="0"/>
                  </a:lnTo>
                  <a:lnTo>
                    <a:pt x="0" y="3111627"/>
                  </a:lnTo>
                  <a:close/>
                </a:path>
              </a:pathLst>
            </a:custGeom>
            <a:ln w="9524">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19</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5041"/>
            <a:ext cx="10922000" cy="1217930"/>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5</a:t>
            </a:r>
            <a:r>
              <a:rPr dirty="0" sz="1600" spc="-25" b="1">
                <a:solidFill>
                  <a:srgbClr val="1F2125"/>
                </a:solidFill>
                <a:latin typeface="Meiryo"/>
                <a:cs typeface="Meiryo"/>
              </a:rPr>
              <a:t>. ラベルの表示</a:t>
            </a:r>
            <a:endParaRPr sz="1600">
              <a:latin typeface="Meiryo"/>
              <a:cs typeface="Meiryo"/>
            </a:endParaRPr>
          </a:p>
          <a:p>
            <a:pPr marL="414655">
              <a:lnSpc>
                <a:spcPct val="100000"/>
              </a:lnSpc>
              <a:spcBef>
                <a:spcPts val="270"/>
              </a:spcBef>
            </a:pPr>
            <a:r>
              <a:rPr dirty="0" sz="1400" spc="-20">
                <a:solidFill>
                  <a:srgbClr val="1F2125"/>
                </a:solidFill>
                <a:latin typeface="Meiryo"/>
                <a:cs typeface="Meiryo"/>
              </a:rPr>
              <a:t>③選択した項目の内容が氏名の下に表示されます。対象項目にデータが入っていない場合や閲覧権限がない場合は空欄となります。</a:t>
            </a:r>
            <a:endParaRPr sz="1400">
              <a:latin typeface="Meiryo"/>
              <a:cs typeface="Meiryo"/>
            </a:endParaRPr>
          </a:p>
        </p:txBody>
      </p:sp>
      <p:pic>
        <p:nvPicPr>
          <p:cNvPr id="3" name="object 3" descr=""/>
          <p:cNvPicPr/>
          <p:nvPr/>
        </p:nvPicPr>
        <p:blipFill>
          <a:blip r:embed="rId2" cstate="print"/>
          <a:stretch>
            <a:fillRect/>
          </a:stretch>
        </p:blipFill>
        <p:spPr>
          <a:xfrm>
            <a:off x="7049007" y="1937667"/>
            <a:ext cx="335330" cy="264927"/>
          </a:xfrm>
          <a:prstGeom prst="rect">
            <a:avLst/>
          </a:prstGeom>
        </p:spPr>
      </p:pic>
      <p:grpSp>
        <p:nvGrpSpPr>
          <p:cNvPr id="4" name="object 4" descr=""/>
          <p:cNvGrpSpPr/>
          <p:nvPr/>
        </p:nvGrpSpPr>
        <p:grpSpPr>
          <a:xfrm>
            <a:off x="153479" y="1757108"/>
            <a:ext cx="6372860" cy="3458210"/>
            <a:chOff x="153479" y="1757108"/>
            <a:chExt cx="6372860" cy="3458210"/>
          </a:xfrm>
        </p:grpSpPr>
        <p:pic>
          <p:nvPicPr>
            <p:cNvPr id="5" name="object 5" descr=""/>
            <p:cNvPicPr/>
            <p:nvPr/>
          </p:nvPicPr>
          <p:blipFill>
            <a:blip r:embed="rId3" cstate="print"/>
            <a:stretch>
              <a:fillRect/>
            </a:stretch>
          </p:blipFill>
          <p:spPr>
            <a:xfrm>
              <a:off x="163004" y="1766696"/>
              <a:ext cx="6353556" cy="3439032"/>
            </a:xfrm>
            <a:prstGeom prst="rect">
              <a:avLst/>
            </a:prstGeom>
          </p:spPr>
        </p:pic>
        <p:sp>
          <p:nvSpPr>
            <p:cNvPr id="6" name="object 6" descr=""/>
            <p:cNvSpPr/>
            <p:nvPr/>
          </p:nvSpPr>
          <p:spPr>
            <a:xfrm>
              <a:off x="158242" y="1761870"/>
              <a:ext cx="6363335" cy="3448685"/>
            </a:xfrm>
            <a:custGeom>
              <a:avLst/>
              <a:gdLst/>
              <a:ahLst/>
              <a:cxnLst/>
              <a:rect l="l" t="t" r="r" b="b"/>
              <a:pathLst>
                <a:path w="6363334" h="3448685">
                  <a:moveTo>
                    <a:pt x="0" y="3448557"/>
                  </a:moveTo>
                  <a:lnTo>
                    <a:pt x="6363081" y="3448557"/>
                  </a:lnTo>
                  <a:lnTo>
                    <a:pt x="6363081" y="0"/>
                  </a:lnTo>
                  <a:lnTo>
                    <a:pt x="0" y="0"/>
                  </a:lnTo>
                  <a:lnTo>
                    <a:pt x="0" y="3448557"/>
                  </a:lnTo>
                  <a:close/>
                </a:path>
              </a:pathLst>
            </a:custGeom>
            <a:ln w="9524">
              <a:solidFill>
                <a:srgbClr val="1F2125"/>
              </a:solidFill>
            </a:ln>
          </p:spPr>
          <p:txBody>
            <a:bodyPr wrap="square" lIns="0" tIns="0" rIns="0" bIns="0" rtlCol="0"/>
            <a:lstStyle/>
            <a:p/>
          </p:txBody>
        </p:sp>
      </p:grpSp>
      <p:pic>
        <p:nvPicPr>
          <p:cNvPr id="7" name="object 7" descr=""/>
          <p:cNvPicPr/>
          <p:nvPr/>
        </p:nvPicPr>
        <p:blipFill>
          <a:blip r:embed="rId2" cstate="print"/>
          <a:stretch>
            <a:fillRect/>
          </a:stretch>
        </p:blipFill>
        <p:spPr>
          <a:xfrm>
            <a:off x="7049007" y="3701443"/>
            <a:ext cx="335330" cy="264927"/>
          </a:xfrm>
          <a:prstGeom prst="rect">
            <a:avLst/>
          </a:prstGeom>
        </p:spPr>
      </p:pic>
      <p:sp>
        <p:nvSpPr>
          <p:cNvPr id="8" name="object 8" descr=""/>
          <p:cNvSpPr txBox="1"/>
          <p:nvPr/>
        </p:nvSpPr>
        <p:spPr>
          <a:xfrm>
            <a:off x="6927215" y="1825751"/>
            <a:ext cx="4987925" cy="3380104"/>
          </a:xfrm>
          <a:prstGeom prst="rect">
            <a:avLst/>
          </a:prstGeom>
          <a:ln w="19050">
            <a:solidFill>
              <a:srgbClr val="C86E05"/>
            </a:solidFill>
          </a:ln>
        </p:spPr>
        <p:txBody>
          <a:bodyPr wrap="square" lIns="0" tIns="120650" rIns="0" bIns="0" rtlCol="0" vert="horz">
            <a:spAutoFit/>
          </a:bodyPr>
          <a:lstStyle/>
          <a:p>
            <a:pPr marL="538480">
              <a:lnSpc>
                <a:spcPct val="100000"/>
              </a:lnSpc>
              <a:spcBef>
                <a:spcPts val="950"/>
              </a:spcBef>
            </a:pPr>
            <a:r>
              <a:rPr dirty="0" sz="1600" spc="-20" b="1" i="1">
                <a:solidFill>
                  <a:srgbClr val="C86E05"/>
                </a:solidFill>
                <a:latin typeface="Meiryo"/>
                <a:cs typeface="Meiryo"/>
              </a:rPr>
              <a:t>TIPS</a:t>
            </a:r>
            <a:endParaRPr sz="1600">
              <a:latin typeface="Meiryo"/>
              <a:cs typeface="Meiryo"/>
            </a:endParaRPr>
          </a:p>
          <a:p>
            <a:pPr marL="213995">
              <a:lnSpc>
                <a:spcPct val="100000"/>
              </a:lnSpc>
              <a:spcBef>
                <a:spcPts val="780"/>
              </a:spcBef>
            </a:pPr>
            <a:r>
              <a:rPr dirty="0" sz="1600" spc="-30" b="1">
                <a:solidFill>
                  <a:srgbClr val="C86E05"/>
                </a:solidFill>
                <a:latin typeface="Meiryo"/>
                <a:cs typeface="Meiryo"/>
              </a:rPr>
              <a:t>ラベルの表示順</a:t>
            </a:r>
            <a:endParaRPr sz="1600">
              <a:latin typeface="Meiryo"/>
              <a:cs typeface="Meiryo"/>
            </a:endParaRPr>
          </a:p>
          <a:p>
            <a:pPr marL="142875" marR="207645">
              <a:lnSpc>
                <a:spcPct val="100000"/>
              </a:lnSpc>
              <a:spcBef>
                <a:spcPts val="919"/>
              </a:spcBef>
            </a:pPr>
            <a:r>
              <a:rPr dirty="0" sz="1400">
                <a:solidFill>
                  <a:srgbClr val="1F2125"/>
                </a:solidFill>
                <a:latin typeface="Meiryo"/>
                <a:cs typeface="Meiryo"/>
              </a:rPr>
              <a:t>ラベルの表示順は</a:t>
            </a:r>
            <a:r>
              <a:rPr dirty="0" u="sng" sz="1400" spc="-10">
                <a:solidFill>
                  <a:srgbClr val="1A7BAC"/>
                </a:solidFill>
                <a:uFill>
                  <a:solidFill>
                    <a:srgbClr val="1A7BAC"/>
                  </a:solidFill>
                </a:uFill>
                <a:latin typeface="Meiryo"/>
                <a:cs typeface="Meiryo"/>
                <a:hlinkClick r:id="rId4"/>
              </a:rPr>
              <a:t>カスタム設定</a:t>
            </a:r>
            <a:r>
              <a:rPr dirty="0" u="none" sz="1400" spc="-20">
                <a:solidFill>
                  <a:srgbClr val="1F2125"/>
                </a:solidFill>
                <a:latin typeface="Meiryo"/>
                <a:cs typeface="Meiryo"/>
              </a:rPr>
              <a:t>で指定された並び順になっ</a:t>
            </a:r>
            <a:r>
              <a:rPr dirty="0" u="none" sz="1400" spc="-10">
                <a:solidFill>
                  <a:srgbClr val="1F2125"/>
                </a:solidFill>
                <a:latin typeface="Meiryo"/>
                <a:cs typeface="Meiryo"/>
              </a:rPr>
              <a:t>ています。</a:t>
            </a:r>
            <a:endParaRPr sz="1400">
              <a:latin typeface="Meiryo"/>
              <a:cs typeface="Meiryo"/>
            </a:endParaRPr>
          </a:p>
          <a:p>
            <a:pPr>
              <a:lnSpc>
                <a:spcPct val="100000"/>
              </a:lnSpc>
              <a:spcBef>
                <a:spcPts val="2275"/>
              </a:spcBef>
            </a:pPr>
            <a:endParaRPr sz="1400">
              <a:latin typeface="Meiryo"/>
              <a:cs typeface="Meiryo"/>
            </a:endParaRPr>
          </a:p>
          <a:p>
            <a:pPr marL="538480">
              <a:lnSpc>
                <a:spcPct val="100000"/>
              </a:lnSpc>
            </a:pPr>
            <a:r>
              <a:rPr dirty="0" sz="1600" spc="-20" b="1" i="1">
                <a:solidFill>
                  <a:srgbClr val="C86E05"/>
                </a:solidFill>
                <a:latin typeface="Meiryo"/>
                <a:cs typeface="Meiryo"/>
              </a:rPr>
              <a:t>TIPS</a:t>
            </a:r>
            <a:endParaRPr sz="1600">
              <a:latin typeface="Meiryo"/>
              <a:cs typeface="Meiryo"/>
            </a:endParaRPr>
          </a:p>
          <a:p>
            <a:pPr marL="138430" indent="75565">
              <a:lnSpc>
                <a:spcPct val="100000"/>
              </a:lnSpc>
              <a:spcBef>
                <a:spcPts val="745"/>
              </a:spcBef>
            </a:pPr>
            <a:r>
              <a:rPr dirty="0" sz="1600" spc="-30" b="1" i="1">
                <a:solidFill>
                  <a:srgbClr val="C86E05"/>
                </a:solidFill>
                <a:latin typeface="Meiryo"/>
                <a:cs typeface="Meiryo"/>
              </a:rPr>
              <a:t>チェックボックスの項目をラベルで表示するとき</a:t>
            </a:r>
            <a:endParaRPr sz="1600">
              <a:latin typeface="Meiryo"/>
              <a:cs typeface="Meiryo"/>
            </a:endParaRPr>
          </a:p>
          <a:p>
            <a:pPr marL="138430" marR="213360">
              <a:lnSpc>
                <a:spcPct val="100000"/>
              </a:lnSpc>
              <a:spcBef>
                <a:spcPts val="1075"/>
              </a:spcBef>
            </a:pPr>
            <a:r>
              <a:rPr dirty="0" sz="1400" spc="-20">
                <a:solidFill>
                  <a:srgbClr val="1F2125"/>
                </a:solidFill>
                <a:latin typeface="Meiryo"/>
                <a:cs typeface="Meiryo"/>
              </a:rPr>
              <a:t>ラベルで表示する項目がチェックボックスで作成されている場合、ひとつ目の選択肢が表示されます。</a:t>
            </a:r>
            <a:endParaRPr sz="1400">
              <a:latin typeface="Meiryo"/>
              <a:cs typeface="Meiryo"/>
            </a:endParaRPr>
          </a:p>
        </p:txBody>
      </p:sp>
      <p:sp>
        <p:nvSpPr>
          <p:cNvPr id="9" name="object 9"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19</a:t>
            </a:fld>
          </a:p>
        </p:txBody>
      </p:sp>
      <p:sp>
        <p:nvSpPr>
          <p:cNvPr id="10" name="object 10"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1099165" cy="181673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6</a:t>
            </a:r>
            <a:r>
              <a:rPr dirty="0" sz="1600" spc="-30" b="1">
                <a:solidFill>
                  <a:srgbClr val="1F2125"/>
                </a:solidFill>
                <a:latin typeface="Meiryo"/>
                <a:cs typeface="Meiryo"/>
              </a:rPr>
              <a:t>. メンバーの並べ替え</a:t>
            </a:r>
            <a:endParaRPr sz="1600">
              <a:latin typeface="Meiryo"/>
              <a:cs typeface="Meiryo"/>
            </a:endParaRPr>
          </a:p>
          <a:p>
            <a:pPr marL="414655" marR="5080">
              <a:lnSpc>
                <a:spcPct val="100000"/>
              </a:lnSpc>
              <a:spcBef>
                <a:spcPts val="270"/>
              </a:spcBef>
            </a:pPr>
            <a:r>
              <a:rPr dirty="0" sz="1400" spc="-20">
                <a:solidFill>
                  <a:srgbClr val="1F2125"/>
                </a:solidFill>
                <a:latin typeface="Meiryo"/>
                <a:cs typeface="Meiryo"/>
              </a:rPr>
              <a:t>軸の区切り内のメンバーは並べ替えることができます。縦軸・横軸に加えメンバーの並べ替えを行うことで、より詳細にメンバーのグルーピングが可能です。初期表示は「社員番号」の昇順に表示されます。</a:t>
            </a:r>
            <a:endParaRPr sz="1400">
              <a:latin typeface="Meiryo"/>
              <a:cs typeface="Meiryo"/>
            </a:endParaRPr>
          </a:p>
          <a:p>
            <a:pPr marL="12700">
              <a:lnSpc>
                <a:spcPct val="100000"/>
              </a:lnSpc>
              <a:spcBef>
                <a:spcPts val="1115"/>
              </a:spcBef>
            </a:pPr>
            <a:r>
              <a:rPr dirty="0" sz="1600" spc="-30" b="1">
                <a:solidFill>
                  <a:srgbClr val="1F2125"/>
                </a:solidFill>
                <a:latin typeface="Meiryo"/>
                <a:cs typeface="Meiryo"/>
              </a:rPr>
              <a:t>●枠内のメンバーを並べ替える</a:t>
            </a:r>
            <a:endParaRPr sz="1600">
              <a:latin typeface="Meiryo"/>
              <a:cs typeface="Meiryo"/>
            </a:endParaRPr>
          </a:p>
        </p:txBody>
      </p:sp>
      <p:sp>
        <p:nvSpPr>
          <p:cNvPr id="3" name="object 3" descr=""/>
          <p:cNvSpPr txBox="1"/>
          <p:nvPr/>
        </p:nvSpPr>
        <p:spPr>
          <a:xfrm>
            <a:off x="440537" y="2029409"/>
            <a:ext cx="5010785" cy="240029"/>
          </a:xfrm>
          <a:prstGeom prst="rect">
            <a:avLst/>
          </a:prstGeom>
        </p:spPr>
        <p:txBody>
          <a:bodyPr wrap="square" lIns="0" tIns="13335" rIns="0" bIns="0" rtlCol="0" vert="horz">
            <a:spAutoFit/>
          </a:bodyPr>
          <a:lstStyle/>
          <a:p>
            <a:pPr marL="12700">
              <a:lnSpc>
                <a:spcPct val="100000"/>
              </a:lnSpc>
              <a:spcBef>
                <a:spcPts val="105"/>
              </a:spcBef>
            </a:pPr>
            <a:r>
              <a:rPr dirty="0" sz="1400" spc="-20">
                <a:solidFill>
                  <a:srgbClr val="1F2125"/>
                </a:solidFill>
                <a:latin typeface="Meiryo"/>
                <a:cs typeface="Meiryo"/>
              </a:rPr>
              <a:t>①画面右にある『ソートキー』のメニューをクリックします。</a:t>
            </a:r>
            <a:endParaRPr sz="1400">
              <a:latin typeface="Meiryo"/>
              <a:cs typeface="Meiryo"/>
            </a:endParaRPr>
          </a:p>
        </p:txBody>
      </p:sp>
      <p:sp>
        <p:nvSpPr>
          <p:cNvPr id="4" name="object 4" descr=""/>
          <p:cNvSpPr txBox="1"/>
          <p:nvPr/>
        </p:nvSpPr>
        <p:spPr>
          <a:xfrm>
            <a:off x="6247003" y="2024837"/>
            <a:ext cx="5358765" cy="454025"/>
          </a:xfrm>
          <a:prstGeom prst="rect">
            <a:avLst/>
          </a:prstGeom>
        </p:spPr>
        <p:txBody>
          <a:bodyPr wrap="square" lIns="0" tIns="13335" rIns="0" bIns="0" rtlCol="0" vert="horz">
            <a:spAutoFit/>
          </a:bodyPr>
          <a:lstStyle/>
          <a:p>
            <a:pPr marL="12700">
              <a:lnSpc>
                <a:spcPct val="100000"/>
              </a:lnSpc>
              <a:spcBef>
                <a:spcPts val="105"/>
              </a:spcBef>
            </a:pPr>
            <a:r>
              <a:rPr dirty="0" sz="1400" spc="-25">
                <a:solidFill>
                  <a:srgbClr val="1F2125"/>
                </a:solidFill>
                <a:latin typeface="Meiryo"/>
                <a:cs typeface="Meiryo"/>
              </a:rPr>
              <a:t>②ソートキーとして登録されている項目一覧が表示されるので、</a:t>
            </a:r>
            <a:endParaRPr sz="1400">
              <a:latin typeface="Meiryo"/>
              <a:cs typeface="Meiryo"/>
            </a:endParaRPr>
          </a:p>
          <a:p>
            <a:pPr marL="12700">
              <a:lnSpc>
                <a:spcPct val="100000"/>
              </a:lnSpc>
              <a:spcBef>
                <a:spcPts val="5"/>
              </a:spcBef>
            </a:pPr>
            <a:r>
              <a:rPr dirty="0" sz="1400" spc="-20">
                <a:solidFill>
                  <a:srgbClr val="1F2125"/>
                </a:solidFill>
                <a:latin typeface="Meiryo"/>
                <a:cs typeface="Meiryo"/>
              </a:rPr>
              <a:t>並べ替えたい項目を選択します。画像では性別を選択しています。</a:t>
            </a:r>
            <a:endParaRPr sz="1400">
              <a:latin typeface="Meiryo"/>
              <a:cs typeface="Meiryo"/>
            </a:endParaRPr>
          </a:p>
        </p:txBody>
      </p:sp>
      <p:grpSp>
        <p:nvGrpSpPr>
          <p:cNvPr id="5" name="object 5" descr=""/>
          <p:cNvGrpSpPr/>
          <p:nvPr/>
        </p:nvGrpSpPr>
        <p:grpSpPr>
          <a:xfrm>
            <a:off x="319620" y="2548864"/>
            <a:ext cx="5730875" cy="3314065"/>
            <a:chOff x="319620" y="2548864"/>
            <a:chExt cx="5730875" cy="3314065"/>
          </a:xfrm>
        </p:grpSpPr>
        <p:pic>
          <p:nvPicPr>
            <p:cNvPr id="6" name="object 6" descr=""/>
            <p:cNvPicPr/>
            <p:nvPr/>
          </p:nvPicPr>
          <p:blipFill>
            <a:blip r:embed="rId2" cstate="print"/>
            <a:stretch>
              <a:fillRect/>
            </a:stretch>
          </p:blipFill>
          <p:spPr>
            <a:xfrm>
              <a:off x="329145" y="2558389"/>
              <a:ext cx="5711444" cy="3294634"/>
            </a:xfrm>
            <a:prstGeom prst="rect">
              <a:avLst/>
            </a:prstGeom>
          </p:spPr>
        </p:pic>
        <p:sp>
          <p:nvSpPr>
            <p:cNvPr id="7" name="object 7" descr=""/>
            <p:cNvSpPr/>
            <p:nvPr/>
          </p:nvSpPr>
          <p:spPr>
            <a:xfrm>
              <a:off x="324383" y="2553627"/>
              <a:ext cx="5721350" cy="3304540"/>
            </a:xfrm>
            <a:custGeom>
              <a:avLst/>
              <a:gdLst/>
              <a:ahLst/>
              <a:cxnLst/>
              <a:rect l="l" t="t" r="r" b="b"/>
              <a:pathLst>
                <a:path w="5721350" h="3304540">
                  <a:moveTo>
                    <a:pt x="0" y="3304159"/>
                  </a:moveTo>
                  <a:lnTo>
                    <a:pt x="5720969" y="3304159"/>
                  </a:lnTo>
                  <a:lnTo>
                    <a:pt x="5720969" y="0"/>
                  </a:lnTo>
                  <a:lnTo>
                    <a:pt x="0" y="0"/>
                  </a:lnTo>
                  <a:lnTo>
                    <a:pt x="0" y="3304159"/>
                  </a:lnTo>
                  <a:close/>
                </a:path>
              </a:pathLst>
            </a:custGeom>
            <a:ln w="9525">
              <a:solidFill>
                <a:srgbClr val="1F2125"/>
              </a:solidFill>
            </a:ln>
          </p:spPr>
          <p:txBody>
            <a:bodyPr wrap="square" lIns="0" tIns="0" rIns="0" bIns="0" rtlCol="0"/>
            <a:lstStyle/>
            <a:p/>
          </p:txBody>
        </p:sp>
      </p:grpSp>
      <p:grpSp>
        <p:nvGrpSpPr>
          <p:cNvPr id="8" name="object 8" descr=""/>
          <p:cNvGrpSpPr/>
          <p:nvPr/>
        </p:nvGrpSpPr>
        <p:grpSpPr>
          <a:xfrm>
            <a:off x="6227000" y="2532900"/>
            <a:ext cx="5746750" cy="3314065"/>
            <a:chOff x="6227000" y="2532900"/>
            <a:chExt cx="5746750" cy="3314065"/>
          </a:xfrm>
        </p:grpSpPr>
        <p:pic>
          <p:nvPicPr>
            <p:cNvPr id="9" name="object 9" descr=""/>
            <p:cNvPicPr/>
            <p:nvPr/>
          </p:nvPicPr>
          <p:blipFill>
            <a:blip r:embed="rId3" cstate="print"/>
            <a:stretch>
              <a:fillRect/>
            </a:stretch>
          </p:blipFill>
          <p:spPr>
            <a:xfrm>
              <a:off x="6236462" y="2542425"/>
              <a:ext cx="5727445" cy="3294634"/>
            </a:xfrm>
            <a:prstGeom prst="rect">
              <a:avLst/>
            </a:prstGeom>
          </p:spPr>
        </p:pic>
        <p:sp>
          <p:nvSpPr>
            <p:cNvPr id="10" name="object 10" descr=""/>
            <p:cNvSpPr/>
            <p:nvPr/>
          </p:nvSpPr>
          <p:spPr>
            <a:xfrm>
              <a:off x="6231763" y="2537663"/>
              <a:ext cx="5737225" cy="3304540"/>
            </a:xfrm>
            <a:custGeom>
              <a:avLst/>
              <a:gdLst/>
              <a:ahLst/>
              <a:cxnLst/>
              <a:rect l="l" t="t" r="r" b="b"/>
              <a:pathLst>
                <a:path w="5737225" h="3304540">
                  <a:moveTo>
                    <a:pt x="0" y="3304159"/>
                  </a:moveTo>
                  <a:lnTo>
                    <a:pt x="5736971" y="3304159"/>
                  </a:lnTo>
                  <a:lnTo>
                    <a:pt x="5736971" y="0"/>
                  </a:lnTo>
                  <a:lnTo>
                    <a:pt x="0" y="0"/>
                  </a:lnTo>
                  <a:lnTo>
                    <a:pt x="0" y="3304159"/>
                  </a:lnTo>
                  <a:close/>
                </a:path>
              </a:pathLst>
            </a:custGeom>
            <a:ln w="9525">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19</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Id2" cstate="print"/>
          <a:stretch>
            <a:fillRect/>
          </a:stretch>
        </p:blipFill>
        <p:spPr>
          <a:xfrm>
            <a:off x="0" y="6420248"/>
            <a:ext cx="12048116" cy="437750"/>
          </a:xfrm>
          <a:prstGeom prst="rect">
            <a:avLst/>
          </a:prstGeom>
        </p:spPr>
      </p:pic>
      <p:sp>
        <p:nvSpPr>
          <p:cNvPr id="3" name="object 3" descr=""/>
          <p:cNvSpPr txBox="1"/>
          <p:nvPr/>
        </p:nvSpPr>
        <p:spPr>
          <a:xfrm>
            <a:off x="217728" y="6487769"/>
            <a:ext cx="814069" cy="162560"/>
          </a:xfrm>
          <a:prstGeom prst="rect">
            <a:avLst/>
          </a:prstGeom>
        </p:spPr>
        <p:txBody>
          <a:bodyPr wrap="square" lIns="0" tIns="12700" rIns="0" bIns="0" rtlCol="0" vert="horz">
            <a:spAutoFit/>
          </a:bodyPr>
          <a:lstStyle/>
          <a:p>
            <a:pPr marL="12700">
              <a:lnSpc>
                <a:spcPct val="100000"/>
              </a:lnSpc>
              <a:spcBef>
                <a:spcPts val="100"/>
              </a:spcBef>
            </a:pPr>
            <a:r>
              <a:rPr dirty="0" sz="900">
                <a:solidFill>
                  <a:srgbClr val="737378"/>
                </a:solidFill>
                <a:latin typeface="Yu Gothic"/>
                <a:cs typeface="Yu Gothic"/>
              </a:rPr>
              <a:t>© kaonavi,</a:t>
            </a:r>
            <a:r>
              <a:rPr dirty="0" sz="900" spc="-25">
                <a:solidFill>
                  <a:srgbClr val="737378"/>
                </a:solidFill>
                <a:latin typeface="Yu Gothic"/>
                <a:cs typeface="Yu Gothic"/>
              </a:rPr>
              <a:t> </a:t>
            </a:r>
            <a:r>
              <a:rPr dirty="0" sz="900" spc="-20">
                <a:solidFill>
                  <a:srgbClr val="737378"/>
                </a:solidFill>
                <a:latin typeface="Yu Gothic"/>
                <a:cs typeface="Yu Gothic"/>
              </a:rPr>
              <a:t>inc.</a:t>
            </a:r>
            <a:endParaRPr sz="900">
              <a:latin typeface="Yu Gothic"/>
              <a:cs typeface="Yu Gothic"/>
            </a:endParaRPr>
          </a:p>
        </p:txBody>
      </p:sp>
      <p:sp>
        <p:nvSpPr>
          <p:cNvPr id="4" name="object 4" descr=""/>
          <p:cNvSpPr txBox="1"/>
          <p:nvPr/>
        </p:nvSpPr>
        <p:spPr>
          <a:xfrm>
            <a:off x="11795506" y="6424066"/>
            <a:ext cx="196215" cy="208279"/>
          </a:xfrm>
          <a:prstGeom prst="rect">
            <a:avLst/>
          </a:prstGeom>
        </p:spPr>
        <p:txBody>
          <a:bodyPr wrap="square" lIns="0" tIns="12700" rIns="0" bIns="0" rtlCol="0" vert="horz">
            <a:spAutoFit/>
          </a:bodyPr>
          <a:lstStyle/>
          <a:p>
            <a:pPr marL="12700">
              <a:lnSpc>
                <a:spcPct val="100000"/>
              </a:lnSpc>
              <a:spcBef>
                <a:spcPts val="100"/>
              </a:spcBef>
            </a:pPr>
            <a:r>
              <a:rPr dirty="0" sz="1200" spc="-25">
                <a:solidFill>
                  <a:srgbClr val="737378"/>
                </a:solidFill>
                <a:latin typeface="Yu Gothic"/>
                <a:cs typeface="Yu Gothic"/>
              </a:rPr>
              <a:t>24</a:t>
            </a:r>
            <a:endParaRPr sz="1200">
              <a:latin typeface="Yu Gothic"/>
              <a:cs typeface="Yu Gothic"/>
            </a:endParaRPr>
          </a:p>
        </p:txBody>
      </p:sp>
      <p:grpSp>
        <p:nvGrpSpPr>
          <p:cNvPr id="5" name="object 5" descr=""/>
          <p:cNvGrpSpPr/>
          <p:nvPr/>
        </p:nvGrpSpPr>
        <p:grpSpPr>
          <a:xfrm>
            <a:off x="392912" y="406869"/>
            <a:ext cx="11508105" cy="447040"/>
            <a:chOff x="392912" y="406869"/>
            <a:chExt cx="11508105" cy="447040"/>
          </a:xfrm>
        </p:grpSpPr>
        <p:sp>
          <p:nvSpPr>
            <p:cNvPr id="6" name="object 6" descr=""/>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7" name="object 7" descr=""/>
            <p:cNvPicPr/>
            <p:nvPr/>
          </p:nvPicPr>
          <p:blipFill>
            <a:blip r:embed="rId3" cstate="print"/>
            <a:stretch>
              <a:fillRect/>
            </a:stretch>
          </p:blipFill>
          <p:spPr>
            <a:xfrm>
              <a:off x="11454129" y="406869"/>
              <a:ext cx="446570" cy="446570"/>
            </a:xfrm>
            <a:prstGeom prst="rect">
              <a:avLst/>
            </a:prstGeom>
          </p:spPr>
        </p:pic>
      </p:grpSp>
      <p:sp>
        <p:nvSpPr>
          <p:cNvPr id="8" name="object 8" descr=""/>
          <p:cNvSpPr txBox="1"/>
          <p:nvPr/>
        </p:nvSpPr>
        <p:spPr>
          <a:xfrm>
            <a:off x="371043" y="141739"/>
            <a:ext cx="8790305" cy="1522730"/>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6</a:t>
            </a:r>
            <a:r>
              <a:rPr dirty="0" sz="1600" spc="-30" b="1">
                <a:solidFill>
                  <a:srgbClr val="1F2125"/>
                </a:solidFill>
                <a:latin typeface="Meiryo"/>
                <a:cs typeface="Meiryo"/>
              </a:rPr>
              <a:t>. メンバーの並べ替え</a:t>
            </a:r>
            <a:endParaRPr sz="1600">
              <a:latin typeface="Meiryo"/>
              <a:cs typeface="Meiryo"/>
            </a:endParaRPr>
          </a:p>
          <a:p>
            <a:pPr marL="12700">
              <a:lnSpc>
                <a:spcPct val="100000"/>
              </a:lnSpc>
              <a:spcBef>
                <a:spcPts val="470"/>
              </a:spcBef>
            </a:pPr>
            <a:r>
              <a:rPr dirty="0" sz="1600" spc="-30" b="1">
                <a:solidFill>
                  <a:srgbClr val="1F2125"/>
                </a:solidFill>
                <a:latin typeface="Meiryo"/>
                <a:cs typeface="Meiryo"/>
              </a:rPr>
              <a:t>●枠内のメンバーを並べ替える</a:t>
            </a:r>
            <a:endParaRPr sz="1600">
              <a:latin typeface="Meiryo"/>
              <a:cs typeface="Meiryo"/>
            </a:endParaRPr>
          </a:p>
          <a:p>
            <a:pPr marL="414655">
              <a:lnSpc>
                <a:spcPct val="100000"/>
              </a:lnSpc>
              <a:spcBef>
                <a:spcPts val="280"/>
              </a:spcBef>
            </a:pPr>
            <a:r>
              <a:rPr dirty="0" sz="1400" spc="-20">
                <a:solidFill>
                  <a:srgbClr val="1F2125"/>
                </a:solidFill>
                <a:latin typeface="Meiryo"/>
                <a:cs typeface="Meiryo"/>
              </a:rPr>
              <a:t>③選択した項目の順に軸の区切り内のメンバーが並び替わります。画像では役職順に変更されています。</a:t>
            </a:r>
            <a:endParaRPr sz="1400">
              <a:latin typeface="Meiryo"/>
              <a:cs typeface="Meiryo"/>
            </a:endParaRPr>
          </a:p>
        </p:txBody>
      </p:sp>
      <p:sp>
        <p:nvSpPr>
          <p:cNvPr id="9" name="object 9" descr=""/>
          <p:cNvSpPr/>
          <p:nvPr/>
        </p:nvSpPr>
        <p:spPr>
          <a:xfrm>
            <a:off x="1045273" y="5666812"/>
            <a:ext cx="10297795" cy="1115695"/>
          </a:xfrm>
          <a:custGeom>
            <a:avLst/>
            <a:gdLst/>
            <a:ahLst/>
            <a:cxnLst/>
            <a:rect l="l" t="t" r="r" b="b"/>
            <a:pathLst>
              <a:path w="10297795" h="1115695">
                <a:moveTo>
                  <a:pt x="10297287" y="0"/>
                </a:moveTo>
                <a:lnTo>
                  <a:pt x="0" y="0"/>
                </a:lnTo>
                <a:lnTo>
                  <a:pt x="0" y="1115098"/>
                </a:lnTo>
                <a:lnTo>
                  <a:pt x="10297287" y="1115098"/>
                </a:lnTo>
                <a:lnTo>
                  <a:pt x="10297287" y="0"/>
                </a:lnTo>
                <a:close/>
              </a:path>
            </a:pathLst>
          </a:custGeom>
          <a:solidFill>
            <a:srgbClr val="FFFFFF"/>
          </a:solidFill>
        </p:spPr>
        <p:txBody>
          <a:bodyPr wrap="square" lIns="0" tIns="0" rIns="0" bIns="0" rtlCol="0"/>
          <a:lstStyle/>
          <a:p/>
        </p:txBody>
      </p:sp>
      <p:sp>
        <p:nvSpPr>
          <p:cNvPr id="10" name="object 10" descr=""/>
          <p:cNvSpPr txBox="1"/>
          <p:nvPr/>
        </p:nvSpPr>
        <p:spPr>
          <a:xfrm>
            <a:off x="1045273" y="5666812"/>
            <a:ext cx="10297795" cy="1115695"/>
          </a:xfrm>
          <a:prstGeom prst="rect">
            <a:avLst/>
          </a:prstGeom>
          <a:ln w="19050">
            <a:solidFill>
              <a:srgbClr val="C86E05"/>
            </a:solidFill>
          </a:ln>
        </p:spPr>
        <p:txBody>
          <a:bodyPr wrap="square" lIns="0" tIns="99695" rIns="0" bIns="0" rtlCol="0" vert="horz">
            <a:spAutoFit/>
          </a:bodyPr>
          <a:lstStyle/>
          <a:p>
            <a:pPr marL="499109">
              <a:lnSpc>
                <a:spcPct val="100000"/>
              </a:lnSpc>
              <a:spcBef>
                <a:spcPts val="785"/>
              </a:spcBef>
            </a:pPr>
            <a:r>
              <a:rPr dirty="0" sz="1600" spc="-20" b="1" i="1">
                <a:solidFill>
                  <a:srgbClr val="C86E05"/>
                </a:solidFill>
                <a:latin typeface="Meiryo"/>
                <a:cs typeface="Meiryo"/>
              </a:rPr>
              <a:t>TIPS</a:t>
            </a:r>
            <a:endParaRPr sz="1600">
              <a:latin typeface="Meiryo"/>
              <a:cs typeface="Meiryo"/>
            </a:endParaRPr>
          </a:p>
          <a:p>
            <a:pPr marL="220979" marR="818515">
              <a:lnSpc>
                <a:spcPct val="100000"/>
              </a:lnSpc>
              <a:spcBef>
                <a:spcPts val="420"/>
              </a:spcBef>
            </a:pPr>
            <a:r>
              <a:rPr dirty="0" sz="1400" spc="-20">
                <a:solidFill>
                  <a:srgbClr val="1F2125"/>
                </a:solidFill>
                <a:latin typeface="Meiryo"/>
                <a:cs typeface="Meiryo"/>
              </a:rPr>
              <a:t>並び順は「あいうえお順」「数字順」「日付順」「マスター管理で設定された並び順」のいずれかになっています。プルダウンリスト、ラジオボタン、チェックボックスで作成されている項目の順序を変えたい場合は、</a:t>
            </a:r>
            <a:endParaRPr sz="1400">
              <a:latin typeface="Meiryo"/>
              <a:cs typeface="Meiryo"/>
            </a:endParaRPr>
          </a:p>
          <a:p>
            <a:pPr marL="220979">
              <a:lnSpc>
                <a:spcPct val="100000"/>
              </a:lnSpc>
            </a:pPr>
            <a:r>
              <a:rPr dirty="0" sz="1400" spc="-20">
                <a:solidFill>
                  <a:srgbClr val="1F2125"/>
                </a:solidFill>
                <a:latin typeface="Meiryo"/>
                <a:cs typeface="Meiryo"/>
              </a:rPr>
              <a:t>マスター管理にてマスターの並び替えを行ってください。</a:t>
            </a:r>
            <a:endParaRPr sz="1400">
              <a:latin typeface="Meiryo"/>
              <a:cs typeface="Meiryo"/>
            </a:endParaRPr>
          </a:p>
        </p:txBody>
      </p:sp>
      <p:pic>
        <p:nvPicPr>
          <p:cNvPr id="11" name="object 11" descr=""/>
          <p:cNvPicPr/>
          <p:nvPr/>
        </p:nvPicPr>
        <p:blipFill>
          <a:blip r:embed="rId4" cstate="print"/>
          <a:stretch>
            <a:fillRect/>
          </a:stretch>
        </p:blipFill>
        <p:spPr>
          <a:xfrm>
            <a:off x="1174737" y="5720334"/>
            <a:ext cx="335330" cy="338518"/>
          </a:xfrm>
          <a:prstGeom prst="rect">
            <a:avLst/>
          </a:prstGeom>
        </p:spPr>
      </p:pic>
      <p:pic>
        <p:nvPicPr>
          <p:cNvPr id="12" name="object 12" descr=""/>
          <p:cNvPicPr/>
          <p:nvPr/>
        </p:nvPicPr>
        <p:blipFill>
          <a:blip r:embed="rId5" cstate="print"/>
          <a:stretch>
            <a:fillRect/>
          </a:stretch>
        </p:blipFill>
        <p:spPr>
          <a:xfrm>
            <a:off x="2613532" y="1682623"/>
            <a:ext cx="6716141" cy="385622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968500"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p:txBody>
      </p:sp>
      <p:sp>
        <p:nvSpPr>
          <p:cNvPr id="3" name="object 3" descr=""/>
          <p:cNvSpPr txBox="1"/>
          <p:nvPr/>
        </p:nvSpPr>
        <p:spPr>
          <a:xfrm>
            <a:off x="371043" y="782853"/>
            <a:ext cx="5410835" cy="1128395"/>
          </a:xfrm>
          <a:prstGeom prst="rect">
            <a:avLst/>
          </a:prstGeom>
        </p:spPr>
        <p:txBody>
          <a:bodyPr wrap="square" lIns="0" tIns="71755" rIns="0" bIns="0" rtlCol="0" vert="horz">
            <a:spAutoFit/>
          </a:bodyPr>
          <a:lstStyle/>
          <a:p>
            <a:pPr marL="12700">
              <a:lnSpc>
                <a:spcPct val="100000"/>
              </a:lnSpc>
              <a:spcBef>
                <a:spcPts val="565"/>
              </a:spcBef>
            </a:pPr>
            <a:r>
              <a:rPr dirty="0" sz="1600" spc="-20" b="1">
                <a:solidFill>
                  <a:srgbClr val="1F2125"/>
                </a:solidFill>
                <a:latin typeface="Meiryo"/>
                <a:cs typeface="Meiryo"/>
              </a:rPr>
              <a:t>2-</a:t>
            </a:r>
            <a:r>
              <a:rPr dirty="0" sz="1600" b="1">
                <a:solidFill>
                  <a:srgbClr val="1F2125"/>
                </a:solidFill>
                <a:latin typeface="Meiryo"/>
                <a:cs typeface="Meiryo"/>
              </a:rPr>
              <a:t>6</a:t>
            </a:r>
            <a:r>
              <a:rPr dirty="0" sz="1600" spc="-30" b="1">
                <a:solidFill>
                  <a:srgbClr val="1F2125"/>
                </a:solidFill>
                <a:latin typeface="Meiryo"/>
                <a:cs typeface="Meiryo"/>
              </a:rPr>
              <a:t>. メンバーの並べ替え</a:t>
            </a:r>
            <a:endParaRPr sz="1600">
              <a:latin typeface="Meiryo"/>
              <a:cs typeface="Meiryo"/>
            </a:endParaRPr>
          </a:p>
          <a:p>
            <a:pPr marL="12700">
              <a:lnSpc>
                <a:spcPct val="100000"/>
              </a:lnSpc>
              <a:spcBef>
                <a:spcPts val="470"/>
              </a:spcBef>
            </a:pPr>
            <a:r>
              <a:rPr dirty="0" sz="1600" spc="-30" b="1">
                <a:solidFill>
                  <a:srgbClr val="1F2125"/>
                </a:solidFill>
                <a:latin typeface="Meiryo"/>
                <a:cs typeface="Meiryo"/>
              </a:rPr>
              <a:t>●並び順の昇順／降順を変更する</a:t>
            </a:r>
            <a:endParaRPr sz="1600">
              <a:latin typeface="Meiryo"/>
              <a:cs typeface="Meiryo"/>
            </a:endParaRPr>
          </a:p>
          <a:p>
            <a:pPr marL="414655" marR="5080">
              <a:lnSpc>
                <a:spcPct val="100000"/>
              </a:lnSpc>
              <a:spcBef>
                <a:spcPts val="545"/>
              </a:spcBef>
            </a:pPr>
            <a:r>
              <a:rPr dirty="0" sz="1400" spc="-20">
                <a:solidFill>
                  <a:srgbClr val="1F2125"/>
                </a:solidFill>
                <a:latin typeface="Meiryo"/>
                <a:cs typeface="Meiryo"/>
              </a:rPr>
              <a:t>①選択した項目を再度クリックすると昇順／降順を切り替えら</a:t>
            </a:r>
            <a:r>
              <a:rPr dirty="0" sz="1400" spc="-15">
                <a:solidFill>
                  <a:srgbClr val="1F2125"/>
                </a:solidFill>
                <a:latin typeface="Meiryo"/>
                <a:cs typeface="Meiryo"/>
              </a:rPr>
              <a:t>れます。</a:t>
            </a:r>
            <a:endParaRPr sz="1400">
              <a:latin typeface="Meiryo"/>
              <a:cs typeface="Meiryo"/>
            </a:endParaRPr>
          </a:p>
        </p:txBody>
      </p:sp>
      <p:sp>
        <p:nvSpPr>
          <p:cNvPr id="4" name="object 4" descr=""/>
          <p:cNvSpPr txBox="1"/>
          <p:nvPr/>
        </p:nvSpPr>
        <p:spPr>
          <a:xfrm>
            <a:off x="6247003" y="1453641"/>
            <a:ext cx="2696845" cy="239395"/>
          </a:xfrm>
          <a:prstGeom prst="rect">
            <a:avLst/>
          </a:prstGeom>
        </p:spPr>
        <p:txBody>
          <a:bodyPr wrap="square" lIns="0" tIns="13335" rIns="0" bIns="0" rtlCol="0" vert="horz">
            <a:spAutoFit/>
          </a:bodyPr>
          <a:lstStyle/>
          <a:p>
            <a:pPr marL="12700">
              <a:lnSpc>
                <a:spcPct val="100000"/>
              </a:lnSpc>
              <a:spcBef>
                <a:spcPts val="105"/>
              </a:spcBef>
            </a:pPr>
            <a:r>
              <a:rPr dirty="0" sz="1400" spc="-15">
                <a:solidFill>
                  <a:srgbClr val="1F2125"/>
                </a:solidFill>
                <a:latin typeface="Meiryo"/>
                <a:cs typeface="Meiryo"/>
              </a:rPr>
              <a:t>②画像では役職を変更しました。</a:t>
            </a:r>
            <a:endParaRPr sz="1400">
              <a:latin typeface="Meiryo"/>
              <a:cs typeface="Meiryo"/>
            </a:endParaRPr>
          </a:p>
        </p:txBody>
      </p:sp>
      <p:grpSp>
        <p:nvGrpSpPr>
          <p:cNvPr id="5" name="object 5" descr=""/>
          <p:cNvGrpSpPr/>
          <p:nvPr/>
        </p:nvGrpSpPr>
        <p:grpSpPr>
          <a:xfrm>
            <a:off x="437934" y="2091626"/>
            <a:ext cx="5518785" cy="3190240"/>
            <a:chOff x="437934" y="2091626"/>
            <a:chExt cx="5518785" cy="3190240"/>
          </a:xfrm>
        </p:grpSpPr>
        <p:pic>
          <p:nvPicPr>
            <p:cNvPr id="6" name="object 6" descr=""/>
            <p:cNvPicPr/>
            <p:nvPr/>
          </p:nvPicPr>
          <p:blipFill>
            <a:blip r:embed="rId2" cstate="print"/>
            <a:stretch>
              <a:fillRect/>
            </a:stretch>
          </p:blipFill>
          <p:spPr>
            <a:xfrm>
              <a:off x="447459" y="2101215"/>
              <a:ext cx="5499608" cy="3171189"/>
            </a:xfrm>
            <a:prstGeom prst="rect">
              <a:avLst/>
            </a:prstGeom>
          </p:spPr>
        </p:pic>
        <p:sp>
          <p:nvSpPr>
            <p:cNvPr id="7" name="object 7" descr=""/>
            <p:cNvSpPr/>
            <p:nvPr/>
          </p:nvSpPr>
          <p:spPr>
            <a:xfrm>
              <a:off x="442696" y="2096389"/>
              <a:ext cx="5509260" cy="3180715"/>
            </a:xfrm>
            <a:custGeom>
              <a:avLst/>
              <a:gdLst/>
              <a:ahLst/>
              <a:cxnLst/>
              <a:rect l="l" t="t" r="r" b="b"/>
              <a:pathLst>
                <a:path w="5509260" h="3180715">
                  <a:moveTo>
                    <a:pt x="0" y="3180715"/>
                  </a:moveTo>
                  <a:lnTo>
                    <a:pt x="5509133" y="3180715"/>
                  </a:lnTo>
                  <a:lnTo>
                    <a:pt x="5509133" y="0"/>
                  </a:lnTo>
                  <a:lnTo>
                    <a:pt x="0" y="0"/>
                  </a:lnTo>
                  <a:lnTo>
                    <a:pt x="0" y="3180715"/>
                  </a:lnTo>
                  <a:close/>
                </a:path>
              </a:pathLst>
            </a:custGeom>
            <a:ln w="9525">
              <a:solidFill>
                <a:srgbClr val="1F2125"/>
              </a:solidFill>
            </a:ln>
          </p:spPr>
          <p:txBody>
            <a:bodyPr wrap="square" lIns="0" tIns="0" rIns="0" bIns="0" rtlCol="0"/>
            <a:lstStyle/>
            <a:p/>
          </p:txBody>
        </p:sp>
      </p:grpSp>
      <p:grpSp>
        <p:nvGrpSpPr>
          <p:cNvPr id="8" name="object 8" descr=""/>
          <p:cNvGrpSpPr/>
          <p:nvPr/>
        </p:nvGrpSpPr>
        <p:grpSpPr>
          <a:xfrm>
            <a:off x="6158039" y="2091626"/>
            <a:ext cx="5516880" cy="3190240"/>
            <a:chOff x="6158039" y="2091626"/>
            <a:chExt cx="5516880" cy="3190240"/>
          </a:xfrm>
        </p:grpSpPr>
        <p:pic>
          <p:nvPicPr>
            <p:cNvPr id="9" name="object 9" descr=""/>
            <p:cNvPicPr/>
            <p:nvPr/>
          </p:nvPicPr>
          <p:blipFill>
            <a:blip r:embed="rId3" cstate="print"/>
            <a:stretch>
              <a:fillRect/>
            </a:stretch>
          </p:blipFill>
          <p:spPr>
            <a:xfrm>
              <a:off x="6167501" y="2101215"/>
              <a:ext cx="5497449" cy="3171189"/>
            </a:xfrm>
            <a:prstGeom prst="rect">
              <a:avLst/>
            </a:prstGeom>
          </p:spPr>
        </p:pic>
        <p:sp>
          <p:nvSpPr>
            <p:cNvPr id="10" name="object 10" descr=""/>
            <p:cNvSpPr/>
            <p:nvPr/>
          </p:nvSpPr>
          <p:spPr>
            <a:xfrm>
              <a:off x="6162802" y="2096389"/>
              <a:ext cx="5507355" cy="3180715"/>
            </a:xfrm>
            <a:custGeom>
              <a:avLst/>
              <a:gdLst/>
              <a:ahLst/>
              <a:cxnLst/>
              <a:rect l="l" t="t" r="r" b="b"/>
              <a:pathLst>
                <a:path w="5507355" h="3180715">
                  <a:moveTo>
                    <a:pt x="0" y="3180715"/>
                  </a:moveTo>
                  <a:lnTo>
                    <a:pt x="5506974" y="3180715"/>
                  </a:lnTo>
                  <a:lnTo>
                    <a:pt x="5506974" y="0"/>
                  </a:lnTo>
                  <a:lnTo>
                    <a:pt x="0" y="0"/>
                  </a:lnTo>
                  <a:lnTo>
                    <a:pt x="0" y="3180715"/>
                  </a:lnTo>
                  <a:close/>
                </a:path>
              </a:pathLst>
            </a:custGeom>
            <a:ln w="9525">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25</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9144000" cy="1217930"/>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7</a:t>
            </a:r>
            <a:r>
              <a:rPr dirty="0" sz="1600" spc="-25" b="1">
                <a:solidFill>
                  <a:srgbClr val="1F2125"/>
                </a:solidFill>
                <a:latin typeface="Meiryo"/>
                <a:cs typeface="Meiryo"/>
              </a:rPr>
              <a:t>. 顔写真非表示</a:t>
            </a:r>
            <a:endParaRPr sz="1600">
              <a:latin typeface="Meiryo"/>
              <a:cs typeface="Meiryo"/>
            </a:endParaRPr>
          </a:p>
          <a:p>
            <a:pPr marL="414655">
              <a:lnSpc>
                <a:spcPct val="100000"/>
              </a:lnSpc>
              <a:spcBef>
                <a:spcPts val="270"/>
              </a:spcBef>
            </a:pPr>
            <a:r>
              <a:rPr dirty="0" sz="1400" spc="-20">
                <a:solidFill>
                  <a:srgbClr val="1F2125"/>
                </a:solidFill>
                <a:latin typeface="Meiryo"/>
                <a:cs typeface="Meiryo"/>
              </a:rPr>
              <a:t>顔写真は表示／非表示を切り替えることが可能です。初期状態では顔写真を表示するモードになっています。</a:t>
            </a:r>
            <a:endParaRPr sz="1400">
              <a:latin typeface="Meiryo"/>
              <a:cs typeface="Meiryo"/>
            </a:endParaRPr>
          </a:p>
        </p:txBody>
      </p:sp>
      <p:sp>
        <p:nvSpPr>
          <p:cNvPr id="3" name="object 3" descr=""/>
          <p:cNvSpPr txBox="1"/>
          <p:nvPr/>
        </p:nvSpPr>
        <p:spPr>
          <a:xfrm>
            <a:off x="773074" y="1450289"/>
            <a:ext cx="5182235" cy="240029"/>
          </a:xfrm>
          <a:prstGeom prst="rect">
            <a:avLst/>
          </a:prstGeom>
        </p:spPr>
        <p:txBody>
          <a:bodyPr wrap="square" lIns="0" tIns="13335" rIns="0" bIns="0" rtlCol="0" vert="horz">
            <a:spAutoFit/>
          </a:bodyPr>
          <a:lstStyle/>
          <a:p>
            <a:pPr marL="12700">
              <a:lnSpc>
                <a:spcPct val="100000"/>
              </a:lnSpc>
              <a:spcBef>
                <a:spcPts val="105"/>
              </a:spcBef>
            </a:pPr>
            <a:r>
              <a:rPr dirty="0" sz="1400" spc="-25">
                <a:solidFill>
                  <a:srgbClr val="1F2125"/>
                </a:solidFill>
                <a:latin typeface="Meiryo"/>
                <a:cs typeface="Meiryo"/>
              </a:rPr>
              <a:t>①画面右にある『顔写真の表示』のメニューをクリックします。</a:t>
            </a:r>
            <a:endParaRPr sz="1400">
              <a:latin typeface="Meiryo"/>
              <a:cs typeface="Meiryo"/>
            </a:endParaRPr>
          </a:p>
        </p:txBody>
      </p:sp>
      <p:sp>
        <p:nvSpPr>
          <p:cNvPr id="4" name="object 4" descr=""/>
          <p:cNvSpPr txBox="1"/>
          <p:nvPr/>
        </p:nvSpPr>
        <p:spPr>
          <a:xfrm>
            <a:off x="6247003" y="1445717"/>
            <a:ext cx="5120005" cy="454025"/>
          </a:xfrm>
          <a:prstGeom prst="rect">
            <a:avLst/>
          </a:prstGeom>
        </p:spPr>
        <p:txBody>
          <a:bodyPr wrap="square" lIns="0" tIns="13335" rIns="0" bIns="0" rtlCol="0" vert="horz">
            <a:spAutoFit/>
          </a:bodyPr>
          <a:lstStyle/>
          <a:p>
            <a:pPr marL="12700">
              <a:lnSpc>
                <a:spcPct val="100000"/>
              </a:lnSpc>
              <a:spcBef>
                <a:spcPts val="105"/>
              </a:spcBef>
            </a:pPr>
            <a:r>
              <a:rPr dirty="0" sz="1400" spc="-10">
                <a:solidFill>
                  <a:srgbClr val="333333"/>
                </a:solidFill>
                <a:latin typeface="Meiryo"/>
                <a:cs typeface="Meiryo"/>
              </a:rPr>
              <a:t>②1</a:t>
            </a:r>
            <a:r>
              <a:rPr dirty="0" sz="1400" spc="-25">
                <a:solidFill>
                  <a:srgbClr val="333333"/>
                </a:solidFill>
                <a:latin typeface="Meiryo"/>
                <a:cs typeface="Meiryo"/>
              </a:rPr>
              <a:t>度クリックするとマトリクス画面から顔写真が非表示となり</a:t>
            </a:r>
            <a:endParaRPr sz="1400">
              <a:latin typeface="Meiryo"/>
              <a:cs typeface="Meiryo"/>
            </a:endParaRPr>
          </a:p>
          <a:p>
            <a:pPr marL="12700">
              <a:lnSpc>
                <a:spcPct val="100000"/>
              </a:lnSpc>
              <a:spcBef>
                <a:spcPts val="5"/>
              </a:spcBef>
            </a:pPr>
            <a:r>
              <a:rPr dirty="0" sz="1400" spc="-20">
                <a:solidFill>
                  <a:srgbClr val="333333"/>
                </a:solidFill>
                <a:latin typeface="Meiryo"/>
                <a:cs typeface="Meiryo"/>
              </a:rPr>
              <a:t>ます。</a:t>
            </a:r>
            <a:endParaRPr sz="1400">
              <a:latin typeface="Meiryo"/>
              <a:cs typeface="Meiryo"/>
            </a:endParaRPr>
          </a:p>
        </p:txBody>
      </p:sp>
      <p:sp>
        <p:nvSpPr>
          <p:cNvPr id="5" name="object 5" descr=""/>
          <p:cNvSpPr txBox="1"/>
          <p:nvPr/>
        </p:nvSpPr>
        <p:spPr>
          <a:xfrm>
            <a:off x="6273546" y="5303266"/>
            <a:ext cx="4830445" cy="239395"/>
          </a:xfrm>
          <a:prstGeom prst="rect">
            <a:avLst/>
          </a:prstGeom>
        </p:spPr>
        <p:txBody>
          <a:bodyPr wrap="square" lIns="0" tIns="12700" rIns="0" bIns="0" rtlCol="0" vert="horz">
            <a:spAutoFit/>
          </a:bodyPr>
          <a:lstStyle/>
          <a:p>
            <a:pPr marL="12700">
              <a:lnSpc>
                <a:spcPct val="100000"/>
              </a:lnSpc>
              <a:spcBef>
                <a:spcPts val="100"/>
              </a:spcBef>
            </a:pPr>
            <a:r>
              <a:rPr dirty="0" sz="1400" spc="-20">
                <a:solidFill>
                  <a:srgbClr val="1F2125"/>
                </a:solidFill>
                <a:latin typeface="Meiryo"/>
                <a:cs typeface="Meiryo"/>
              </a:rPr>
              <a:t>③再度アイコンをクリックすると、顔写真が表示されます。</a:t>
            </a:r>
            <a:endParaRPr sz="1400">
              <a:latin typeface="Meiryo"/>
              <a:cs typeface="Meiryo"/>
            </a:endParaRPr>
          </a:p>
        </p:txBody>
      </p:sp>
      <p:grpSp>
        <p:nvGrpSpPr>
          <p:cNvPr id="6" name="object 6" descr=""/>
          <p:cNvGrpSpPr/>
          <p:nvPr/>
        </p:nvGrpSpPr>
        <p:grpSpPr>
          <a:xfrm>
            <a:off x="381800" y="1900745"/>
            <a:ext cx="5652135" cy="3256915"/>
            <a:chOff x="381800" y="1900745"/>
            <a:chExt cx="5652135" cy="3256915"/>
          </a:xfrm>
        </p:grpSpPr>
        <p:pic>
          <p:nvPicPr>
            <p:cNvPr id="7" name="object 7" descr=""/>
            <p:cNvPicPr/>
            <p:nvPr/>
          </p:nvPicPr>
          <p:blipFill>
            <a:blip r:embed="rId2" cstate="print"/>
            <a:stretch>
              <a:fillRect/>
            </a:stretch>
          </p:blipFill>
          <p:spPr>
            <a:xfrm>
              <a:off x="391325" y="1910206"/>
              <a:ext cx="5633085" cy="3237357"/>
            </a:xfrm>
            <a:prstGeom prst="rect">
              <a:avLst/>
            </a:prstGeom>
          </p:spPr>
        </p:pic>
        <p:sp>
          <p:nvSpPr>
            <p:cNvPr id="8" name="object 8" descr=""/>
            <p:cNvSpPr/>
            <p:nvPr/>
          </p:nvSpPr>
          <p:spPr>
            <a:xfrm>
              <a:off x="386562" y="1905507"/>
              <a:ext cx="5642610" cy="3247390"/>
            </a:xfrm>
            <a:custGeom>
              <a:avLst/>
              <a:gdLst/>
              <a:ahLst/>
              <a:cxnLst/>
              <a:rect l="l" t="t" r="r" b="b"/>
              <a:pathLst>
                <a:path w="5642610" h="3247390">
                  <a:moveTo>
                    <a:pt x="0" y="3246882"/>
                  </a:moveTo>
                  <a:lnTo>
                    <a:pt x="5642610" y="3246882"/>
                  </a:lnTo>
                  <a:lnTo>
                    <a:pt x="5642610" y="0"/>
                  </a:lnTo>
                  <a:lnTo>
                    <a:pt x="0" y="0"/>
                  </a:lnTo>
                  <a:lnTo>
                    <a:pt x="0" y="3246882"/>
                  </a:lnTo>
                  <a:close/>
                </a:path>
              </a:pathLst>
            </a:custGeom>
            <a:ln w="9524">
              <a:solidFill>
                <a:srgbClr val="1F2125"/>
              </a:solidFill>
            </a:ln>
          </p:spPr>
          <p:txBody>
            <a:bodyPr wrap="square" lIns="0" tIns="0" rIns="0" bIns="0" rtlCol="0"/>
            <a:lstStyle/>
            <a:p/>
          </p:txBody>
        </p:sp>
      </p:grpSp>
      <p:grpSp>
        <p:nvGrpSpPr>
          <p:cNvPr id="9" name="object 9" descr=""/>
          <p:cNvGrpSpPr/>
          <p:nvPr/>
        </p:nvGrpSpPr>
        <p:grpSpPr>
          <a:xfrm>
            <a:off x="6184455" y="1900745"/>
            <a:ext cx="5648960" cy="3256915"/>
            <a:chOff x="6184455" y="1900745"/>
            <a:chExt cx="5648960" cy="3256915"/>
          </a:xfrm>
        </p:grpSpPr>
        <p:pic>
          <p:nvPicPr>
            <p:cNvPr id="10" name="object 10" descr=""/>
            <p:cNvPicPr/>
            <p:nvPr/>
          </p:nvPicPr>
          <p:blipFill>
            <a:blip r:embed="rId3" cstate="print"/>
            <a:stretch>
              <a:fillRect/>
            </a:stretch>
          </p:blipFill>
          <p:spPr>
            <a:xfrm>
              <a:off x="6193916" y="1954252"/>
              <a:ext cx="5629402" cy="3193311"/>
            </a:xfrm>
            <a:prstGeom prst="rect">
              <a:avLst/>
            </a:prstGeom>
          </p:spPr>
        </p:pic>
        <p:sp>
          <p:nvSpPr>
            <p:cNvPr id="11" name="object 11" descr=""/>
            <p:cNvSpPr/>
            <p:nvPr/>
          </p:nvSpPr>
          <p:spPr>
            <a:xfrm>
              <a:off x="6189217" y="1905507"/>
              <a:ext cx="5639435" cy="3247390"/>
            </a:xfrm>
            <a:custGeom>
              <a:avLst/>
              <a:gdLst/>
              <a:ahLst/>
              <a:cxnLst/>
              <a:rect l="l" t="t" r="r" b="b"/>
              <a:pathLst>
                <a:path w="5639434" h="3247390">
                  <a:moveTo>
                    <a:pt x="0" y="3246882"/>
                  </a:moveTo>
                  <a:lnTo>
                    <a:pt x="5638926" y="3246882"/>
                  </a:lnTo>
                  <a:lnTo>
                    <a:pt x="5638926" y="0"/>
                  </a:lnTo>
                  <a:lnTo>
                    <a:pt x="0" y="0"/>
                  </a:lnTo>
                  <a:lnTo>
                    <a:pt x="0" y="3246882"/>
                  </a:lnTo>
                  <a:close/>
                </a:path>
              </a:pathLst>
            </a:custGeom>
            <a:ln w="9525">
              <a:solidFill>
                <a:srgbClr val="1F2125"/>
              </a:solidFill>
            </a:ln>
          </p:spPr>
          <p:txBody>
            <a:bodyPr wrap="square" lIns="0" tIns="0" rIns="0" bIns="0" rtlCol="0"/>
            <a:lstStyle/>
            <a:p/>
          </p:txBody>
        </p:sp>
      </p:grpSp>
      <p:sp>
        <p:nvSpPr>
          <p:cNvPr id="12" name="object 12"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25</a:t>
            </a:fld>
          </a:p>
        </p:txBody>
      </p:sp>
      <p:sp>
        <p:nvSpPr>
          <p:cNvPr id="13" name="object 13"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773074" y="1458213"/>
            <a:ext cx="4942205" cy="239395"/>
          </a:xfrm>
          <a:prstGeom prst="rect">
            <a:avLst/>
          </a:prstGeom>
        </p:spPr>
        <p:txBody>
          <a:bodyPr wrap="square" lIns="0" tIns="13335" rIns="0" bIns="0" rtlCol="0" vert="horz">
            <a:spAutoFit/>
          </a:bodyPr>
          <a:lstStyle/>
          <a:p>
            <a:pPr marL="12700">
              <a:lnSpc>
                <a:spcPct val="100000"/>
              </a:lnSpc>
              <a:spcBef>
                <a:spcPts val="105"/>
              </a:spcBef>
            </a:pPr>
            <a:r>
              <a:rPr dirty="0" sz="1400" spc="-5">
                <a:solidFill>
                  <a:srgbClr val="1F2125"/>
                </a:solidFill>
                <a:latin typeface="Meiryo"/>
                <a:cs typeface="Meiryo"/>
              </a:rPr>
              <a:t>①画面右にある『</a:t>
            </a:r>
            <a:r>
              <a:rPr dirty="0" sz="1400" spc="-10">
                <a:solidFill>
                  <a:srgbClr val="1F2125"/>
                </a:solidFill>
                <a:latin typeface="Meiryo"/>
                <a:cs typeface="Meiryo"/>
              </a:rPr>
              <a:t>0</a:t>
            </a:r>
            <a:r>
              <a:rPr dirty="0" sz="1400" spc="-20">
                <a:solidFill>
                  <a:srgbClr val="1F2125"/>
                </a:solidFill>
                <a:latin typeface="Meiryo"/>
                <a:cs typeface="Meiryo"/>
              </a:rPr>
              <a:t>人軸の表示』のボタンをクリックします。</a:t>
            </a:r>
            <a:endParaRPr sz="1400">
              <a:latin typeface="Meiryo"/>
              <a:cs typeface="Meiryo"/>
            </a:endParaRPr>
          </a:p>
        </p:txBody>
      </p:sp>
      <p:sp>
        <p:nvSpPr>
          <p:cNvPr id="3" name="object 3" descr=""/>
          <p:cNvSpPr txBox="1"/>
          <p:nvPr/>
        </p:nvSpPr>
        <p:spPr>
          <a:xfrm>
            <a:off x="371043" y="141739"/>
            <a:ext cx="9777095" cy="1234440"/>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8</a:t>
            </a:r>
            <a:r>
              <a:rPr dirty="0" sz="1600" spc="25" b="1">
                <a:solidFill>
                  <a:srgbClr val="1F2125"/>
                </a:solidFill>
                <a:latin typeface="Meiryo"/>
                <a:cs typeface="Meiryo"/>
              </a:rPr>
              <a:t>. </a:t>
            </a:r>
            <a:r>
              <a:rPr dirty="0" sz="1600" spc="-20" b="1">
                <a:solidFill>
                  <a:srgbClr val="1F2125"/>
                </a:solidFill>
                <a:latin typeface="Meiryo"/>
                <a:cs typeface="Meiryo"/>
              </a:rPr>
              <a:t>0</a:t>
            </a:r>
            <a:r>
              <a:rPr dirty="0" sz="1600" spc="-30" b="1">
                <a:solidFill>
                  <a:srgbClr val="1F2125"/>
                </a:solidFill>
                <a:latin typeface="Meiryo"/>
                <a:cs typeface="Meiryo"/>
              </a:rPr>
              <a:t>人軸の非表示</a:t>
            </a:r>
            <a:endParaRPr sz="1600">
              <a:latin typeface="Meiryo"/>
              <a:cs typeface="Meiryo"/>
            </a:endParaRPr>
          </a:p>
          <a:p>
            <a:pPr marL="287020">
              <a:lnSpc>
                <a:spcPct val="100000"/>
              </a:lnSpc>
              <a:spcBef>
                <a:spcPts val="165"/>
              </a:spcBef>
            </a:pPr>
            <a:r>
              <a:rPr dirty="0" sz="1600" spc="-25" b="1">
                <a:solidFill>
                  <a:srgbClr val="1F2125"/>
                </a:solidFill>
                <a:latin typeface="Meiryo"/>
                <a:cs typeface="Meiryo"/>
              </a:rPr>
              <a:t>縦軸／横軸のうち該当するメンバーが</a:t>
            </a:r>
            <a:r>
              <a:rPr dirty="0" sz="1600" spc="-10" b="1">
                <a:solidFill>
                  <a:srgbClr val="1F2125"/>
                </a:solidFill>
                <a:latin typeface="Meiryo"/>
                <a:cs typeface="Meiryo"/>
              </a:rPr>
              <a:t>0</a:t>
            </a:r>
            <a:r>
              <a:rPr dirty="0" sz="1600" spc="-30" b="1">
                <a:solidFill>
                  <a:srgbClr val="1F2125"/>
                </a:solidFill>
                <a:latin typeface="Meiryo"/>
                <a:cs typeface="Meiryo"/>
              </a:rPr>
              <a:t>人だった場合は、その軸を一括で非表示にすることができます。</a:t>
            </a:r>
            <a:endParaRPr sz="1600">
              <a:latin typeface="Meiryo"/>
              <a:cs typeface="Meiryo"/>
            </a:endParaRPr>
          </a:p>
        </p:txBody>
      </p:sp>
      <p:sp>
        <p:nvSpPr>
          <p:cNvPr id="4" name="object 4" descr=""/>
          <p:cNvSpPr txBox="1"/>
          <p:nvPr/>
        </p:nvSpPr>
        <p:spPr>
          <a:xfrm>
            <a:off x="6247003" y="1452829"/>
            <a:ext cx="5233035" cy="453390"/>
          </a:xfrm>
          <a:prstGeom prst="rect">
            <a:avLst/>
          </a:prstGeom>
        </p:spPr>
        <p:txBody>
          <a:bodyPr wrap="square" lIns="0" tIns="13335" rIns="0" bIns="0" rtlCol="0" vert="horz">
            <a:spAutoFit/>
          </a:bodyPr>
          <a:lstStyle/>
          <a:p>
            <a:pPr marL="12700">
              <a:lnSpc>
                <a:spcPct val="100000"/>
              </a:lnSpc>
              <a:spcBef>
                <a:spcPts val="105"/>
              </a:spcBef>
            </a:pPr>
            <a:r>
              <a:rPr dirty="0" sz="1400" spc="-10">
                <a:solidFill>
                  <a:srgbClr val="1F2125"/>
                </a:solidFill>
                <a:latin typeface="Meiryo"/>
                <a:cs typeface="Meiryo"/>
              </a:rPr>
              <a:t>②1</a:t>
            </a:r>
            <a:r>
              <a:rPr dirty="0" sz="1400" spc="-20">
                <a:solidFill>
                  <a:srgbClr val="1F2125"/>
                </a:solidFill>
                <a:latin typeface="Meiryo"/>
                <a:cs typeface="Meiryo"/>
              </a:rPr>
              <a:t>度クリックするとマトリクス画面から該当メンバーが</a:t>
            </a:r>
            <a:r>
              <a:rPr dirty="0" sz="1400" spc="-10">
                <a:solidFill>
                  <a:srgbClr val="1F2125"/>
                </a:solidFill>
                <a:latin typeface="Meiryo"/>
                <a:cs typeface="Meiryo"/>
              </a:rPr>
              <a:t>0</a:t>
            </a:r>
            <a:r>
              <a:rPr dirty="0" sz="1400" spc="-25">
                <a:solidFill>
                  <a:srgbClr val="1F2125"/>
                </a:solidFill>
                <a:latin typeface="Meiryo"/>
                <a:cs typeface="Meiryo"/>
              </a:rPr>
              <a:t>人の軸</a:t>
            </a:r>
            <a:endParaRPr sz="1400">
              <a:latin typeface="Meiryo"/>
              <a:cs typeface="Meiryo"/>
            </a:endParaRPr>
          </a:p>
          <a:p>
            <a:pPr marL="12700">
              <a:lnSpc>
                <a:spcPct val="100000"/>
              </a:lnSpc>
            </a:pPr>
            <a:r>
              <a:rPr dirty="0" sz="1400" spc="-10">
                <a:solidFill>
                  <a:srgbClr val="1F2125"/>
                </a:solidFill>
                <a:latin typeface="Meiryo"/>
                <a:cs typeface="Meiryo"/>
              </a:rPr>
              <a:t>が一括で非表示となります。</a:t>
            </a:r>
            <a:endParaRPr sz="1400">
              <a:latin typeface="Meiryo"/>
              <a:cs typeface="Meiryo"/>
            </a:endParaRPr>
          </a:p>
        </p:txBody>
      </p:sp>
      <p:grpSp>
        <p:nvGrpSpPr>
          <p:cNvPr id="5" name="object 5" descr=""/>
          <p:cNvGrpSpPr/>
          <p:nvPr/>
        </p:nvGrpSpPr>
        <p:grpSpPr>
          <a:xfrm>
            <a:off x="437934" y="1960943"/>
            <a:ext cx="5342255" cy="3081020"/>
            <a:chOff x="437934" y="1960943"/>
            <a:chExt cx="5342255" cy="3081020"/>
          </a:xfrm>
        </p:grpSpPr>
        <p:pic>
          <p:nvPicPr>
            <p:cNvPr id="6" name="object 6" descr=""/>
            <p:cNvPicPr/>
            <p:nvPr/>
          </p:nvPicPr>
          <p:blipFill>
            <a:blip r:embed="rId2" cstate="print"/>
            <a:stretch>
              <a:fillRect/>
            </a:stretch>
          </p:blipFill>
          <p:spPr>
            <a:xfrm>
              <a:off x="447459" y="1970404"/>
              <a:ext cx="5322824" cy="3061843"/>
            </a:xfrm>
            <a:prstGeom prst="rect">
              <a:avLst/>
            </a:prstGeom>
          </p:spPr>
        </p:pic>
        <p:sp>
          <p:nvSpPr>
            <p:cNvPr id="7" name="object 7" descr=""/>
            <p:cNvSpPr/>
            <p:nvPr/>
          </p:nvSpPr>
          <p:spPr>
            <a:xfrm>
              <a:off x="442696" y="1965705"/>
              <a:ext cx="5332730" cy="3071495"/>
            </a:xfrm>
            <a:custGeom>
              <a:avLst/>
              <a:gdLst/>
              <a:ahLst/>
              <a:cxnLst/>
              <a:rect l="l" t="t" r="r" b="b"/>
              <a:pathLst>
                <a:path w="5332730" h="3071495">
                  <a:moveTo>
                    <a:pt x="0" y="3071368"/>
                  </a:moveTo>
                  <a:lnTo>
                    <a:pt x="5332349" y="3071368"/>
                  </a:lnTo>
                  <a:lnTo>
                    <a:pt x="5332349" y="0"/>
                  </a:lnTo>
                  <a:lnTo>
                    <a:pt x="0" y="0"/>
                  </a:lnTo>
                  <a:lnTo>
                    <a:pt x="0" y="3071368"/>
                  </a:lnTo>
                  <a:close/>
                </a:path>
              </a:pathLst>
            </a:custGeom>
            <a:ln w="9525">
              <a:solidFill>
                <a:srgbClr val="1F2125"/>
              </a:solidFill>
            </a:ln>
          </p:spPr>
          <p:txBody>
            <a:bodyPr wrap="square" lIns="0" tIns="0" rIns="0" bIns="0" rtlCol="0"/>
            <a:lstStyle/>
            <a:p/>
          </p:txBody>
        </p:sp>
      </p:grpSp>
      <p:grpSp>
        <p:nvGrpSpPr>
          <p:cNvPr id="8" name="object 8" descr=""/>
          <p:cNvGrpSpPr/>
          <p:nvPr/>
        </p:nvGrpSpPr>
        <p:grpSpPr>
          <a:xfrm>
            <a:off x="6249987" y="1960943"/>
            <a:ext cx="5332095" cy="3081020"/>
            <a:chOff x="6249987" y="1960943"/>
            <a:chExt cx="5332095" cy="3081020"/>
          </a:xfrm>
        </p:grpSpPr>
        <p:pic>
          <p:nvPicPr>
            <p:cNvPr id="9" name="object 9" descr=""/>
            <p:cNvPicPr/>
            <p:nvPr/>
          </p:nvPicPr>
          <p:blipFill>
            <a:blip r:embed="rId3" cstate="print"/>
            <a:stretch>
              <a:fillRect/>
            </a:stretch>
          </p:blipFill>
          <p:spPr>
            <a:xfrm>
              <a:off x="6259575" y="1970404"/>
              <a:ext cx="5312918" cy="3061843"/>
            </a:xfrm>
            <a:prstGeom prst="rect">
              <a:avLst/>
            </a:prstGeom>
          </p:spPr>
        </p:pic>
        <p:sp>
          <p:nvSpPr>
            <p:cNvPr id="10" name="object 10" descr=""/>
            <p:cNvSpPr/>
            <p:nvPr/>
          </p:nvSpPr>
          <p:spPr>
            <a:xfrm>
              <a:off x="6254750" y="1965705"/>
              <a:ext cx="5322570" cy="3071495"/>
            </a:xfrm>
            <a:custGeom>
              <a:avLst/>
              <a:gdLst/>
              <a:ahLst/>
              <a:cxnLst/>
              <a:rect l="l" t="t" r="r" b="b"/>
              <a:pathLst>
                <a:path w="5322570" h="3071495">
                  <a:moveTo>
                    <a:pt x="0" y="3071368"/>
                  </a:moveTo>
                  <a:lnTo>
                    <a:pt x="5322442" y="3071368"/>
                  </a:lnTo>
                  <a:lnTo>
                    <a:pt x="5322442" y="0"/>
                  </a:lnTo>
                  <a:lnTo>
                    <a:pt x="0" y="0"/>
                  </a:lnTo>
                  <a:lnTo>
                    <a:pt x="0" y="3071368"/>
                  </a:lnTo>
                  <a:close/>
                </a:path>
              </a:pathLst>
            </a:custGeom>
            <a:ln w="9525">
              <a:solidFill>
                <a:srgbClr val="1F2125"/>
              </a:solidFill>
            </a:ln>
          </p:spPr>
          <p:txBody>
            <a:bodyPr wrap="square" lIns="0" tIns="0" rIns="0" bIns="0" rtlCol="0"/>
            <a:lstStyle/>
            <a:p/>
          </p:txBody>
        </p:sp>
      </p:grpSp>
      <p:sp>
        <p:nvSpPr>
          <p:cNvPr id="11" name="object 11" descr=""/>
          <p:cNvSpPr txBox="1"/>
          <p:nvPr/>
        </p:nvSpPr>
        <p:spPr>
          <a:xfrm>
            <a:off x="6339078" y="5300294"/>
            <a:ext cx="5188585" cy="453390"/>
          </a:xfrm>
          <a:prstGeom prst="rect">
            <a:avLst/>
          </a:prstGeom>
        </p:spPr>
        <p:txBody>
          <a:bodyPr wrap="square" lIns="0" tIns="13335" rIns="0" bIns="0" rtlCol="0" vert="horz">
            <a:spAutoFit/>
          </a:bodyPr>
          <a:lstStyle/>
          <a:p>
            <a:pPr marL="12700">
              <a:lnSpc>
                <a:spcPct val="100000"/>
              </a:lnSpc>
              <a:spcBef>
                <a:spcPts val="105"/>
              </a:spcBef>
            </a:pPr>
            <a:r>
              <a:rPr dirty="0" sz="1400" spc="-20">
                <a:solidFill>
                  <a:srgbClr val="1F2125"/>
                </a:solidFill>
                <a:latin typeface="Meiryo"/>
                <a:cs typeface="Meiryo"/>
              </a:rPr>
              <a:t>③再度メニューをクリックすると非表示にした軸が一括で表示さ</a:t>
            </a:r>
            <a:endParaRPr sz="1400">
              <a:latin typeface="Meiryo"/>
              <a:cs typeface="Meiryo"/>
            </a:endParaRPr>
          </a:p>
          <a:p>
            <a:pPr marL="12700">
              <a:lnSpc>
                <a:spcPct val="100000"/>
              </a:lnSpc>
            </a:pPr>
            <a:r>
              <a:rPr dirty="0" sz="1400" spc="-15">
                <a:solidFill>
                  <a:srgbClr val="1F2125"/>
                </a:solidFill>
                <a:latin typeface="Meiryo"/>
                <a:cs typeface="Meiryo"/>
              </a:rPr>
              <a:t>れます。</a:t>
            </a:r>
            <a:endParaRPr sz="1400">
              <a:latin typeface="Meiryo"/>
              <a:cs typeface="Meiryo"/>
            </a:endParaRPr>
          </a:p>
        </p:txBody>
      </p:sp>
      <p:sp>
        <p:nvSpPr>
          <p:cNvPr id="12" name="object 12"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25</a:t>
            </a:fld>
          </a:p>
        </p:txBody>
      </p:sp>
      <p:sp>
        <p:nvSpPr>
          <p:cNvPr id="13" name="object 13"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663651" y="1452829"/>
            <a:ext cx="4953000" cy="453390"/>
          </a:xfrm>
          <a:prstGeom prst="rect">
            <a:avLst/>
          </a:prstGeom>
        </p:spPr>
        <p:txBody>
          <a:bodyPr wrap="square" lIns="0" tIns="13335" rIns="0" bIns="0" rtlCol="0" vert="horz">
            <a:spAutoFit/>
          </a:bodyPr>
          <a:lstStyle/>
          <a:p>
            <a:pPr marL="12700">
              <a:lnSpc>
                <a:spcPct val="100000"/>
              </a:lnSpc>
              <a:spcBef>
                <a:spcPts val="105"/>
              </a:spcBef>
            </a:pPr>
            <a:r>
              <a:rPr dirty="0" sz="1400" spc="-25">
                <a:solidFill>
                  <a:srgbClr val="1F2125"/>
                </a:solidFill>
                <a:latin typeface="Meiryo"/>
                <a:cs typeface="Meiryo"/>
              </a:rPr>
              <a:t>①特定の軸だけを非表示にしたい場合は、軸の見出し内の[&lt;]</a:t>
            </a:r>
            <a:endParaRPr sz="1400">
              <a:latin typeface="Meiryo"/>
              <a:cs typeface="Meiryo"/>
            </a:endParaRPr>
          </a:p>
          <a:p>
            <a:pPr marL="12700">
              <a:lnSpc>
                <a:spcPct val="100000"/>
              </a:lnSpc>
            </a:pPr>
            <a:r>
              <a:rPr dirty="0" sz="1400" spc="-20">
                <a:solidFill>
                  <a:srgbClr val="1F2125"/>
                </a:solidFill>
                <a:latin typeface="Meiryo"/>
                <a:cs typeface="Meiryo"/>
              </a:rPr>
              <a:t>をクリックすることで非表示にできます。</a:t>
            </a:r>
            <a:endParaRPr sz="1400">
              <a:latin typeface="Meiryo"/>
              <a:cs typeface="Meiryo"/>
            </a:endParaRPr>
          </a:p>
        </p:txBody>
      </p:sp>
      <p:sp>
        <p:nvSpPr>
          <p:cNvPr id="3" name="object 3" descr=""/>
          <p:cNvSpPr txBox="1"/>
          <p:nvPr/>
        </p:nvSpPr>
        <p:spPr>
          <a:xfrm>
            <a:off x="371043" y="141739"/>
            <a:ext cx="4319905" cy="970280"/>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2-9.</a:t>
            </a:r>
            <a:r>
              <a:rPr dirty="0" sz="1600" spc="-30" b="1">
                <a:solidFill>
                  <a:srgbClr val="1F2125"/>
                </a:solidFill>
                <a:latin typeface="Meiryo"/>
                <a:cs typeface="Meiryo"/>
              </a:rPr>
              <a:t>特定の軸だけ表示／非表示を切り替えたい</a:t>
            </a:r>
            <a:endParaRPr sz="1600">
              <a:latin typeface="Meiryo"/>
              <a:cs typeface="Meiryo"/>
            </a:endParaRPr>
          </a:p>
        </p:txBody>
      </p:sp>
      <p:sp>
        <p:nvSpPr>
          <p:cNvPr id="4" name="object 4" descr=""/>
          <p:cNvSpPr txBox="1"/>
          <p:nvPr/>
        </p:nvSpPr>
        <p:spPr>
          <a:xfrm>
            <a:off x="6247003" y="1452829"/>
            <a:ext cx="4953635" cy="240029"/>
          </a:xfrm>
          <a:prstGeom prst="rect">
            <a:avLst/>
          </a:prstGeom>
        </p:spPr>
        <p:txBody>
          <a:bodyPr wrap="square" lIns="0" tIns="13335" rIns="0" bIns="0" rtlCol="0" vert="horz">
            <a:spAutoFit/>
          </a:bodyPr>
          <a:lstStyle/>
          <a:p>
            <a:pPr marL="12700">
              <a:lnSpc>
                <a:spcPct val="100000"/>
              </a:lnSpc>
              <a:spcBef>
                <a:spcPts val="105"/>
              </a:spcBef>
            </a:pPr>
            <a:r>
              <a:rPr dirty="0" sz="1400" spc="-20">
                <a:solidFill>
                  <a:srgbClr val="1F2125"/>
                </a:solidFill>
                <a:latin typeface="Meiryo"/>
                <a:cs typeface="Meiryo"/>
              </a:rPr>
              <a:t>②非表示にした軸の[&gt;]をクリックすると再度表示されます。</a:t>
            </a:r>
            <a:endParaRPr sz="1400">
              <a:latin typeface="Meiryo"/>
              <a:cs typeface="Meiryo"/>
            </a:endParaRPr>
          </a:p>
        </p:txBody>
      </p:sp>
      <p:grpSp>
        <p:nvGrpSpPr>
          <p:cNvPr id="5" name="object 5" descr=""/>
          <p:cNvGrpSpPr/>
          <p:nvPr/>
        </p:nvGrpSpPr>
        <p:grpSpPr>
          <a:xfrm>
            <a:off x="328574" y="1950910"/>
            <a:ext cx="5695950" cy="3284220"/>
            <a:chOff x="328574" y="1950910"/>
            <a:chExt cx="5695950" cy="3284220"/>
          </a:xfrm>
        </p:grpSpPr>
        <p:pic>
          <p:nvPicPr>
            <p:cNvPr id="6" name="object 6" descr=""/>
            <p:cNvPicPr/>
            <p:nvPr/>
          </p:nvPicPr>
          <p:blipFill>
            <a:blip r:embed="rId2" cstate="print"/>
            <a:stretch>
              <a:fillRect/>
            </a:stretch>
          </p:blipFill>
          <p:spPr>
            <a:xfrm>
              <a:off x="338099" y="1960372"/>
              <a:ext cx="5676772" cy="3265042"/>
            </a:xfrm>
            <a:prstGeom prst="rect">
              <a:avLst/>
            </a:prstGeom>
          </p:spPr>
        </p:pic>
        <p:sp>
          <p:nvSpPr>
            <p:cNvPr id="7" name="object 7" descr=""/>
            <p:cNvSpPr/>
            <p:nvPr/>
          </p:nvSpPr>
          <p:spPr>
            <a:xfrm>
              <a:off x="333336" y="1955673"/>
              <a:ext cx="5686425" cy="3274695"/>
            </a:xfrm>
            <a:custGeom>
              <a:avLst/>
              <a:gdLst/>
              <a:ahLst/>
              <a:cxnLst/>
              <a:rect l="l" t="t" r="r" b="b"/>
              <a:pathLst>
                <a:path w="5686425" h="3274695">
                  <a:moveTo>
                    <a:pt x="0" y="3274568"/>
                  </a:moveTo>
                  <a:lnTo>
                    <a:pt x="5686298" y="3274568"/>
                  </a:lnTo>
                  <a:lnTo>
                    <a:pt x="5686298" y="0"/>
                  </a:lnTo>
                  <a:lnTo>
                    <a:pt x="0" y="0"/>
                  </a:lnTo>
                  <a:lnTo>
                    <a:pt x="0" y="3274568"/>
                  </a:lnTo>
                  <a:close/>
                </a:path>
              </a:pathLst>
            </a:custGeom>
            <a:ln w="9524">
              <a:solidFill>
                <a:srgbClr val="1F2125"/>
              </a:solidFill>
            </a:ln>
          </p:spPr>
          <p:txBody>
            <a:bodyPr wrap="square" lIns="0" tIns="0" rIns="0" bIns="0" rtlCol="0"/>
            <a:lstStyle/>
            <a:p/>
          </p:txBody>
        </p:sp>
      </p:grpSp>
      <p:grpSp>
        <p:nvGrpSpPr>
          <p:cNvPr id="8" name="object 8" descr=""/>
          <p:cNvGrpSpPr/>
          <p:nvPr/>
        </p:nvGrpSpPr>
        <p:grpSpPr>
          <a:xfrm>
            <a:off x="6320218" y="1950910"/>
            <a:ext cx="5689600" cy="3284220"/>
            <a:chOff x="6320218" y="1950910"/>
            <a:chExt cx="5689600" cy="3284220"/>
          </a:xfrm>
        </p:grpSpPr>
        <p:pic>
          <p:nvPicPr>
            <p:cNvPr id="9" name="object 9" descr=""/>
            <p:cNvPicPr/>
            <p:nvPr/>
          </p:nvPicPr>
          <p:blipFill>
            <a:blip r:embed="rId3" cstate="print"/>
            <a:stretch>
              <a:fillRect/>
            </a:stretch>
          </p:blipFill>
          <p:spPr>
            <a:xfrm>
              <a:off x="6329679" y="1960372"/>
              <a:ext cx="5670041" cy="3265042"/>
            </a:xfrm>
            <a:prstGeom prst="rect">
              <a:avLst/>
            </a:prstGeom>
          </p:spPr>
        </p:pic>
        <p:sp>
          <p:nvSpPr>
            <p:cNvPr id="10" name="object 10" descr=""/>
            <p:cNvSpPr/>
            <p:nvPr/>
          </p:nvSpPr>
          <p:spPr>
            <a:xfrm>
              <a:off x="6324980" y="1955673"/>
              <a:ext cx="5680075" cy="3274695"/>
            </a:xfrm>
            <a:custGeom>
              <a:avLst/>
              <a:gdLst/>
              <a:ahLst/>
              <a:cxnLst/>
              <a:rect l="l" t="t" r="r" b="b"/>
              <a:pathLst>
                <a:path w="5680075" h="3274695">
                  <a:moveTo>
                    <a:pt x="0" y="3274568"/>
                  </a:moveTo>
                  <a:lnTo>
                    <a:pt x="5679567" y="3274568"/>
                  </a:lnTo>
                  <a:lnTo>
                    <a:pt x="5679567" y="0"/>
                  </a:lnTo>
                  <a:lnTo>
                    <a:pt x="0" y="0"/>
                  </a:lnTo>
                  <a:lnTo>
                    <a:pt x="0" y="3274568"/>
                  </a:lnTo>
                  <a:close/>
                </a:path>
              </a:pathLst>
            </a:custGeom>
            <a:ln w="9525">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25</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6075045" cy="124523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10</a:t>
            </a:r>
            <a:r>
              <a:rPr dirty="0" sz="1600" spc="-30" b="1">
                <a:solidFill>
                  <a:srgbClr val="1F2125"/>
                </a:solidFill>
                <a:latin typeface="Meiryo"/>
                <a:cs typeface="Meiryo"/>
              </a:rPr>
              <a:t>. マトリクスの集計</a:t>
            </a:r>
            <a:endParaRPr sz="1600">
              <a:latin typeface="Meiryo"/>
              <a:cs typeface="Meiryo"/>
            </a:endParaRPr>
          </a:p>
          <a:p>
            <a:pPr marL="12700">
              <a:lnSpc>
                <a:spcPct val="100000"/>
              </a:lnSpc>
              <a:spcBef>
                <a:spcPts val="484"/>
              </a:spcBef>
            </a:pPr>
            <a:r>
              <a:rPr dirty="0" sz="1400" spc="-20" b="1">
                <a:solidFill>
                  <a:srgbClr val="1F2125"/>
                </a:solidFill>
                <a:latin typeface="Meiryo"/>
                <a:cs typeface="Meiryo"/>
              </a:rPr>
              <a:t>集計を表示すると、数値項目の合計と平均が縦軸／横軸ごとにわかります。</a:t>
            </a:r>
            <a:endParaRPr sz="1400">
              <a:latin typeface="Meiryo"/>
              <a:cs typeface="Meiryo"/>
            </a:endParaRPr>
          </a:p>
        </p:txBody>
      </p:sp>
      <p:sp>
        <p:nvSpPr>
          <p:cNvPr id="3" name="object 3" descr=""/>
          <p:cNvSpPr txBox="1"/>
          <p:nvPr/>
        </p:nvSpPr>
        <p:spPr>
          <a:xfrm>
            <a:off x="348183" y="1680210"/>
            <a:ext cx="4831080" cy="239395"/>
          </a:xfrm>
          <a:prstGeom prst="rect">
            <a:avLst/>
          </a:prstGeom>
        </p:spPr>
        <p:txBody>
          <a:bodyPr wrap="square" lIns="0" tIns="13335" rIns="0" bIns="0" rtlCol="0" vert="horz">
            <a:spAutoFit/>
          </a:bodyPr>
          <a:lstStyle/>
          <a:p>
            <a:pPr marL="12700">
              <a:lnSpc>
                <a:spcPct val="100000"/>
              </a:lnSpc>
              <a:spcBef>
                <a:spcPts val="105"/>
              </a:spcBef>
            </a:pPr>
            <a:r>
              <a:rPr dirty="0" sz="1400" spc="-20">
                <a:solidFill>
                  <a:srgbClr val="1F2125"/>
                </a:solidFill>
                <a:latin typeface="Meiryo"/>
                <a:cs typeface="Meiryo"/>
              </a:rPr>
              <a:t>①画面右にある『集計対象』のメニューをクリックします。</a:t>
            </a:r>
            <a:endParaRPr sz="1400">
              <a:latin typeface="Meiryo"/>
              <a:cs typeface="Meiryo"/>
            </a:endParaRPr>
          </a:p>
        </p:txBody>
      </p:sp>
      <p:sp>
        <p:nvSpPr>
          <p:cNvPr id="4" name="object 4" descr=""/>
          <p:cNvSpPr txBox="1"/>
          <p:nvPr/>
        </p:nvSpPr>
        <p:spPr>
          <a:xfrm>
            <a:off x="6247003" y="1668018"/>
            <a:ext cx="5363845" cy="452755"/>
          </a:xfrm>
          <a:prstGeom prst="rect">
            <a:avLst/>
          </a:prstGeom>
        </p:spPr>
        <p:txBody>
          <a:bodyPr wrap="square" lIns="0" tIns="13335" rIns="0" bIns="0" rtlCol="0" vert="horz">
            <a:spAutoFit/>
          </a:bodyPr>
          <a:lstStyle/>
          <a:p>
            <a:pPr marL="12700" marR="5080">
              <a:lnSpc>
                <a:spcPct val="100000"/>
              </a:lnSpc>
              <a:spcBef>
                <a:spcPts val="105"/>
              </a:spcBef>
            </a:pPr>
            <a:r>
              <a:rPr dirty="0" sz="1400" spc="-20">
                <a:solidFill>
                  <a:srgbClr val="1F2125"/>
                </a:solidFill>
                <a:latin typeface="Meiryo"/>
                <a:cs typeface="Meiryo"/>
              </a:rPr>
              <a:t>②集計対象の項目一覧が表示されるので、集計を表示したい項目を</a:t>
            </a:r>
            <a:r>
              <a:rPr dirty="0" sz="1400" spc="-10">
                <a:solidFill>
                  <a:srgbClr val="1F2125"/>
                </a:solidFill>
                <a:latin typeface="Meiryo"/>
                <a:cs typeface="Meiryo"/>
              </a:rPr>
              <a:t>選択します。</a:t>
            </a:r>
            <a:endParaRPr sz="1400">
              <a:latin typeface="Meiryo"/>
              <a:cs typeface="Meiryo"/>
            </a:endParaRPr>
          </a:p>
        </p:txBody>
      </p:sp>
      <p:grpSp>
        <p:nvGrpSpPr>
          <p:cNvPr id="5" name="object 5" descr=""/>
          <p:cNvGrpSpPr/>
          <p:nvPr/>
        </p:nvGrpSpPr>
        <p:grpSpPr>
          <a:xfrm>
            <a:off x="240017" y="2194115"/>
            <a:ext cx="5698490" cy="3295650"/>
            <a:chOff x="240017" y="2194115"/>
            <a:chExt cx="5698490" cy="3295650"/>
          </a:xfrm>
        </p:grpSpPr>
        <p:pic>
          <p:nvPicPr>
            <p:cNvPr id="6" name="object 6" descr=""/>
            <p:cNvPicPr/>
            <p:nvPr/>
          </p:nvPicPr>
          <p:blipFill>
            <a:blip r:embed="rId2" cstate="print"/>
            <a:stretch>
              <a:fillRect/>
            </a:stretch>
          </p:blipFill>
          <p:spPr>
            <a:xfrm>
              <a:off x="249542" y="2203576"/>
              <a:ext cx="5679313" cy="3276092"/>
            </a:xfrm>
            <a:prstGeom prst="rect">
              <a:avLst/>
            </a:prstGeom>
          </p:spPr>
        </p:pic>
        <p:sp>
          <p:nvSpPr>
            <p:cNvPr id="7" name="object 7" descr=""/>
            <p:cNvSpPr/>
            <p:nvPr/>
          </p:nvSpPr>
          <p:spPr>
            <a:xfrm>
              <a:off x="244779" y="2198877"/>
              <a:ext cx="5688965" cy="3286125"/>
            </a:xfrm>
            <a:custGeom>
              <a:avLst/>
              <a:gdLst/>
              <a:ahLst/>
              <a:cxnLst/>
              <a:rect l="l" t="t" r="r" b="b"/>
              <a:pathLst>
                <a:path w="5688965" h="3286125">
                  <a:moveTo>
                    <a:pt x="0" y="3285617"/>
                  </a:moveTo>
                  <a:lnTo>
                    <a:pt x="5688838" y="3285617"/>
                  </a:lnTo>
                  <a:lnTo>
                    <a:pt x="5688838" y="0"/>
                  </a:lnTo>
                  <a:lnTo>
                    <a:pt x="0" y="0"/>
                  </a:lnTo>
                  <a:lnTo>
                    <a:pt x="0" y="3285617"/>
                  </a:lnTo>
                  <a:close/>
                </a:path>
              </a:pathLst>
            </a:custGeom>
            <a:ln w="9525">
              <a:solidFill>
                <a:srgbClr val="1F2125"/>
              </a:solidFill>
            </a:ln>
          </p:spPr>
          <p:txBody>
            <a:bodyPr wrap="square" lIns="0" tIns="0" rIns="0" bIns="0" rtlCol="0"/>
            <a:lstStyle/>
            <a:p/>
          </p:txBody>
        </p:sp>
      </p:grpSp>
      <p:grpSp>
        <p:nvGrpSpPr>
          <p:cNvPr id="8" name="object 8" descr=""/>
          <p:cNvGrpSpPr/>
          <p:nvPr/>
        </p:nvGrpSpPr>
        <p:grpSpPr>
          <a:xfrm>
            <a:off x="6284150" y="2175573"/>
            <a:ext cx="5725160" cy="3295650"/>
            <a:chOff x="6284150" y="2175573"/>
            <a:chExt cx="5725160" cy="3295650"/>
          </a:xfrm>
        </p:grpSpPr>
        <p:pic>
          <p:nvPicPr>
            <p:cNvPr id="9" name="object 9" descr=""/>
            <p:cNvPicPr/>
            <p:nvPr/>
          </p:nvPicPr>
          <p:blipFill>
            <a:blip r:embed="rId3" cstate="print"/>
            <a:stretch>
              <a:fillRect/>
            </a:stretch>
          </p:blipFill>
          <p:spPr>
            <a:xfrm>
              <a:off x="6293739" y="2185161"/>
              <a:ext cx="5705855" cy="3276091"/>
            </a:xfrm>
            <a:prstGeom prst="rect">
              <a:avLst/>
            </a:prstGeom>
          </p:spPr>
        </p:pic>
        <p:sp>
          <p:nvSpPr>
            <p:cNvPr id="10" name="object 10" descr=""/>
            <p:cNvSpPr/>
            <p:nvPr/>
          </p:nvSpPr>
          <p:spPr>
            <a:xfrm>
              <a:off x="6288913" y="2180335"/>
              <a:ext cx="5715635" cy="3286125"/>
            </a:xfrm>
            <a:custGeom>
              <a:avLst/>
              <a:gdLst/>
              <a:ahLst/>
              <a:cxnLst/>
              <a:rect l="l" t="t" r="r" b="b"/>
              <a:pathLst>
                <a:path w="5715634" h="3286125">
                  <a:moveTo>
                    <a:pt x="0" y="3285616"/>
                  </a:moveTo>
                  <a:lnTo>
                    <a:pt x="5715381" y="3285616"/>
                  </a:lnTo>
                  <a:lnTo>
                    <a:pt x="5715381" y="0"/>
                  </a:lnTo>
                  <a:lnTo>
                    <a:pt x="0" y="0"/>
                  </a:lnTo>
                  <a:lnTo>
                    <a:pt x="0" y="3285616"/>
                  </a:lnTo>
                  <a:close/>
                </a:path>
              </a:pathLst>
            </a:custGeom>
            <a:ln w="9525">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25</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1482705" cy="505142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407034" indent="-239395">
              <a:lnSpc>
                <a:spcPct val="100000"/>
              </a:lnSpc>
              <a:spcBef>
                <a:spcPts val="515"/>
              </a:spcBef>
              <a:buAutoNum type="arabicPeriod"/>
              <a:tabLst>
                <a:tab pos="407034" algn="l"/>
              </a:tabLst>
            </a:pPr>
            <a:r>
              <a:rPr dirty="0" sz="1400" spc="-5" b="1">
                <a:solidFill>
                  <a:srgbClr val="1F2125"/>
                </a:solidFill>
                <a:latin typeface="Meiryo"/>
                <a:cs typeface="Meiryo"/>
              </a:rPr>
              <a:t>シャッフルフェイスとは</a:t>
            </a:r>
            <a:endParaRPr sz="1400">
              <a:latin typeface="Meiryo"/>
              <a:cs typeface="Meiryo"/>
            </a:endParaRPr>
          </a:p>
          <a:p>
            <a:pPr marL="267970" marR="5080">
              <a:lnSpc>
                <a:spcPct val="100000"/>
              </a:lnSpc>
              <a:spcBef>
                <a:spcPts val="1105"/>
              </a:spcBef>
            </a:pPr>
            <a:r>
              <a:rPr dirty="0" sz="1800" spc="-5">
                <a:solidFill>
                  <a:srgbClr val="1F2125"/>
                </a:solidFill>
                <a:latin typeface="Meiryo"/>
                <a:cs typeface="Meiryo"/>
              </a:rPr>
              <a:t>「シャッフルフェイス」とは、社員を異なる切り口の項目で縦軸／横軸に並べ替えることで、それぞれの相関性やバラつきを見える化できる機能です。</a:t>
            </a:r>
            <a:endParaRPr sz="1800">
              <a:latin typeface="Meiryo"/>
              <a:cs typeface="Meiryo"/>
            </a:endParaRPr>
          </a:p>
          <a:p>
            <a:pPr marL="267970">
              <a:lnSpc>
                <a:spcPct val="100000"/>
              </a:lnSpc>
            </a:pPr>
            <a:r>
              <a:rPr dirty="0" sz="1800" spc="-5">
                <a:solidFill>
                  <a:srgbClr val="1F2125"/>
                </a:solidFill>
                <a:latin typeface="Meiryo"/>
                <a:cs typeface="Meiryo"/>
              </a:rPr>
              <a:t>所属や役職、勤続年数など、多様な軸で組織を俯瞰しながら、評価や異動の会議で利用できます。</a:t>
            </a:r>
            <a:endParaRPr sz="1800">
              <a:latin typeface="Meiryo"/>
              <a:cs typeface="Meiryo"/>
            </a:endParaRPr>
          </a:p>
          <a:p>
            <a:pPr marL="267970">
              <a:lnSpc>
                <a:spcPct val="100000"/>
              </a:lnSpc>
            </a:pPr>
            <a:r>
              <a:rPr dirty="0" sz="1800" spc="-5">
                <a:solidFill>
                  <a:srgbClr val="1F2125"/>
                </a:solidFill>
                <a:latin typeface="Meiryo"/>
                <a:cs typeface="Meiryo"/>
              </a:rPr>
              <a:t>例えば縦軸／横軸に並べる項目の一つを「評価結果」とした場合、掛け合わせる項目により下記のようなこと</a:t>
            </a:r>
            <a:endParaRPr sz="1800">
              <a:latin typeface="Meiryo"/>
              <a:cs typeface="Meiryo"/>
            </a:endParaRPr>
          </a:p>
          <a:p>
            <a:pPr marL="267970">
              <a:lnSpc>
                <a:spcPct val="100000"/>
              </a:lnSpc>
            </a:pPr>
            <a:r>
              <a:rPr dirty="0" sz="1800" spc="-15">
                <a:solidFill>
                  <a:srgbClr val="1F2125"/>
                </a:solidFill>
                <a:latin typeface="Meiryo"/>
                <a:cs typeface="Meiryo"/>
              </a:rPr>
              <a:t>が把握でき、育成や採用計画、配置の検討が加速します。</a:t>
            </a:r>
            <a:endParaRPr sz="1800">
              <a:latin typeface="Meiryo"/>
              <a:cs typeface="Meiryo"/>
            </a:endParaRPr>
          </a:p>
          <a:p>
            <a:pPr lvl="1" marL="572770" indent="-304800">
              <a:lnSpc>
                <a:spcPct val="100000"/>
              </a:lnSpc>
              <a:spcBef>
                <a:spcPts val="1190"/>
              </a:spcBef>
              <a:buChar char="●"/>
              <a:tabLst>
                <a:tab pos="572770" algn="l"/>
              </a:tabLst>
            </a:pPr>
            <a:r>
              <a:rPr dirty="0" sz="1800" spc="-5" b="1">
                <a:solidFill>
                  <a:srgbClr val="447EDF"/>
                </a:solidFill>
                <a:latin typeface="Meiryo"/>
                <a:cs typeface="Meiryo"/>
              </a:rPr>
              <a:t>シャッフルフェイスで出来ること</a:t>
            </a:r>
            <a:endParaRPr sz="1800">
              <a:latin typeface="Meiryo"/>
              <a:cs typeface="Meiryo"/>
            </a:endParaRPr>
          </a:p>
          <a:p>
            <a:pPr marL="610870" indent="-342900">
              <a:lnSpc>
                <a:spcPct val="100000"/>
              </a:lnSpc>
              <a:spcBef>
                <a:spcPts val="740"/>
              </a:spcBef>
              <a:buFont typeface="Wingdings"/>
              <a:buChar char=""/>
              <a:tabLst>
                <a:tab pos="610870" algn="l"/>
              </a:tabLst>
            </a:pPr>
            <a:r>
              <a:rPr dirty="0" sz="1600" spc="-30" b="1">
                <a:solidFill>
                  <a:srgbClr val="1F2125"/>
                </a:solidFill>
                <a:latin typeface="Meiryo"/>
                <a:cs typeface="Meiryo"/>
              </a:rPr>
              <a:t>活躍度合いと組織を軸に優秀人材の顔ぶれを把握</a:t>
            </a:r>
            <a:endParaRPr sz="1600">
              <a:latin typeface="Meiryo"/>
              <a:cs typeface="Meiryo"/>
            </a:endParaRPr>
          </a:p>
          <a:p>
            <a:pPr marL="610870" indent="-342900">
              <a:lnSpc>
                <a:spcPct val="100000"/>
              </a:lnSpc>
              <a:buFont typeface="Wingdings"/>
              <a:buChar char=""/>
              <a:tabLst>
                <a:tab pos="610870" algn="l"/>
              </a:tabLst>
            </a:pPr>
            <a:r>
              <a:rPr dirty="0" sz="1600" spc="-30" b="1">
                <a:solidFill>
                  <a:srgbClr val="1F2125"/>
                </a:solidFill>
                <a:latin typeface="Meiryo"/>
                <a:cs typeface="Meiryo"/>
              </a:rPr>
              <a:t>条件に合わせた社員の並び替えによる傾向分析</a:t>
            </a:r>
            <a:endParaRPr sz="1600">
              <a:latin typeface="Meiryo"/>
              <a:cs typeface="Meiryo"/>
            </a:endParaRPr>
          </a:p>
          <a:p>
            <a:pPr marL="610870" indent="-342900">
              <a:lnSpc>
                <a:spcPct val="100000"/>
              </a:lnSpc>
              <a:buFont typeface="Wingdings"/>
              <a:buChar char=""/>
              <a:tabLst>
                <a:tab pos="610870" algn="l"/>
              </a:tabLst>
            </a:pPr>
            <a:r>
              <a:rPr dirty="0" sz="1600" spc="-30" b="1">
                <a:solidFill>
                  <a:srgbClr val="1F2125"/>
                </a:solidFill>
                <a:latin typeface="Meiryo"/>
                <a:cs typeface="Meiryo"/>
              </a:rPr>
              <a:t>ポジション調整やジョブローテーションの検討</a:t>
            </a:r>
            <a:endParaRPr sz="1600">
              <a:latin typeface="Meiryo"/>
              <a:cs typeface="Meiryo"/>
            </a:endParaRPr>
          </a:p>
          <a:p>
            <a:pPr>
              <a:lnSpc>
                <a:spcPct val="100000"/>
              </a:lnSpc>
              <a:spcBef>
                <a:spcPts val="1530"/>
              </a:spcBef>
            </a:pPr>
            <a:endParaRPr sz="1600">
              <a:latin typeface="Meiryo"/>
              <a:cs typeface="Meiryo"/>
            </a:endParaRPr>
          </a:p>
          <a:p>
            <a:pPr marL="909955">
              <a:lnSpc>
                <a:spcPct val="100000"/>
              </a:lnSpc>
            </a:pPr>
            <a:r>
              <a:rPr dirty="0" sz="2400" spc="-5" b="1">
                <a:solidFill>
                  <a:srgbClr val="525661"/>
                </a:solidFill>
                <a:latin typeface="Meiryo"/>
                <a:cs typeface="Meiryo"/>
              </a:rPr>
              <a:t>組織全体を俯瞰してとらえ、</a:t>
            </a:r>
            <a:endParaRPr sz="2400">
              <a:latin typeface="Meiryo"/>
              <a:cs typeface="Meiryo"/>
            </a:endParaRPr>
          </a:p>
          <a:p>
            <a:pPr marL="909955" marR="5687060">
              <a:lnSpc>
                <a:spcPct val="100000"/>
              </a:lnSpc>
            </a:pPr>
            <a:r>
              <a:rPr dirty="0" sz="2400" spc="-5" b="1">
                <a:solidFill>
                  <a:srgbClr val="525661"/>
                </a:solidFill>
                <a:latin typeface="Meiryo"/>
                <a:cs typeface="Meiryo"/>
              </a:rPr>
              <a:t>最適な人材にチャンスを与えられま</a:t>
            </a:r>
            <a:r>
              <a:rPr dirty="0" sz="2400" spc="-25" b="1">
                <a:solidFill>
                  <a:srgbClr val="525661"/>
                </a:solidFill>
                <a:latin typeface="Meiryo"/>
                <a:cs typeface="Meiryo"/>
              </a:rPr>
              <a:t>す！</a:t>
            </a:r>
            <a:endParaRPr sz="2400">
              <a:latin typeface="Meiryo"/>
              <a:cs typeface="Meiryo"/>
            </a:endParaRPr>
          </a:p>
        </p:txBody>
      </p:sp>
      <p:pic>
        <p:nvPicPr>
          <p:cNvPr id="3" name="object 3" descr=""/>
          <p:cNvPicPr/>
          <p:nvPr/>
        </p:nvPicPr>
        <p:blipFill>
          <a:blip r:embed="rId2" cstate="print"/>
          <a:stretch>
            <a:fillRect/>
          </a:stretch>
        </p:blipFill>
        <p:spPr>
          <a:xfrm>
            <a:off x="6855968" y="2337701"/>
            <a:ext cx="4556760" cy="3819905"/>
          </a:xfrm>
          <a:prstGeom prst="rect">
            <a:avLst/>
          </a:prstGeom>
        </p:spPr>
      </p:pic>
      <p:sp>
        <p:nvSpPr>
          <p:cNvPr id="4" name="object 4"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10</a:t>
            </a:fld>
          </a:p>
        </p:txBody>
      </p:sp>
      <p:sp>
        <p:nvSpPr>
          <p:cNvPr id="5" name="object 5"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Id2" cstate="print"/>
          <a:stretch>
            <a:fillRect/>
          </a:stretch>
        </p:blipFill>
        <p:spPr>
          <a:xfrm>
            <a:off x="0" y="6420248"/>
            <a:ext cx="12048116" cy="437750"/>
          </a:xfrm>
          <a:prstGeom prst="rect">
            <a:avLst/>
          </a:prstGeom>
        </p:spPr>
      </p:pic>
      <p:sp>
        <p:nvSpPr>
          <p:cNvPr id="3" name="object 3" descr=""/>
          <p:cNvSpPr txBox="1"/>
          <p:nvPr/>
        </p:nvSpPr>
        <p:spPr>
          <a:xfrm>
            <a:off x="217728" y="6487769"/>
            <a:ext cx="814069" cy="162560"/>
          </a:xfrm>
          <a:prstGeom prst="rect">
            <a:avLst/>
          </a:prstGeom>
        </p:spPr>
        <p:txBody>
          <a:bodyPr wrap="square" lIns="0" tIns="12700" rIns="0" bIns="0" rtlCol="0" vert="horz">
            <a:spAutoFit/>
          </a:bodyPr>
          <a:lstStyle/>
          <a:p>
            <a:pPr marL="12700">
              <a:lnSpc>
                <a:spcPct val="100000"/>
              </a:lnSpc>
              <a:spcBef>
                <a:spcPts val="100"/>
              </a:spcBef>
            </a:pPr>
            <a:r>
              <a:rPr dirty="0" sz="900">
                <a:solidFill>
                  <a:srgbClr val="737378"/>
                </a:solidFill>
                <a:latin typeface="Yu Gothic"/>
                <a:cs typeface="Yu Gothic"/>
              </a:rPr>
              <a:t>© kaonavi,</a:t>
            </a:r>
            <a:r>
              <a:rPr dirty="0" sz="900" spc="-25">
                <a:solidFill>
                  <a:srgbClr val="737378"/>
                </a:solidFill>
                <a:latin typeface="Yu Gothic"/>
                <a:cs typeface="Yu Gothic"/>
              </a:rPr>
              <a:t> </a:t>
            </a:r>
            <a:r>
              <a:rPr dirty="0" sz="900" spc="-20">
                <a:solidFill>
                  <a:srgbClr val="737378"/>
                </a:solidFill>
                <a:latin typeface="Yu Gothic"/>
                <a:cs typeface="Yu Gothic"/>
              </a:rPr>
              <a:t>inc.</a:t>
            </a:r>
            <a:endParaRPr sz="900">
              <a:latin typeface="Yu Gothic"/>
              <a:cs typeface="Yu Gothic"/>
            </a:endParaRPr>
          </a:p>
        </p:txBody>
      </p:sp>
      <p:sp>
        <p:nvSpPr>
          <p:cNvPr id="4" name="object 4" descr=""/>
          <p:cNvSpPr txBox="1"/>
          <p:nvPr/>
        </p:nvSpPr>
        <p:spPr>
          <a:xfrm>
            <a:off x="11795506" y="6424066"/>
            <a:ext cx="196215" cy="208279"/>
          </a:xfrm>
          <a:prstGeom prst="rect">
            <a:avLst/>
          </a:prstGeom>
        </p:spPr>
        <p:txBody>
          <a:bodyPr wrap="square" lIns="0" tIns="12700" rIns="0" bIns="0" rtlCol="0" vert="horz">
            <a:spAutoFit/>
          </a:bodyPr>
          <a:lstStyle/>
          <a:p>
            <a:pPr marL="12700">
              <a:lnSpc>
                <a:spcPct val="100000"/>
              </a:lnSpc>
              <a:spcBef>
                <a:spcPts val="100"/>
              </a:spcBef>
            </a:pPr>
            <a:r>
              <a:rPr dirty="0" sz="1200" spc="-25">
                <a:solidFill>
                  <a:srgbClr val="737378"/>
                </a:solidFill>
                <a:latin typeface="Yu Gothic"/>
                <a:cs typeface="Yu Gothic"/>
              </a:rPr>
              <a:t>30</a:t>
            </a:r>
            <a:endParaRPr sz="1200">
              <a:latin typeface="Yu Gothic"/>
              <a:cs typeface="Yu Gothic"/>
            </a:endParaRPr>
          </a:p>
        </p:txBody>
      </p:sp>
      <p:grpSp>
        <p:nvGrpSpPr>
          <p:cNvPr id="5" name="object 5" descr=""/>
          <p:cNvGrpSpPr/>
          <p:nvPr/>
        </p:nvGrpSpPr>
        <p:grpSpPr>
          <a:xfrm>
            <a:off x="392912" y="406869"/>
            <a:ext cx="11508105" cy="447040"/>
            <a:chOff x="392912" y="406869"/>
            <a:chExt cx="11508105" cy="447040"/>
          </a:xfrm>
        </p:grpSpPr>
        <p:sp>
          <p:nvSpPr>
            <p:cNvPr id="6" name="object 6" descr=""/>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7" name="object 7" descr=""/>
            <p:cNvPicPr/>
            <p:nvPr/>
          </p:nvPicPr>
          <p:blipFill>
            <a:blip r:embed="rId3" cstate="print"/>
            <a:stretch>
              <a:fillRect/>
            </a:stretch>
          </p:blipFill>
          <p:spPr>
            <a:xfrm>
              <a:off x="11454129" y="406869"/>
              <a:ext cx="446570" cy="446570"/>
            </a:xfrm>
            <a:prstGeom prst="rect">
              <a:avLst/>
            </a:prstGeom>
          </p:spPr>
        </p:pic>
      </p:grpSp>
      <p:sp>
        <p:nvSpPr>
          <p:cNvPr id="8" name="object 8" descr=""/>
          <p:cNvSpPr txBox="1"/>
          <p:nvPr/>
        </p:nvSpPr>
        <p:spPr>
          <a:xfrm>
            <a:off x="371043" y="141739"/>
            <a:ext cx="7010400" cy="1217930"/>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10</a:t>
            </a:r>
            <a:r>
              <a:rPr dirty="0" sz="1600" spc="-30" b="1">
                <a:solidFill>
                  <a:srgbClr val="1F2125"/>
                </a:solidFill>
                <a:latin typeface="Meiryo"/>
                <a:cs typeface="Meiryo"/>
              </a:rPr>
              <a:t>. マトリクスの集計</a:t>
            </a:r>
            <a:endParaRPr sz="1600">
              <a:latin typeface="Meiryo"/>
              <a:cs typeface="Meiryo"/>
            </a:endParaRPr>
          </a:p>
          <a:p>
            <a:pPr marL="414655">
              <a:lnSpc>
                <a:spcPct val="100000"/>
              </a:lnSpc>
              <a:spcBef>
                <a:spcPts val="270"/>
              </a:spcBef>
            </a:pPr>
            <a:r>
              <a:rPr dirty="0" sz="1400" spc="-20">
                <a:solidFill>
                  <a:srgbClr val="1F2125"/>
                </a:solidFill>
                <a:latin typeface="Meiryo"/>
                <a:cs typeface="Meiryo"/>
              </a:rPr>
              <a:t>③選択した項目名が左上に表示され、合計と平均が縦軸／横軸内に表示されます。</a:t>
            </a:r>
            <a:endParaRPr sz="1400">
              <a:latin typeface="Meiryo"/>
              <a:cs typeface="Meiryo"/>
            </a:endParaRPr>
          </a:p>
        </p:txBody>
      </p:sp>
      <p:sp>
        <p:nvSpPr>
          <p:cNvPr id="9" name="object 9" descr=""/>
          <p:cNvSpPr/>
          <p:nvPr/>
        </p:nvSpPr>
        <p:spPr>
          <a:xfrm>
            <a:off x="1045273" y="5943904"/>
            <a:ext cx="10297795" cy="824865"/>
          </a:xfrm>
          <a:custGeom>
            <a:avLst/>
            <a:gdLst/>
            <a:ahLst/>
            <a:cxnLst/>
            <a:rect l="l" t="t" r="r" b="b"/>
            <a:pathLst>
              <a:path w="10297795" h="824865">
                <a:moveTo>
                  <a:pt x="10297287" y="0"/>
                </a:moveTo>
                <a:lnTo>
                  <a:pt x="0" y="0"/>
                </a:lnTo>
                <a:lnTo>
                  <a:pt x="0" y="824738"/>
                </a:lnTo>
                <a:lnTo>
                  <a:pt x="10297287" y="824738"/>
                </a:lnTo>
                <a:lnTo>
                  <a:pt x="10297287" y="0"/>
                </a:lnTo>
                <a:close/>
              </a:path>
            </a:pathLst>
          </a:custGeom>
          <a:solidFill>
            <a:srgbClr val="FFFFFF"/>
          </a:solidFill>
        </p:spPr>
        <p:txBody>
          <a:bodyPr wrap="square" lIns="0" tIns="0" rIns="0" bIns="0" rtlCol="0"/>
          <a:lstStyle/>
          <a:p/>
        </p:txBody>
      </p:sp>
      <p:sp>
        <p:nvSpPr>
          <p:cNvPr id="10" name="object 10" descr=""/>
          <p:cNvSpPr txBox="1"/>
          <p:nvPr/>
        </p:nvSpPr>
        <p:spPr>
          <a:xfrm>
            <a:off x="1045273" y="5943904"/>
            <a:ext cx="10297795" cy="824865"/>
          </a:xfrm>
          <a:prstGeom prst="rect">
            <a:avLst/>
          </a:prstGeom>
          <a:ln w="19050">
            <a:solidFill>
              <a:srgbClr val="C86E05"/>
            </a:solidFill>
          </a:ln>
        </p:spPr>
        <p:txBody>
          <a:bodyPr wrap="square" lIns="0" tIns="99695" rIns="0" bIns="0" rtlCol="0" vert="horz">
            <a:spAutoFit/>
          </a:bodyPr>
          <a:lstStyle/>
          <a:p>
            <a:pPr marL="545465">
              <a:lnSpc>
                <a:spcPct val="100000"/>
              </a:lnSpc>
              <a:spcBef>
                <a:spcPts val="785"/>
              </a:spcBef>
            </a:pPr>
            <a:r>
              <a:rPr dirty="0" sz="1600" spc="-20" b="1" i="1">
                <a:solidFill>
                  <a:srgbClr val="C86E05"/>
                </a:solidFill>
                <a:latin typeface="Meiryo"/>
                <a:cs typeface="Meiryo"/>
              </a:rPr>
              <a:t>TIPS</a:t>
            </a:r>
            <a:endParaRPr sz="1600">
              <a:latin typeface="Meiryo"/>
              <a:cs typeface="Meiryo"/>
            </a:endParaRPr>
          </a:p>
          <a:p>
            <a:pPr marL="267335">
              <a:lnSpc>
                <a:spcPct val="100000"/>
              </a:lnSpc>
              <a:spcBef>
                <a:spcPts val="415"/>
              </a:spcBef>
            </a:pPr>
            <a:r>
              <a:rPr dirty="0" sz="1400">
                <a:solidFill>
                  <a:srgbClr val="1F2125"/>
                </a:solidFill>
                <a:latin typeface="Meiryo"/>
                <a:cs typeface="Meiryo"/>
              </a:rPr>
              <a:t>集計できる項目は</a:t>
            </a:r>
            <a:r>
              <a:rPr dirty="0" sz="1400" spc="-10">
                <a:solidFill>
                  <a:srgbClr val="1F2125"/>
                </a:solidFill>
                <a:latin typeface="Meiryo"/>
                <a:cs typeface="Meiryo"/>
              </a:rPr>
              <a:t>1</a:t>
            </a:r>
            <a:r>
              <a:rPr dirty="0" sz="1400">
                <a:solidFill>
                  <a:srgbClr val="1F2125"/>
                </a:solidFill>
                <a:latin typeface="Meiryo"/>
                <a:cs typeface="Meiryo"/>
              </a:rPr>
              <a:t>度に</a:t>
            </a:r>
            <a:r>
              <a:rPr dirty="0" sz="1400" spc="-10">
                <a:solidFill>
                  <a:srgbClr val="1F2125"/>
                </a:solidFill>
                <a:latin typeface="Meiryo"/>
                <a:cs typeface="Meiryo"/>
              </a:rPr>
              <a:t>1</a:t>
            </a:r>
            <a:r>
              <a:rPr dirty="0" sz="1400" spc="-25">
                <a:solidFill>
                  <a:srgbClr val="1F2125"/>
                </a:solidFill>
                <a:latin typeface="Meiryo"/>
                <a:cs typeface="Meiryo"/>
              </a:rPr>
              <a:t>つだけです。</a:t>
            </a:r>
            <a:endParaRPr sz="1400">
              <a:latin typeface="Meiryo"/>
              <a:cs typeface="Meiryo"/>
            </a:endParaRPr>
          </a:p>
        </p:txBody>
      </p:sp>
      <p:pic>
        <p:nvPicPr>
          <p:cNvPr id="11" name="object 11" descr=""/>
          <p:cNvPicPr/>
          <p:nvPr/>
        </p:nvPicPr>
        <p:blipFill>
          <a:blip r:embed="rId4" cstate="print"/>
          <a:stretch>
            <a:fillRect/>
          </a:stretch>
        </p:blipFill>
        <p:spPr>
          <a:xfrm>
            <a:off x="1174737" y="5997422"/>
            <a:ext cx="335330" cy="338518"/>
          </a:xfrm>
          <a:prstGeom prst="rect">
            <a:avLst/>
          </a:prstGeom>
        </p:spPr>
      </p:pic>
      <p:pic>
        <p:nvPicPr>
          <p:cNvPr id="12" name="object 12" descr=""/>
          <p:cNvPicPr/>
          <p:nvPr/>
        </p:nvPicPr>
        <p:blipFill>
          <a:blip r:embed="rId5" cstate="print"/>
          <a:stretch>
            <a:fillRect/>
          </a:stretch>
        </p:blipFill>
        <p:spPr>
          <a:xfrm>
            <a:off x="2358644" y="1424800"/>
            <a:ext cx="7577582" cy="437335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773074" y="1450289"/>
            <a:ext cx="5031740" cy="240029"/>
          </a:xfrm>
          <a:prstGeom prst="rect">
            <a:avLst/>
          </a:prstGeom>
        </p:spPr>
        <p:txBody>
          <a:bodyPr wrap="square" lIns="0" tIns="13335" rIns="0" bIns="0" rtlCol="0" vert="horz">
            <a:spAutoFit/>
          </a:bodyPr>
          <a:lstStyle/>
          <a:p>
            <a:pPr marL="12700">
              <a:lnSpc>
                <a:spcPct val="100000"/>
              </a:lnSpc>
              <a:spcBef>
                <a:spcPts val="105"/>
              </a:spcBef>
            </a:pPr>
            <a:r>
              <a:rPr dirty="0" sz="1400" spc="-10">
                <a:solidFill>
                  <a:srgbClr val="1F2125"/>
                </a:solidFill>
                <a:latin typeface="Meiryo"/>
                <a:cs typeface="Meiryo"/>
              </a:rPr>
              <a:t>①画面右にある『EXCEL</a:t>
            </a:r>
            <a:r>
              <a:rPr dirty="0" sz="1400" spc="-20">
                <a:solidFill>
                  <a:srgbClr val="1F2125"/>
                </a:solidFill>
                <a:latin typeface="Meiryo"/>
                <a:cs typeface="Meiryo"/>
              </a:rPr>
              <a:t>出力』のアイコンをクリックします。</a:t>
            </a:r>
            <a:endParaRPr sz="1400">
              <a:latin typeface="Meiryo"/>
              <a:cs typeface="Meiryo"/>
            </a:endParaRPr>
          </a:p>
        </p:txBody>
      </p:sp>
      <p:sp>
        <p:nvSpPr>
          <p:cNvPr id="3" name="object 3" descr=""/>
          <p:cNvSpPr txBox="1"/>
          <p:nvPr/>
        </p:nvSpPr>
        <p:spPr>
          <a:xfrm>
            <a:off x="371043" y="141739"/>
            <a:ext cx="7099300" cy="1217930"/>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11</a:t>
            </a:r>
            <a:r>
              <a:rPr dirty="0" sz="1600" spc="-30" b="1">
                <a:solidFill>
                  <a:srgbClr val="1F2125"/>
                </a:solidFill>
                <a:latin typeface="Meiryo"/>
                <a:cs typeface="Meiryo"/>
              </a:rPr>
              <a:t>. メンバーマトリクスの出力</a:t>
            </a:r>
            <a:endParaRPr sz="1600">
              <a:latin typeface="Meiryo"/>
              <a:cs typeface="Meiryo"/>
            </a:endParaRPr>
          </a:p>
          <a:p>
            <a:pPr marL="414655">
              <a:lnSpc>
                <a:spcPct val="100000"/>
              </a:lnSpc>
              <a:spcBef>
                <a:spcPts val="270"/>
              </a:spcBef>
            </a:pPr>
            <a:r>
              <a:rPr dirty="0" sz="1400" spc="-10">
                <a:solidFill>
                  <a:srgbClr val="1F2125"/>
                </a:solidFill>
                <a:latin typeface="Meiryo"/>
                <a:cs typeface="Meiryo"/>
              </a:rPr>
              <a:t>表示したメンバーマトリクスは、Excel</a:t>
            </a:r>
            <a:r>
              <a:rPr dirty="0" sz="1400" spc="-20">
                <a:solidFill>
                  <a:srgbClr val="1F2125"/>
                </a:solidFill>
                <a:latin typeface="Meiryo"/>
                <a:cs typeface="Meiryo"/>
              </a:rPr>
              <a:t>データでダウンロードすることができます。</a:t>
            </a:r>
            <a:endParaRPr sz="1400">
              <a:latin typeface="Meiryo"/>
              <a:cs typeface="Meiryo"/>
            </a:endParaRPr>
          </a:p>
        </p:txBody>
      </p:sp>
      <p:sp>
        <p:nvSpPr>
          <p:cNvPr id="4" name="object 4" descr=""/>
          <p:cNvSpPr txBox="1"/>
          <p:nvPr/>
        </p:nvSpPr>
        <p:spPr>
          <a:xfrm>
            <a:off x="6247003" y="1445717"/>
            <a:ext cx="5100955" cy="454025"/>
          </a:xfrm>
          <a:prstGeom prst="rect">
            <a:avLst/>
          </a:prstGeom>
        </p:spPr>
        <p:txBody>
          <a:bodyPr wrap="square" lIns="0" tIns="13335" rIns="0" bIns="0" rtlCol="0" vert="horz">
            <a:spAutoFit/>
          </a:bodyPr>
          <a:lstStyle/>
          <a:p>
            <a:pPr marL="12700">
              <a:lnSpc>
                <a:spcPct val="100000"/>
              </a:lnSpc>
              <a:spcBef>
                <a:spcPts val="105"/>
              </a:spcBef>
            </a:pPr>
            <a:r>
              <a:rPr dirty="0" sz="1400" spc="-20">
                <a:solidFill>
                  <a:srgbClr val="333333"/>
                </a:solidFill>
                <a:latin typeface="Meiryo"/>
                <a:cs typeface="Meiryo"/>
              </a:rPr>
              <a:t>②表示されている内容がそのまま</a:t>
            </a:r>
            <a:r>
              <a:rPr dirty="0" sz="1400" spc="-10">
                <a:solidFill>
                  <a:srgbClr val="333333"/>
                </a:solidFill>
                <a:latin typeface="Meiryo"/>
                <a:cs typeface="Meiryo"/>
              </a:rPr>
              <a:t>Excel</a:t>
            </a:r>
            <a:r>
              <a:rPr dirty="0" sz="1400" spc="-20">
                <a:solidFill>
                  <a:srgbClr val="333333"/>
                </a:solidFill>
                <a:latin typeface="Meiryo"/>
                <a:cs typeface="Meiryo"/>
              </a:rPr>
              <a:t>データとしてダウンロー</a:t>
            </a:r>
            <a:endParaRPr sz="1400">
              <a:latin typeface="Meiryo"/>
              <a:cs typeface="Meiryo"/>
            </a:endParaRPr>
          </a:p>
          <a:p>
            <a:pPr marL="12700">
              <a:lnSpc>
                <a:spcPct val="100000"/>
              </a:lnSpc>
              <a:spcBef>
                <a:spcPts val="5"/>
              </a:spcBef>
            </a:pPr>
            <a:r>
              <a:rPr dirty="0" sz="1400" spc="-10">
                <a:solidFill>
                  <a:srgbClr val="333333"/>
                </a:solidFill>
                <a:latin typeface="Meiryo"/>
                <a:cs typeface="Meiryo"/>
              </a:rPr>
              <a:t>ドされます。</a:t>
            </a:r>
            <a:endParaRPr sz="1400">
              <a:latin typeface="Meiryo"/>
              <a:cs typeface="Meiryo"/>
            </a:endParaRPr>
          </a:p>
        </p:txBody>
      </p:sp>
      <p:grpSp>
        <p:nvGrpSpPr>
          <p:cNvPr id="5" name="object 5" descr=""/>
          <p:cNvGrpSpPr/>
          <p:nvPr/>
        </p:nvGrpSpPr>
        <p:grpSpPr>
          <a:xfrm>
            <a:off x="624217" y="1930844"/>
            <a:ext cx="5146040" cy="2973705"/>
            <a:chOff x="624217" y="1930844"/>
            <a:chExt cx="5146040" cy="2973705"/>
          </a:xfrm>
        </p:grpSpPr>
        <p:pic>
          <p:nvPicPr>
            <p:cNvPr id="6" name="object 6" descr=""/>
            <p:cNvPicPr/>
            <p:nvPr/>
          </p:nvPicPr>
          <p:blipFill>
            <a:blip r:embed="rId2" cstate="print"/>
            <a:stretch>
              <a:fillRect/>
            </a:stretch>
          </p:blipFill>
          <p:spPr>
            <a:xfrm>
              <a:off x="633742" y="1940433"/>
              <a:ext cx="5126736" cy="2954147"/>
            </a:xfrm>
            <a:prstGeom prst="rect">
              <a:avLst/>
            </a:prstGeom>
          </p:spPr>
        </p:pic>
        <p:sp>
          <p:nvSpPr>
            <p:cNvPr id="7" name="object 7" descr=""/>
            <p:cNvSpPr/>
            <p:nvPr/>
          </p:nvSpPr>
          <p:spPr>
            <a:xfrm>
              <a:off x="628980" y="1935607"/>
              <a:ext cx="5136515" cy="2964180"/>
            </a:xfrm>
            <a:custGeom>
              <a:avLst/>
              <a:gdLst/>
              <a:ahLst/>
              <a:cxnLst/>
              <a:rect l="l" t="t" r="r" b="b"/>
              <a:pathLst>
                <a:path w="5136515" h="2964179">
                  <a:moveTo>
                    <a:pt x="0" y="2963672"/>
                  </a:moveTo>
                  <a:lnTo>
                    <a:pt x="5136261" y="2963672"/>
                  </a:lnTo>
                  <a:lnTo>
                    <a:pt x="5136261" y="0"/>
                  </a:lnTo>
                  <a:lnTo>
                    <a:pt x="0" y="0"/>
                  </a:lnTo>
                  <a:lnTo>
                    <a:pt x="0" y="2963672"/>
                  </a:lnTo>
                  <a:close/>
                </a:path>
              </a:pathLst>
            </a:custGeom>
            <a:ln w="9524">
              <a:solidFill>
                <a:srgbClr val="1F2125"/>
              </a:solidFill>
            </a:ln>
          </p:spPr>
          <p:txBody>
            <a:bodyPr wrap="square" lIns="0" tIns="0" rIns="0" bIns="0" rtlCol="0"/>
            <a:lstStyle/>
            <a:p/>
          </p:txBody>
        </p:sp>
      </p:grpSp>
      <p:grpSp>
        <p:nvGrpSpPr>
          <p:cNvPr id="8" name="object 8" descr=""/>
          <p:cNvGrpSpPr/>
          <p:nvPr/>
        </p:nvGrpSpPr>
        <p:grpSpPr>
          <a:xfrm>
            <a:off x="6422072" y="1930844"/>
            <a:ext cx="4627880" cy="2973705"/>
            <a:chOff x="6422072" y="1930844"/>
            <a:chExt cx="4627880" cy="2973705"/>
          </a:xfrm>
        </p:grpSpPr>
        <p:pic>
          <p:nvPicPr>
            <p:cNvPr id="9" name="object 9" descr=""/>
            <p:cNvPicPr/>
            <p:nvPr/>
          </p:nvPicPr>
          <p:blipFill>
            <a:blip r:embed="rId3" cstate="print"/>
            <a:stretch>
              <a:fillRect/>
            </a:stretch>
          </p:blipFill>
          <p:spPr>
            <a:xfrm>
              <a:off x="6431533" y="1940433"/>
              <a:ext cx="4608829" cy="2954147"/>
            </a:xfrm>
            <a:prstGeom prst="rect">
              <a:avLst/>
            </a:prstGeom>
          </p:spPr>
        </p:pic>
        <p:sp>
          <p:nvSpPr>
            <p:cNvPr id="10" name="object 10" descr=""/>
            <p:cNvSpPr/>
            <p:nvPr/>
          </p:nvSpPr>
          <p:spPr>
            <a:xfrm>
              <a:off x="6426834" y="1935607"/>
              <a:ext cx="4618355" cy="2964180"/>
            </a:xfrm>
            <a:custGeom>
              <a:avLst/>
              <a:gdLst/>
              <a:ahLst/>
              <a:cxnLst/>
              <a:rect l="l" t="t" r="r" b="b"/>
              <a:pathLst>
                <a:path w="4618355" h="2964179">
                  <a:moveTo>
                    <a:pt x="0" y="2963672"/>
                  </a:moveTo>
                  <a:lnTo>
                    <a:pt x="4618355" y="2963672"/>
                  </a:lnTo>
                  <a:lnTo>
                    <a:pt x="4618355" y="0"/>
                  </a:lnTo>
                  <a:lnTo>
                    <a:pt x="0" y="0"/>
                  </a:lnTo>
                  <a:lnTo>
                    <a:pt x="0" y="2963672"/>
                  </a:lnTo>
                  <a:close/>
                </a:path>
              </a:pathLst>
            </a:custGeom>
            <a:ln w="9525">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968500"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p:txBody>
      </p:sp>
      <p:sp>
        <p:nvSpPr>
          <p:cNvPr id="3" name="object 3" descr=""/>
          <p:cNvSpPr txBox="1"/>
          <p:nvPr/>
        </p:nvSpPr>
        <p:spPr>
          <a:xfrm>
            <a:off x="371043" y="804525"/>
            <a:ext cx="5765800" cy="1099185"/>
          </a:xfrm>
          <a:prstGeom prst="rect">
            <a:avLst/>
          </a:prstGeom>
        </p:spPr>
        <p:txBody>
          <a:bodyPr wrap="square" lIns="0" tIns="50165" rIns="0" bIns="0" rtlCol="0" vert="horz">
            <a:spAutoFit/>
          </a:bodyPr>
          <a:lstStyle/>
          <a:p>
            <a:pPr marL="12700">
              <a:lnSpc>
                <a:spcPct val="100000"/>
              </a:lnSpc>
              <a:spcBef>
                <a:spcPts val="395"/>
              </a:spcBef>
            </a:pPr>
            <a:r>
              <a:rPr dirty="0" sz="1600" spc="-20" b="1">
                <a:solidFill>
                  <a:srgbClr val="1F2125"/>
                </a:solidFill>
                <a:latin typeface="Meiryo"/>
                <a:cs typeface="Meiryo"/>
              </a:rPr>
              <a:t>2-</a:t>
            </a:r>
            <a:r>
              <a:rPr dirty="0" sz="1600" b="1">
                <a:solidFill>
                  <a:srgbClr val="1F2125"/>
                </a:solidFill>
                <a:latin typeface="Meiryo"/>
                <a:cs typeface="Meiryo"/>
              </a:rPr>
              <a:t>12</a:t>
            </a:r>
            <a:r>
              <a:rPr dirty="0" sz="1600" spc="-30" b="1">
                <a:solidFill>
                  <a:srgbClr val="1F2125"/>
                </a:solidFill>
                <a:latin typeface="Meiryo"/>
                <a:cs typeface="Meiryo"/>
              </a:rPr>
              <a:t>. 表示条件を初期化する</a:t>
            </a:r>
            <a:endParaRPr sz="1600">
              <a:latin typeface="Meiryo"/>
              <a:cs typeface="Meiryo"/>
            </a:endParaRPr>
          </a:p>
          <a:p>
            <a:pPr marL="414655">
              <a:lnSpc>
                <a:spcPct val="100000"/>
              </a:lnSpc>
              <a:spcBef>
                <a:spcPts val="270"/>
              </a:spcBef>
            </a:pPr>
            <a:r>
              <a:rPr dirty="0" sz="1400" spc="-20">
                <a:solidFill>
                  <a:srgbClr val="1F2125"/>
                </a:solidFill>
                <a:latin typeface="Meiryo"/>
                <a:cs typeface="Meiryo"/>
              </a:rPr>
              <a:t>表示したメンバーマトリクスの設定を初期化することができます。</a:t>
            </a:r>
            <a:endParaRPr sz="1400">
              <a:latin typeface="Meiryo"/>
              <a:cs typeface="Meiryo"/>
            </a:endParaRPr>
          </a:p>
          <a:p>
            <a:pPr marL="414655">
              <a:lnSpc>
                <a:spcPct val="100000"/>
              </a:lnSpc>
              <a:spcBef>
                <a:spcPts val="925"/>
              </a:spcBef>
            </a:pPr>
            <a:r>
              <a:rPr dirty="0" sz="1400" spc="-25">
                <a:solidFill>
                  <a:srgbClr val="1F2125"/>
                </a:solidFill>
                <a:latin typeface="Meiryo"/>
                <a:cs typeface="Meiryo"/>
              </a:rPr>
              <a:t>①画面右上にある『表示条件を初期化』ボタンをクリックしま</a:t>
            </a:r>
            <a:endParaRPr sz="1400">
              <a:latin typeface="Meiryo"/>
              <a:cs typeface="Meiryo"/>
            </a:endParaRPr>
          </a:p>
          <a:p>
            <a:pPr marL="414655">
              <a:lnSpc>
                <a:spcPct val="100000"/>
              </a:lnSpc>
              <a:spcBef>
                <a:spcPts val="5"/>
              </a:spcBef>
            </a:pPr>
            <a:r>
              <a:rPr dirty="0" sz="1400" spc="-25">
                <a:solidFill>
                  <a:srgbClr val="1F2125"/>
                </a:solidFill>
                <a:latin typeface="Meiryo"/>
                <a:cs typeface="Meiryo"/>
              </a:rPr>
              <a:t>す。</a:t>
            </a:r>
            <a:endParaRPr sz="1400">
              <a:latin typeface="Meiryo"/>
              <a:cs typeface="Meiryo"/>
            </a:endParaRPr>
          </a:p>
        </p:txBody>
      </p:sp>
      <p:sp>
        <p:nvSpPr>
          <p:cNvPr id="4" name="object 4" descr=""/>
          <p:cNvSpPr txBox="1"/>
          <p:nvPr/>
        </p:nvSpPr>
        <p:spPr>
          <a:xfrm>
            <a:off x="6247003" y="1445717"/>
            <a:ext cx="5187950" cy="454025"/>
          </a:xfrm>
          <a:prstGeom prst="rect">
            <a:avLst/>
          </a:prstGeom>
        </p:spPr>
        <p:txBody>
          <a:bodyPr wrap="square" lIns="0" tIns="13335" rIns="0" bIns="0" rtlCol="0" vert="horz">
            <a:spAutoFit/>
          </a:bodyPr>
          <a:lstStyle/>
          <a:p>
            <a:pPr marL="12700">
              <a:lnSpc>
                <a:spcPct val="100000"/>
              </a:lnSpc>
              <a:spcBef>
                <a:spcPts val="105"/>
              </a:spcBef>
            </a:pPr>
            <a:r>
              <a:rPr dirty="0" sz="1400" spc="-25">
                <a:solidFill>
                  <a:srgbClr val="333333"/>
                </a:solidFill>
                <a:latin typeface="Meiryo"/>
                <a:cs typeface="Meiryo"/>
              </a:rPr>
              <a:t>②確認メッセージが表示されるので、『表示条件を初期化』ボタ</a:t>
            </a:r>
            <a:endParaRPr sz="1400">
              <a:latin typeface="Meiryo"/>
              <a:cs typeface="Meiryo"/>
            </a:endParaRPr>
          </a:p>
          <a:p>
            <a:pPr marL="12700">
              <a:lnSpc>
                <a:spcPct val="100000"/>
              </a:lnSpc>
              <a:spcBef>
                <a:spcPts val="5"/>
              </a:spcBef>
            </a:pPr>
            <a:r>
              <a:rPr dirty="0" sz="1400" spc="-5">
                <a:solidFill>
                  <a:srgbClr val="333333"/>
                </a:solidFill>
                <a:latin typeface="Meiryo"/>
                <a:cs typeface="Meiryo"/>
              </a:rPr>
              <a:t>ンをクリックします。</a:t>
            </a:r>
            <a:endParaRPr sz="1400">
              <a:latin typeface="Meiryo"/>
              <a:cs typeface="Meiryo"/>
            </a:endParaRPr>
          </a:p>
        </p:txBody>
      </p:sp>
      <p:grpSp>
        <p:nvGrpSpPr>
          <p:cNvPr id="5" name="object 5" descr=""/>
          <p:cNvGrpSpPr/>
          <p:nvPr/>
        </p:nvGrpSpPr>
        <p:grpSpPr>
          <a:xfrm>
            <a:off x="552551" y="2061781"/>
            <a:ext cx="5560695" cy="3210560"/>
            <a:chOff x="552551" y="2061781"/>
            <a:chExt cx="5560695" cy="3210560"/>
          </a:xfrm>
        </p:grpSpPr>
        <p:pic>
          <p:nvPicPr>
            <p:cNvPr id="6" name="object 6" descr=""/>
            <p:cNvPicPr/>
            <p:nvPr/>
          </p:nvPicPr>
          <p:blipFill>
            <a:blip r:embed="rId2" cstate="print"/>
            <a:stretch>
              <a:fillRect/>
            </a:stretch>
          </p:blipFill>
          <p:spPr>
            <a:xfrm>
              <a:off x="562076" y="2071243"/>
              <a:ext cx="5541645" cy="3191129"/>
            </a:xfrm>
            <a:prstGeom prst="rect">
              <a:avLst/>
            </a:prstGeom>
          </p:spPr>
        </p:pic>
        <p:sp>
          <p:nvSpPr>
            <p:cNvPr id="7" name="object 7" descr=""/>
            <p:cNvSpPr/>
            <p:nvPr/>
          </p:nvSpPr>
          <p:spPr>
            <a:xfrm>
              <a:off x="557314" y="2066544"/>
              <a:ext cx="5551170" cy="3201035"/>
            </a:xfrm>
            <a:custGeom>
              <a:avLst/>
              <a:gdLst/>
              <a:ahLst/>
              <a:cxnLst/>
              <a:rect l="l" t="t" r="r" b="b"/>
              <a:pathLst>
                <a:path w="5551170" h="3201035">
                  <a:moveTo>
                    <a:pt x="0" y="3200654"/>
                  </a:moveTo>
                  <a:lnTo>
                    <a:pt x="5551170" y="3200654"/>
                  </a:lnTo>
                  <a:lnTo>
                    <a:pt x="5551170" y="0"/>
                  </a:lnTo>
                  <a:lnTo>
                    <a:pt x="0" y="0"/>
                  </a:lnTo>
                  <a:lnTo>
                    <a:pt x="0" y="3200654"/>
                  </a:lnTo>
                  <a:close/>
                </a:path>
              </a:pathLst>
            </a:custGeom>
            <a:ln w="9525">
              <a:solidFill>
                <a:srgbClr val="1F2125"/>
              </a:solidFill>
            </a:ln>
          </p:spPr>
          <p:txBody>
            <a:bodyPr wrap="square" lIns="0" tIns="0" rIns="0" bIns="0" rtlCol="0"/>
            <a:lstStyle/>
            <a:p/>
          </p:txBody>
        </p:sp>
      </p:grpSp>
      <p:grpSp>
        <p:nvGrpSpPr>
          <p:cNvPr id="8" name="object 8" descr=""/>
          <p:cNvGrpSpPr/>
          <p:nvPr/>
        </p:nvGrpSpPr>
        <p:grpSpPr>
          <a:xfrm>
            <a:off x="6614731" y="2061781"/>
            <a:ext cx="5088890" cy="2018664"/>
            <a:chOff x="6614731" y="2061781"/>
            <a:chExt cx="5088890" cy="2018664"/>
          </a:xfrm>
        </p:grpSpPr>
        <p:pic>
          <p:nvPicPr>
            <p:cNvPr id="9" name="object 9" descr=""/>
            <p:cNvPicPr/>
            <p:nvPr/>
          </p:nvPicPr>
          <p:blipFill>
            <a:blip r:embed="rId3" cstate="print"/>
            <a:stretch>
              <a:fillRect/>
            </a:stretch>
          </p:blipFill>
          <p:spPr>
            <a:xfrm>
              <a:off x="6624319" y="2071243"/>
              <a:ext cx="5069458" cy="1999360"/>
            </a:xfrm>
            <a:prstGeom prst="rect">
              <a:avLst/>
            </a:prstGeom>
          </p:spPr>
        </p:pic>
        <p:sp>
          <p:nvSpPr>
            <p:cNvPr id="10" name="object 10" descr=""/>
            <p:cNvSpPr/>
            <p:nvPr/>
          </p:nvSpPr>
          <p:spPr>
            <a:xfrm>
              <a:off x="6619493" y="2066544"/>
              <a:ext cx="5079365" cy="2009139"/>
            </a:xfrm>
            <a:custGeom>
              <a:avLst/>
              <a:gdLst/>
              <a:ahLst/>
              <a:cxnLst/>
              <a:rect l="l" t="t" r="r" b="b"/>
              <a:pathLst>
                <a:path w="5079365" h="2009139">
                  <a:moveTo>
                    <a:pt x="0" y="2008885"/>
                  </a:moveTo>
                  <a:lnTo>
                    <a:pt x="5078984" y="2008885"/>
                  </a:lnTo>
                  <a:lnTo>
                    <a:pt x="5078984" y="0"/>
                  </a:lnTo>
                  <a:lnTo>
                    <a:pt x="0" y="0"/>
                  </a:lnTo>
                  <a:lnTo>
                    <a:pt x="0" y="2008885"/>
                  </a:lnTo>
                  <a:close/>
                </a:path>
              </a:pathLst>
            </a:custGeom>
            <a:ln w="9524">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3575050" cy="127317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3</a:t>
            </a:r>
            <a:r>
              <a:rPr dirty="0" sz="1400" spc="-10" b="1">
                <a:solidFill>
                  <a:srgbClr val="1F2125"/>
                </a:solidFill>
                <a:latin typeface="Meiryo"/>
                <a:cs typeface="Meiryo"/>
              </a:rPr>
              <a:t>.シミュレーションモード</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3-</a:t>
            </a:r>
            <a:r>
              <a:rPr dirty="0" sz="1600" b="1">
                <a:solidFill>
                  <a:srgbClr val="1F2125"/>
                </a:solidFill>
                <a:latin typeface="Meiryo"/>
                <a:cs typeface="Meiryo"/>
              </a:rPr>
              <a:t>1</a:t>
            </a:r>
            <a:r>
              <a:rPr dirty="0" sz="1600" spc="-30" b="1">
                <a:solidFill>
                  <a:srgbClr val="1F2125"/>
                </a:solidFill>
                <a:latin typeface="Meiryo"/>
                <a:cs typeface="Meiryo"/>
              </a:rPr>
              <a:t>. シミュレーションモードについて</a:t>
            </a:r>
            <a:endParaRPr sz="1600">
              <a:latin typeface="Meiryo"/>
              <a:cs typeface="Meiryo"/>
            </a:endParaRPr>
          </a:p>
          <a:p>
            <a:pPr marL="12700">
              <a:lnSpc>
                <a:spcPct val="100000"/>
              </a:lnSpc>
              <a:spcBef>
                <a:spcPts val="470"/>
              </a:spcBef>
            </a:pPr>
            <a:r>
              <a:rPr dirty="0" sz="1600" spc="-30" b="1">
                <a:solidFill>
                  <a:srgbClr val="1F2125"/>
                </a:solidFill>
                <a:latin typeface="Meiryo"/>
                <a:cs typeface="Meiryo"/>
              </a:rPr>
              <a:t>●画面の見方</a:t>
            </a:r>
            <a:endParaRPr sz="1600">
              <a:latin typeface="Meiryo"/>
              <a:cs typeface="Meiryo"/>
            </a:endParaRPr>
          </a:p>
        </p:txBody>
      </p:sp>
      <p:sp>
        <p:nvSpPr>
          <p:cNvPr id="3" name="object 3" descr=""/>
          <p:cNvSpPr txBox="1"/>
          <p:nvPr/>
        </p:nvSpPr>
        <p:spPr>
          <a:xfrm>
            <a:off x="6356730" y="3166617"/>
            <a:ext cx="1849755" cy="269240"/>
          </a:xfrm>
          <a:prstGeom prst="rect">
            <a:avLst/>
          </a:prstGeom>
        </p:spPr>
        <p:txBody>
          <a:bodyPr wrap="square" lIns="0" tIns="12065" rIns="0" bIns="0" rtlCol="0" vert="horz">
            <a:spAutoFit/>
          </a:bodyPr>
          <a:lstStyle/>
          <a:p>
            <a:pPr marL="12700">
              <a:lnSpc>
                <a:spcPct val="100000"/>
              </a:lnSpc>
              <a:spcBef>
                <a:spcPts val="95"/>
              </a:spcBef>
            </a:pPr>
            <a:r>
              <a:rPr dirty="0" sz="1600" spc="-30" b="1">
                <a:solidFill>
                  <a:srgbClr val="1F2125"/>
                </a:solidFill>
                <a:latin typeface="Meiryo"/>
                <a:cs typeface="Meiryo"/>
              </a:rPr>
              <a:t>●操作アイコン一覧</a:t>
            </a:r>
            <a:endParaRPr sz="1600">
              <a:latin typeface="Meiryo"/>
              <a:cs typeface="Meiryo"/>
            </a:endParaRPr>
          </a:p>
        </p:txBody>
      </p:sp>
      <p:pic>
        <p:nvPicPr>
          <p:cNvPr id="4" name="object 4" descr=""/>
          <p:cNvPicPr/>
          <p:nvPr/>
        </p:nvPicPr>
        <p:blipFill>
          <a:blip r:embed="rId2" cstate="print"/>
          <a:stretch>
            <a:fillRect/>
          </a:stretch>
        </p:blipFill>
        <p:spPr>
          <a:xfrm>
            <a:off x="6355079" y="1433957"/>
            <a:ext cx="5520153" cy="1543867"/>
          </a:xfrm>
          <a:prstGeom prst="rect">
            <a:avLst/>
          </a:prstGeom>
        </p:spPr>
      </p:pic>
      <p:pic>
        <p:nvPicPr>
          <p:cNvPr id="5" name="object 5" descr=""/>
          <p:cNvPicPr/>
          <p:nvPr/>
        </p:nvPicPr>
        <p:blipFill>
          <a:blip r:embed="rId3" cstate="print"/>
          <a:stretch>
            <a:fillRect/>
          </a:stretch>
        </p:blipFill>
        <p:spPr>
          <a:xfrm>
            <a:off x="154997" y="1548331"/>
            <a:ext cx="6090390" cy="3126919"/>
          </a:xfrm>
          <a:prstGeom prst="rect">
            <a:avLst/>
          </a:prstGeom>
        </p:spPr>
      </p:pic>
      <p:pic>
        <p:nvPicPr>
          <p:cNvPr id="6" name="object 6" descr=""/>
          <p:cNvPicPr/>
          <p:nvPr/>
        </p:nvPicPr>
        <p:blipFill>
          <a:blip r:embed="rId4" cstate="print"/>
          <a:stretch>
            <a:fillRect/>
          </a:stretch>
        </p:blipFill>
        <p:spPr>
          <a:xfrm>
            <a:off x="6369134" y="3611161"/>
            <a:ext cx="5503983" cy="2247431"/>
          </a:xfrm>
          <a:prstGeom prst="rect">
            <a:avLst/>
          </a:prstGeom>
        </p:spPr>
      </p:pic>
      <p:sp>
        <p:nvSpPr>
          <p:cNvPr id="7" name="object 7"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8" name="object 8"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2323465"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3</a:t>
            </a:r>
            <a:r>
              <a:rPr dirty="0" sz="1400" spc="-10" b="1">
                <a:solidFill>
                  <a:srgbClr val="1F2125"/>
                </a:solidFill>
                <a:latin typeface="Meiryo"/>
                <a:cs typeface="Meiryo"/>
              </a:rPr>
              <a:t>.シミュレーションモード</a:t>
            </a:r>
            <a:endParaRPr sz="1400">
              <a:latin typeface="Meiryo"/>
              <a:cs typeface="Meiryo"/>
            </a:endParaRPr>
          </a:p>
        </p:txBody>
      </p:sp>
      <p:sp>
        <p:nvSpPr>
          <p:cNvPr id="3" name="object 3" descr=""/>
          <p:cNvSpPr txBox="1"/>
          <p:nvPr/>
        </p:nvSpPr>
        <p:spPr>
          <a:xfrm>
            <a:off x="371043" y="782853"/>
            <a:ext cx="5410835" cy="1128395"/>
          </a:xfrm>
          <a:prstGeom prst="rect">
            <a:avLst/>
          </a:prstGeom>
        </p:spPr>
        <p:txBody>
          <a:bodyPr wrap="square" lIns="0" tIns="71755" rIns="0" bIns="0" rtlCol="0" vert="horz">
            <a:spAutoFit/>
          </a:bodyPr>
          <a:lstStyle/>
          <a:p>
            <a:pPr marL="12700">
              <a:lnSpc>
                <a:spcPct val="100000"/>
              </a:lnSpc>
              <a:spcBef>
                <a:spcPts val="565"/>
              </a:spcBef>
            </a:pPr>
            <a:r>
              <a:rPr dirty="0" sz="1600" spc="-20" b="1">
                <a:solidFill>
                  <a:srgbClr val="1F2125"/>
                </a:solidFill>
                <a:latin typeface="Meiryo"/>
                <a:cs typeface="Meiryo"/>
              </a:rPr>
              <a:t>3-</a:t>
            </a:r>
            <a:r>
              <a:rPr dirty="0" sz="1600" b="1">
                <a:solidFill>
                  <a:srgbClr val="1F2125"/>
                </a:solidFill>
                <a:latin typeface="Meiryo"/>
                <a:cs typeface="Meiryo"/>
              </a:rPr>
              <a:t>2</a:t>
            </a:r>
            <a:r>
              <a:rPr dirty="0" sz="1600" spc="-30" b="1">
                <a:solidFill>
                  <a:srgbClr val="1F2125"/>
                </a:solidFill>
                <a:latin typeface="Meiryo"/>
                <a:cs typeface="Meiryo"/>
              </a:rPr>
              <a:t>. シミュレーションモードの利用</a:t>
            </a:r>
            <a:endParaRPr sz="1600">
              <a:latin typeface="Meiryo"/>
              <a:cs typeface="Meiryo"/>
            </a:endParaRPr>
          </a:p>
          <a:p>
            <a:pPr marL="12700">
              <a:lnSpc>
                <a:spcPct val="100000"/>
              </a:lnSpc>
              <a:spcBef>
                <a:spcPts val="470"/>
              </a:spcBef>
            </a:pPr>
            <a:r>
              <a:rPr dirty="0" sz="1600" spc="-30" b="1">
                <a:solidFill>
                  <a:srgbClr val="1F2125"/>
                </a:solidFill>
                <a:latin typeface="Meiryo"/>
                <a:cs typeface="Meiryo"/>
              </a:rPr>
              <a:t>●シミュレーションモードに切り替える</a:t>
            </a:r>
            <a:endParaRPr sz="1600">
              <a:latin typeface="Meiryo"/>
              <a:cs typeface="Meiryo"/>
            </a:endParaRPr>
          </a:p>
          <a:p>
            <a:pPr marL="414655" marR="5080">
              <a:lnSpc>
                <a:spcPct val="100000"/>
              </a:lnSpc>
              <a:spcBef>
                <a:spcPts val="545"/>
              </a:spcBef>
              <a:tabLst>
                <a:tab pos="1836420" algn="l"/>
              </a:tabLst>
            </a:pPr>
            <a:r>
              <a:rPr dirty="0" sz="1400">
                <a:solidFill>
                  <a:srgbClr val="1F2125"/>
                </a:solidFill>
                <a:latin typeface="Meiryo"/>
                <a:cs typeface="Meiryo"/>
              </a:rPr>
              <a:t>①シミュレーションし</a:t>
            </a:r>
            <a:r>
              <a:rPr dirty="0" sz="1400" spc="-15">
                <a:solidFill>
                  <a:srgbClr val="1F2125"/>
                </a:solidFill>
                <a:latin typeface="Meiryo"/>
                <a:cs typeface="Meiryo"/>
              </a:rPr>
              <a:t>た</a:t>
            </a:r>
            <a:r>
              <a:rPr dirty="0" sz="1400">
                <a:solidFill>
                  <a:srgbClr val="1F2125"/>
                </a:solidFill>
                <a:latin typeface="Meiryo"/>
                <a:cs typeface="Meiryo"/>
              </a:rPr>
              <a:t>いメ</a:t>
            </a:r>
            <a:r>
              <a:rPr dirty="0" sz="1400" spc="-15">
                <a:solidFill>
                  <a:srgbClr val="1F2125"/>
                </a:solidFill>
                <a:latin typeface="Meiryo"/>
                <a:cs typeface="Meiryo"/>
              </a:rPr>
              <a:t>ン</a:t>
            </a:r>
            <a:r>
              <a:rPr dirty="0" sz="1400">
                <a:solidFill>
                  <a:srgbClr val="1F2125"/>
                </a:solidFill>
                <a:latin typeface="Meiryo"/>
                <a:cs typeface="Meiryo"/>
              </a:rPr>
              <a:t>バー</a:t>
            </a:r>
            <a:r>
              <a:rPr dirty="0" sz="1400" spc="-15">
                <a:solidFill>
                  <a:srgbClr val="1F2125"/>
                </a:solidFill>
                <a:latin typeface="Meiryo"/>
                <a:cs typeface="Meiryo"/>
              </a:rPr>
              <a:t>マ</a:t>
            </a:r>
            <a:r>
              <a:rPr dirty="0" sz="1400">
                <a:solidFill>
                  <a:srgbClr val="1F2125"/>
                </a:solidFill>
                <a:latin typeface="Meiryo"/>
                <a:cs typeface="Meiryo"/>
              </a:rPr>
              <a:t>トリ</a:t>
            </a:r>
            <a:r>
              <a:rPr dirty="0" sz="1400" spc="-15">
                <a:solidFill>
                  <a:srgbClr val="1F2125"/>
                </a:solidFill>
                <a:latin typeface="Meiryo"/>
                <a:cs typeface="Meiryo"/>
              </a:rPr>
              <a:t>ク</a:t>
            </a:r>
            <a:r>
              <a:rPr dirty="0" sz="1400">
                <a:solidFill>
                  <a:srgbClr val="1F2125"/>
                </a:solidFill>
                <a:latin typeface="Meiryo"/>
                <a:cs typeface="Meiryo"/>
              </a:rPr>
              <a:t>スを</a:t>
            </a:r>
            <a:r>
              <a:rPr dirty="0" sz="1400" spc="-15">
                <a:solidFill>
                  <a:srgbClr val="1F2125"/>
                </a:solidFill>
                <a:latin typeface="Meiryo"/>
                <a:cs typeface="Meiryo"/>
              </a:rPr>
              <a:t>表</a:t>
            </a:r>
            <a:r>
              <a:rPr dirty="0" sz="1400">
                <a:solidFill>
                  <a:srgbClr val="1F2125"/>
                </a:solidFill>
                <a:latin typeface="Meiryo"/>
                <a:cs typeface="Meiryo"/>
              </a:rPr>
              <a:t>示し</a:t>
            </a:r>
            <a:r>
              <a:rPr dirty="0" sz="1400" spc="-15">
                <a:solidFill>
                  <a:srgbClr val="1F2125"/>
                </a:solidFill>
                <a:latin typeface="Meiryo"/>
                <a:cs typeface="Meiryo"/>
              </a:rPr>
              <a:t>、</a:t>
            </a:r>
            <a:r>
              <a:rPr dirty="0" sz="1400">
                <a:solidFill>
                  <a:srgbClr val="1F2125"/>
                </a:solidFill>
                <a:latin typeface="Meiryo"/>
                <a:cs typeface="Meiryo"/>
              </a:rPr>
              <a:t>右</a:t>
            </a:r>
            <a:r>
              <a:rPr dirty="0" sz="1400" spc="-50">
                <a:solidFill>
                  <a:srgbClr val="1F2125"/>
                </a:solidFill>
                <a:latin typeface="Meiryo"/>
                <a:cs typeface="Meiryo"/>
              </a:rPr>
              <a:t>上の</a:t>
            </a:r>
            <a:r>
              <a:rPr dirty="0" sz="1400">
                <a:solidFill>
                  <a:srgbClr val="1F2125"/>
                </a:solidFill>
                <a:latin typeface="Meiryo"/>
                <a:cs typeface="Meiryo"/>
              </a:rPr>
              <a:t>	をクリックします</a:t>
            </a:r>
            <a:r>
              <a:rPr dirty="0" sz="1400" spc="-50">
                <a:solidFill>
                  <a:srgbClr val="1F2125"/>
                </a:solidFill>
                <a:latin typeface="Meiryo"/>
                <a:cs typeface="Meiryo"/>
              </a:rPr>
              <a:t>。</a:t>
            </a:r>
            <a:endParaRPr sz="1400">
              <a:latin typeface="Meiryo"/>
              <a:cs typeface="Meiryo"/>
            </a:endParaRPr>
          </a:p>
        </p:txBody>
      </p:sp>
      <p:sp>
        <p:nvSpPr>
          <p:cNvPr id="4" name="object 4" descr=""/>
          <p:cNvSpPr txBox="1"/>
          <p:nvPr/>
        </p:nvSpPr>
        <p:spPr>
          <a:xfrm>
            <a:off x="6247003" y="1452829"/>
            <a:ext cx="5187315" cy="453390"/>
          </a:xfrm>
          <a:prstGeom prst="rect">
            <a:avLst/>
          </a:prstGeom>
        </p:spPr>
        <p:txBody>
          <a:bodyPr wrap="square" lIns="0" tIns="13335" rIns="0" bIns="0" rtlCol="0" vert="horz">
            <a:spAutoFit/>
          </a:bodyPr>
          <a:lstStyle/>
          <a:p>
            <a:pPr marL="12700">
              <a:lnSpc>
                <a:spcPct val="100000"/>
              </a:lnSpc>
              <a:spcBef>
                <a:spcPts val="105"/>
              </a:spcBef>
            </a:pPr>
            <a:r>
              <a:rPr dirty="0" sz="1400" spc="-25">
                <a:solidFill>
                  <a:srgbClr val="1F2125"/>
                </a:solidFill>
                <a:latin typeface="Meiryo"/>
                <a:cs typeface="Meiryo"/>
              </a:rPr>
              <a:t>②シミュレーションモードが開始され、右側のアイコンが切り替</a:t>
            </a:r>
            <a:endParaRPr sz="1400">
              <a:latin typeface="Meiryo"/>
              <a:cs typeface="Meiryo"/>
            </a:endParaRPr>
          </a:p>
          <a:p>
            <a:pPr marL="12700">
              <a:lnSpc>
                <a:spcPct val="100000"/>
              </a:lnSpc>
            </a:pPr>
            <a:r>
              <a:rPr dirty="0" sz="1400" spc="-10">
                <a:solidFill>
                  <a:srgbClr val="1F2125"/>
                </a:solidFill>
                <a:latin typeface="Meiryo"/>
                <a:cs typeface="Meiryo"/>
              </a:rPr>
              <a:t>わります。</a:t>
            </a:r>
            <a:endParaRPr sz="1400">
              <a:latin typeface="Meiryo"/>
              <a:cs typeface="Meiryo"/>
            </a:endParaRPr>
          </a:p>
        </p:txBody>
      </p:sp>
      <p:pic>
        <p:nvPicPr>
          <p:cNvPr id="5" name="object 5" descr=""/>
          <p:cNvPicPr/>
          <p:nvPr/>
        </p:nvPicPr>
        <p:blipFill>
          <a:blip r:embed="rId2" cstate="print"/>
          <a:stretch>
            <a:fillRect/>
          </a:stretch>
        </p:blipFill>
        <p:spPr>
          <a:xfrm>
            <a:off x="1041878" y="1706002"/>
            <a:ext cx="1050564" cy="206097"/>
          </a:xfrm>
          <a:prstGeom prst="rect">
            <a:avLst/>
          </a:prstGeom>
        </p:spPr>
      </p:pic>
      <p:grpSp>
        <p:nvGrpSpPr>
          <p:cNvPr id="6" name="object 6" descr=""/>
          <p:cNvGrpSpPr/>
          <p:nvPr/>
        </p:nvGrpSpPr>
        <p:grpSpPr>
          <a:xfrm>
            <a:off x="437934" y="2119820"/>
            <a:ext cx="5556250" cy="3210560"/>
            <a:chOff x="437934" y="2119820"/>
            <a:chExt cx="5556250" cy="3210560"/>
          </a:xfrm>
        </p:grpSpPr>
        <p:pic>
          <p:nvPicPr>
            <p:cNvPr id="7" name="object 7" descr=""/>
            <p:cNvPicPr/>
            <p:nvPr/>
          </p:nvPicPr>
          <p:blipFill>
            <a:blip r:embed="rId3" cstate="print"/>
            <a:stretch>
              <a:fillRect/>
            </a:stretch>
          </p:blipFill>
          <p:spPr>
            <a:xfrm>
              <a:off x="447459" y="2129281"/>
              <a:ext cx="5537200" cy="3191129"/>
            </a:xfrm>
            <a:prstGeom prst="rect">
              <a:avLst/>
            </a:prstGeom>
          </p:spPr>
        </p:pic>
        <p:sp>
          <p:nvSpPr>
            <p:cNvPr id="8" name="object 8" descr=""/>
            <p:cNvSpPr/>
            <p:nvPr/>
          </p:nvSpPr>
          <p:spPr>
            <a:xfrm>
              <a:off x="442696" y="2124582"/>
              <a:ext cx="5546725" cy="3201035"/>
            </a:xfrm>
            <a:custGeom>
              <a:avLst/>
              <a:gdLst/>
              <a:ahLst/>
              <a:cxnLst/>
              <a:rect l="l" t="t" r="r" b="b"/>
              <a:pathLst>
                <a:path w="5546725" h="3201035">
                  <a:moveTo>
                    <a:pt x="0" y="3200654"/>
                  </a:moveTo>
                  <a:lnTo>
                    <a:pt x="5546725" y="3200654"/>
                  </a:lnTo>
                  <a:lnTo>
                    <a:pt x="5546725" y="0"/>
                  </a:lnTo>
                  <a:lnTo>
                    <a:pt x="0" y="0"/>
                  </a:lnTo>
                  <a:lnTo>
                    <a:pt x="0" y="3200654"/>
                  </a:lnTo>
                  <a:close/>
                </a:path>
              </a:pathLst>
            </a:custGeom>
            <a:ln w="9524">
              <a:solidFill>
                <a:srgbClr val="1F2125"/>
              </a:solidFill>
            </a:ln>
          </p:spPr>
          <p:txBody>
            <a:bodyPr wrap="square" lIns="0" tIns="0" rIns="0" bIns="0" rtlCol="0"/>
            <a:lstStyle/>
            <a:p/>
          </p:txBody>
        </p:sp>
      </p:grpSp>
      <p:grpSp>
        <p:nvGrpSpPr>
          <p:cNvPr id="9" name="object 9" descr=""/>
          <p:cNvGrpSpPr/>
          <p:nvPr/>
        </p:nvGrpSpPr>
        <p:grpSpPr>
          <a:xfrm>
            <a:off x="6327457" y="2119820"/>
            <a:ext cx="5570855" cy="3210560"/>
            <a:chOff x="6327457" y="2119820"/>
            <a:chExt cx="5570855" cy="3210560"/>
          </a:xfrm>
        </p:grpSpPr>
        <p:pic>
          <p:nvPicPr>
            <p:cNvPr id="10" name="object 10" descr=""/>
            <p:cNvPicPr/>
            <p:nvPr/>
          </p:nvPicPr>
          <p:blipFill>
            <a:blip r:embed="rId4" cstate="print"/>
            <a:stretch>
              <a:fillRect/>
            </a:stretch>
          </p:blipFill>
          <p:spPr>
            <a:xfrm>
              <a:off x="6337046" y="2129281"/>
              <a:ext cx="5551297" cy="3191129"/>
            </a:xfrm>
            <a:prstGeom prst="rect">
              <a:avLst/>
            </a:prstGeom>
          </p:spPr>
        </p:pic>
        <p:sp>
          <p:nvSpPr>
            <p:cNvPr id="11" name="object 11" descr=""/>
            <p:cNvSpPr/>
            <p:nvPr/>
          </p:nvSpPr>
          <p:spPr>
            <a:xfrm>
              <a:off x="6332220" y="2124582"/>
              <a:ext cx="5561330" cy="3201035"/>
            </a:xfrm>
            <a:custGeom>
              <a:avLst/>
              <a:gdLst/>
              <a:ahLst/>
              <a:cxnLst/>
              <a:rect l="l" t="t" r="r" b="b"/>
              <a:pathLst>
                <a:path w="5561330" h="3201035">
                  <a:moveTo>
                    <a:pt x="0" y="3200654"/>
                  </a:moveTo>
                  <a:lnTo>
                    <a:pt x="5560822" y="3200654"/>
                  </a:lnTo>
                  <a:lnTo>
                    <a:pt x="5560822" y="0"/>
                  </a:lnTo>
                  <a:lnTo>
                    <a:pt x="0" y="0"/>
                  </a:lnTo>
                  <a:lnTo>
                    <a:pt x="0" y="3200654"/>
                  </a:lnTo>
                  <a:close/>
                </a:path>
              </a:pathLst>
            </a:custGeom>
            <a:ln w="9525">
              <a:solidFill>
                <a:srgbClr val="1F2125"/>
              </a:solidFill>
            </a:ln>
          </p:spPr>
          <p:txBody>
            <a:bodyPr wrap="square" lIns="0" tIns="0" rIns="0" bIns="0" rtlCol="0"/>
            <a:lstStyle/>
            <a:p/>
          </p:txBody>
        </p:sp>
      </p:grpSp>
      <p:sp>
        <p:nvSpPr>
          <p:cNvPr id="12" name="object 12"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3" name="object 13"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2323465"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3</a:t>
            </a:r>
            <a:r>
              <a:rPr dirty="0" sz="1400" spc="-10" b="1">
                <a:solidFill>
                  <a:srgbClr val="1F2125"/>
                </a:solidFill>
                <a:latin typeface="Meiryo"/>
                <a:cs typeface="Meiryo"/>
              </a:rPr>
              <a:t>.シミュレーションモード</a:t>
            </a:r>
            <a:endParaRPr sz="1400">
              <a:latin typeface="Meiryo"/>
              <a:cs typeface="Meiryo"/>
            </a:endParaRPr>
          </a:p>
        </p:txBody>
      </p:sp>
      <p:sp>
        <p:nvSpPr>
          <p:cNvPr id="3" name="object 3" descr=""/>
          <p:cNvSpPr txBox="1"/>
          <p:nvPr/>
        </p:nvSpPr>
        <p:spPr>
          <a:xfrm>
            <a:off x="371043" y="782853"/>
            <a:ext cx="5410835" cy="1128395"/>
          </a:xfrm>
          <a:prstGeom prst="rect">
            <a:avLst/>
          </a:prstGeom>
        </p:spPr>
        <p:txBody>
          <a:bodyPr wrap="square" lIns="0" tIns="71755" rIns="0" bIns="0" rtlCol="0" vert="horz">
            <a:spAutoFit/>
          </a:bodyPr>
          <a:lstStyle/>
          <a:p>
            <a:pPr marL="12700">
              <a:lnSpc>
                <a:spcPct val="100000"/>
              </a:lnSpc>
              <a:spcBef>
                <a:spcPts val="565"/>
              </a:spcBef>
            </a:pPr>
            <a:r>
              <a:rPr dirty="0" sz="1600" spc="-20" b="1">
                <a:solidFill>
                  <a:srgbClr val="1F2125"/>
                </a:solidFill>
                <a:latin typeface="Meiryo"/>
                <a:cs typeface="Meiryo"/>
              </a:rPr>
              <a:t>3-</a:t>
            </a:r>
            <a:r>
              <a:rPr dirty="0" sz="1600" b="1">
                <a:solidFill>
                  <a:srgbClr val="1F2125"/>
                </a:solidFill>
                <a:latin typeface="Meiryo"/>
                <a:cs typeface="Meiryo"/>
              </a:rPr>
              <a:t>2</a:t>
            </a:r>
            <a:r>
              <a:rPr dirty="0" sz="1600" spc="-30" b="1">
                <a:solidFill>
                  <a:srgbClr val="1F2125"/>
                </a:solidFill>
                <a:latin typeface="Meiryo"/>
                <a:cs typeface="Meiryo"/>
              </a:rPr>
              <a:t>. シミュレーションモードの利用</a:t>
            </a:r>
            <a:endParaRPr sz="1600">
              <a:latin typeface="Meiryo"/>
              <a:cs typeface="Meiryo"/>
            </a:endParaRPr>
          </a:p>
          <a:p>
            <a:pPr marL="12700">
              <a:lnSpc>
                <a:spcPct val="100000"/>
              </a:lnSpc>
              <a:spcBef>
                <a:spcPts val="470"/>
              </a:spcBef>
            </a:pPr>
            <a:r>
              <a:rPr dirty="0" sz="1600" spc="-30" b="1">
                <a:solidFill>
                  <a:srgbClr val="1F2125"/>
                </a:solidFill>
                <a:latin typeface="Meiryo"/>
                <a:cs typeface="Meiryo"/>
              </a:rPr>
              <a:t>●顔写真を移動させる</a:t>
            </a:r>
            <a:endParaRPr sz="1600">
              <a:latin typeface="Meiryo"/>
              <a:cs typeface="Meiryo"/>
            </a:endParaRPr>
          </a:p>
          <a:p>
            <a:pPr marL="414655" marR="5080">
              <a:lnSpc>
                <a:spcPct val="100000"/>
              </a:lnSpc>
              <a:spcBef>
                <a:spcPts val="545"/>
              </a:spcBef>
            </a:pPr>
            <a:r>
              <a:rPr dirty="0" sz="1400" spc="-20">
                <a:solidFill>
                  <a:srgbClr val="1F2125"/>
                </a:solidFill>
                <a:latin typeface="Meiryo"/>
                <a:cs typeface="Meiryo"/>
              </a:rPr>
              <a:t>①移動させたい顔写真をドラッグ＆ドロップすることで移動さ</a:t>
            </a:r>
            <a:r>
              <a:rPr dirty="0" sz="1400" spc="-5">
                <a:solidFill>
                  <a:srgbClr val="1F2125"/>
                </a:solidFill>
                <a:latin typeface="Meiryo"/>
                <a:cs typeface="Meiryo"/>
              </a:rPr>
              <a:t>せることができます。</a:t>
            </a:r>
            <a:endParaRPr sz="1400">
              <a:latin typeface="Meiryo"/>
              <a:cs typeface="Meiryo"/>
            </a:endParaRPr>
          </a:p>
        </p:txBody>
      </p:sp>
      <p:sp>
        <p:nvSpPr>
          <p:cNvPr id="4" name="object 4" descr=""/>
          <p:cNvSpPr txBox="1"/>
          <p:nvPr/>
        </p:nvSpPr>
        <p:spPr>
          <a:xfrm>
            <a:off x="6247003" y="1452829"/>
            <a:ext cx="3408679" cy="240029"/>
          </a:xfrm>
          <a:prstGeom prst="rect">
            <a:avLst/>
          </a:prstGeom>
        </p:spPr>
        <p:txBody>
          <a:bodyPr wrap="square" lIns="0" tIns="13335" rIns="0" bIns="0" rtlCol="0" vert="horz">
            <a:spAutoFit/>
          </a:bodyPr>
          <a:lstStyle/>
          <a:p>
            <a:pPr marL="12700">
              <a:lnSpc>
                <a:spcPct val="100000"/>
              </a:lnSpc>
              <a:spcBef>
                <a:spcPts val="105"/>
              </a:spcBef>
            </a:pPr>
            <a:r>
              <a:rPr dirty="0" sz="1400" spc="-25">
                <a:solidFill>
                  <a:srgbClr val="1F2125"/>
                </a:solidFill>
                <a:latin typeface="Meiryo"/>
                <a:cs typeface="Meiryo"/>
              </a:rPr>
              <a:t>②移動させた顔写真には赤枠がつきます。</a:t>
            </a:r>
            <a:endParaRPr sz="1400">
              <a:latin typeface="Meiryo"/>
              <a:cs typeface="Meiryo"/>
            </a:endParaRPr>
          </a:p>
        </p:txBody>
      </p:sp>
      <p:sp>
        <p:nvSpPr>
          <p:cNvPr id="5" name="object 5" descr=""/>
          <p:cNvSpPr/>
          <p:nvPr/>
        </p:nvSpPr>
        <p:spPr>
          <a:xfrm>
            <a:off x="1045273" y="5347919"/>
            <a:ext cx="10297795" cy="824865"/>
          </a:xfrm>
          <a:custGeom>
            <a:avLst/>
            <a:gdLst/>
            <a:ahLst/>
            <a:cxnLst/>
            <a:rect l="l" t="t" r="r" b="b"/>
            <a:pathLst>
              <a:path w="10297795" h="824864">
                <a:moveTo>
                  <a:pt x="10297287" y="0"/>
                </a:moveTo>
                <a:lnTo>
                  <a:pt x="0" y="0"/>
                </a:lnTo>
                <a:lnTo>
                  <a:pt x="0" y="824738"/>
                </a:lnTo>
                <a:lnTo>
                  <a:pt x="10297287" y="824738"/>
                </a:lnTo>
                <a:lnTo>
                  <a:pt x="10297287" y="0"/>
                </a:lnTo>
                <a:close/>
              </a:path>
            </a:pathLst>
          </a:custGeom>
          <a:solidFill>
            <a:srgbClr val="FFFFFF"/>
          </a:solidFill>
        </p:spPr>
        <p:txBody>
          <a:bodyPr wrap="square" lIns="0" tIns="0" rIns="0" bIns="0" rtlCol="0"/>
          <a:lstStyle/>
          <a:p/>
        </p:txBody>
      </p:sp>
      <p:sp>
        <p:nvSpPr>
          <p:cNvPr id="6" name="object 6" descr=""/>
          <p:cNvSpPr txBox="1"/>
          <p:nvPr/>
        </p:nvSpPr>
        <p:spPr>
          <a:xfrm>
            <a:off x="1045273" y="5347919"/>
            <a:ext cx="10297795" cy="824865"/>
          </a:xfrm>
          <a:prstGeom prst="rect">
            <a:avLst/>
          </a:prstGeom>
          <a:ln w="19050">
            <a:solidFill>
              <a:srgbClr val="C86E05"/>
            </a:solidFill>
          </a:ln>
        </p:spPr>
        <p:txBody>
          <a:bodyPr wrap="square" lIns="0" tIns="99695" rIns="0" bIns="0" rtlCol="0" vert="horz">
            <a:spAutoFit/>
          </a:bodyPr>
          <a:lstStyle/>
          <a:p>
            <a:pPr marL="545465">
              <a:lnSpc>
                <a:spcPct val="100000"/>
              </a:lnSpc>
              <a:spcBef>
                <a:spcPts val="785"/>
              </a:spcBef>
            </a:pPr>
            <a:r>
              <a:rPr dirty="0" sz="1600" spc="-20" b="1" i="1">
                <a:solidFill>
                  <a:srgbClr val="C86E05"/>
                </a:solidFill>
                <a:latin typeface="Meiryo"/>
                <a:cs typeface="Meiryo"/>
              </a:rPr>
              <a:t>TIPS</a:t>
            </a:r>
            <a:endParaRPr sz="1600">
              <a:latin typeface="Meiryo"/>
              <a:cs typeface="Meiryo"/>
            </a:endParaRPr>
          </a:p>
          <a:p>
            <a:pPr marL="267335">
              <a:lnSpc>
                <a:spcPct val="100000"/>
              </a:lnSpc>
              <a:spcBef>
                <a:spcPts val="415"/>
              </a:spcBef>
            </a:pPr>
            <a:r>
              <a:rPr dirty="0" sz="1400" spc="-20">
                <a:solidFill>
                  <a:srgbClr val="1F2125"/>
                </a:solidFill>
                <a:latin typeface="Meiryo"/>
                <a:cs typeface="Meiryo"/>
              </a:rPr>
              <a:t>顔写真非表示の際は氏名をドラッグ＆ドロップしてください。</a:t>
            </a:r>
            <a:endParaRPr sz="1400">
              <a:latin typeface="Meiryo"/>
              <a:cs typeface="Meiryo"/>
            </a:endParaRPr>
          </a:p>
        </p:txBody>
      </p:sp>
      <p:pic>
        <p:nvPicPr>
          <p:cNvPr id="7" name="object 7" descr=""/>
          <p:cNvPicPr/>
          <p:nvPr/>
        </p:nvPicPr>
        <p:blipFill>
          <a:blip r:embed="rId2" cstate="print"/>
          <a:stretch>
            <a:fillRect/>
          </a:stretch>
        </p:blipFill>
        <p:spPr>
          <a:xfrm>
            <a:off x="1174737" y="5401449"/>
            <a:ext cx="335330" cy="338518"/>
          </a:xfrm>
          <a:prstGeom prst="rect">
            <a:avLst/>
          </a:prstGeom>
        </p:spPr>
      </p:pic>
      <p:grpSp>
        <p:nvGrpSpPr>
          <p:cNvPr id="8" name="object 8" descr=""/>
          <p:cNvGrpSpPr/>
          <p:nvPr/>
        </p:nvGrpSpPr>
        <p:grpSpPr>
          <a:xfrm>
            <a:off x="545693" y="2019490"/>
            <a:ext cx="5574665" cy="3203575"/>
            <a:chOff x="545693" y="2019490"/>
            <a:chExt cx="5574665" cy="3203575"/>
          </a:xfrm>
        </p:grpSpPr>
        <p:pic>
          <p:nvPicPr>
            <p:cNvPr id="9" name="object 9" descr=""/>
            <p:cNvPicPr/>
            <p:nvPr/>
          </p:nvPicPr>
          <p:blipFill>
            <a:blip r:embed="rId3" cstate="print"/>
            <a:stretch>
              <a:fillRect/>
            </a:stretch>
          </p:blipFill>
          <p:spPr>
            <a:xfrm>
              <a:off x="555218" y="2029078"/>
              <a:ext cx="5555361" cy="3184144"/>
            </a:xfrm>
            <a:prstGeom prst="rect">
              <a:avLst/>
            </a:prstGeom>
          </p:spPr>
        </p:pic>
        <p:sp>
          <p:nvSpPr>
            <p:cNvPr id="10" name="object 10" descr=""/>
            <p:cNvSpPr/>
            <p:nvPr/>
          </p:nvSpPr>
          <p:spPr>
            <a:xfrm>
              <a:off x="550456" y="2024252"/>
              <a:ext cx="5565140" cy="3194050"/>
            </a:xfrm>
            <a:custGeom>
              <a:avLst/>
              <a:gdLst/>
              <a:ahLst/>
              <a:cxnLst/>
              <a:rect l="l" t="t" r="r" b="b"/>
              <a:pathLst>
                <a:path w="5565140" h="3194050">
                  <a:moveTo>
                    <a:pt x="0" y="3193669"/>
                  </a:moveTo>
                  <a:lnTo>
                    <a:pt x="5564886" y="3193669"/>
                  </a:lnTo>
                  <a:lnTo>
                    <a:pt x="5564886" y="0"/>
                  </a:lnTo>
                  <a:lnTo>
                    <a:pt x="0" y="0"/>
                  </a:lnTo>
                  <a:lnTo>
                    <a:pt x="0" y="3193669"/>
                  </a:lnTo>
                  <a:close/>
                </a:path>
              </a:pathLst>
            </a:custGeom>
            <a:ln w="9525">
              <a:solidFill>
                <a:srgbClr val="1F2125"/>
              </a:solidFill>
            </a:ln>
          </p:spPr>
          <p:txBody>
            <a:bodyPr wrap="square" lIns="0" tIns="0" rIns="0" bIns="0" rtlCol="0"/>
            <a:lstStyle/>
            <a:p/>
          </p:txBody>
        </p:sp>
      </p:grpSp>
      <p:grpSp>
        <p:nvGrpSpPr>
          <p:cNvPr id="11" name="object 11" descr=""/>
          <p:cNvGrpSpPr/>
          <p:nvPr/>
        </p:nvGrpSpPr>
        <p:grpSpPr>
          <a:xfrm>
            <a:off x="6202616" y="2034603"/>
            <a:ext cx="5541010" cy="3203575"/>
            <a:chOff x="6202616" y="2034603"/>
            <a:chExt cx="5541010" cy="3203575"/>
          </a:xfrm>
        </p:grpSpPr>
        <p:pic>
          <p:nvPicPr>
            <p:cNvPr id="12" name="object 12" descr=""/>
            <p:cNvPicPr/>
            <p:nvPr/>
          </p:nvPicPr>
          <p:blipFill>
            <a:blip r:embed="rId4" cstate="print"/>
            <a:stretch>
              <a:fillRect/>
            </a:stretch>
          </p:blipFill>
          <p:spPr>
            <a:xfrm>
              <a:off x="6212204" y="2044065"/>
              <a:ext cx="5521452" cy="3184144"/>
            </a:xfrm>
            <a:prstGeom prst="rect">
              <a:avLst/>
            </a:prstGeom>
          </p:spPr>
        </p:pic>
        <p:sp>
          <p:nvSpPr>
            <p:cNvPr id="13" name="object 13" descr=""/>
            <p:cNvSpPr/>
            <p:nvPr/>
          </p:nvSpPr>
          <p:spPr>
            <a:xfrm>
              <a:off x="6207378" y="2039366"/>
              <a:ext cx="5531485" cy="3194050"/>
            </a:xfrm>
            <a:custGeom>
              <a:avLst/>
              <a:gdLst/>
              <a:ahLst/>
              <a:cxnLst/>
              <a:rect l="l" t="t" r="r" b="b"/>
              <a:pathLst>
                <a:path w="5531484" h="3194050">
                  <a:moveTo>
                    <a:pt x="0" y="3193669"/>
                  </a:moveTo>
                  <a:lnTo>
                    <a:pt x="5530977" y="3193669"/>
                  </a:lnTo>
                  <a:lnTo>
                    <a:pt x="5530977" y="0"/>
                  </a:lnTo>
                  <a:lnTo>
                    <a:pt x="0" y="0"/>
                  </a:lnTo>
                  <a:lnTo>
                    <a:pt x="0" y="3193669"/>
                  </a:lnTo>
                  <a:close/>
                </a:path>
              </a:pathLst>
            </a:custGeom>
            <a:ln w="9525">
              <a:solidFill>
                <a:srgbClr val="1F2125"/>
              </a:solidFill>
            </a:ln>
          </p:spPr>
          <p:txBody>
            <a:bodyPr wrap="square" lIns="0" tIns="0" rIns="0" bIns="0" rtlCol="0"/>
            <a:lstStyle/>
            <a:p/>
          </p:txBody>
        </p:sp>
      </p:grpSp>
      <p:sp>
        <p:nvSpPr>
          <p:cNvPr id="14" name="object 14"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5" name="object 15"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2323465"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3</a:t>
            </a:r>
            <a:r>
              <a:rPr dirty="0" sz="1400" spc="-10" b="1">
                <a:solidFill>
                  <a:srgbClr val="1F2125"/>
                </a:solidFill>
                <a:latin typeface="Meiryo"/>
                <a:cs typeface="Meiryo"/>
              </a:rPr>
              <a:t>.シミュレーションモード</a:t>
            </a:r>
            <a:endParaRPr sz="1400">
              <a:latin typeface="Meiryo"/>
              <a:cs typeface="Meiryo"/>
            </a:endParaRPr>
          </a:p>
        </p:txBody>
      </p:sp>
      <p:sp>
        <p:nvSpPr>
          <p:cNvPr id="3" name="object 3" descr=""/>
          <p:cNvSpPr txBox="1"/>
          <p:nvPr/>
        </p:nvSpPr>
        <p:spPr>
          <a:xfrm>
            <a:off x="371043" y="782853"/>
            <a:ext cx="5414645" cy="1294765"/>
          </a:xfrm>
          <a:prstGeom prst="rect">
            <a:avLst/>
          </a:prstGeom>
        </p:spPr>
        <p:txBody>
          <a:bodyPr wrap="square" lIns="0" tIns="71755" rIns="0" bIns="0" rtlCol="0" vert="horz">
            <a:spAutoFit/>
          </a:bodyPr>
          <a:lstStyle/>
          <a:p>
            <a:pPr marL="12700">
              <a:lnSpc>
                <a:spcPct val="100000"/>
              </a:lnSpc>
              <a:spcBef>
                <a:spcPts val="565"/>
              </a:spcBef>
            </a:pPr>
            <a:r>
              <a:rPr dirty="0" sz="1600" spc="-20" b="1">
                <a:solidFill>
                  <a:srgbClr val="1F2125"/>
                </a:solidFill>
                <a:latin typeface="Meiryo"/>
                <a:cs typeface="Meiryo"/>
              </a:rPr>
              <a:t>3-</a:t>
            </a:r>
            <a:r>
              <a:rPr dirty="0" sz="1600" b="1">
                <a:solidFill>
                  <a:srgbClr val="1F2125"/>
                </a:solidFill>
                <a:latin typeface="Meiryo"/>
                <a:cs typeface="Meiryo"/>
              </a:rPr>
              <a:t>3</a:t>
            </a:r>
            <a:r>
              <a:rPr dirty="0" sz="1600" spc="-30" b="1">
                <a:solidFill>
                  <a:srgbClr val="1F2125"/>
                </a:solidFill>
                <a:latin typeface="Meiryo"/>
                <a:cs typeface="Meiryo"/>
              </a:rPr>
              <a:t>. シミュレーションモードの利用</a:t>
            </a:r>
            <a:endParaRPr sz="1600">
              <a:latin typeface="Meiryo"/>
              <a:cs typeface="Meiryo"/>
            </a:endParaRPr>
          </a:p>
          <a:p>
            <a:pPr marL="12700">
              <a:lnSpc>
                <a:spcPct val="100000"/>
              </a:lnSpc>
              <a:spcBef>
                <a:spcPts val="470"/>
              </a:spcBef>
            </a:pPr>
            <a:r>
              <a:rPr dirty="0" sz="1600" spc="-30" b="1">
                <a:solidFill>
                  <a:srgbClr val="1F2125"/>
                </a:solidFill>
                <a:latin typeface="Meiryo"/>
                <a:cs typeface="Meiryo"/>
              </a:rPr>
              <a:t>●ポジションの候補者・アサインメンバーを確認する</a:t>
            </a:r>
            <a:endParaRPr sz="1600">
              <a:latin typeface="Meiryo"/>
              <a:cs typeface="Meiryo"/>
            </a:endParaRPr>
          </a:p>
          <a:p>
            <a:pPr marL="414655" marR="5080">
              <a:lnSpc>
                <a:spcPct val="100000"/>
              </a:lnSpc>
              <a:spcBef>
                <a:spcPts val="1855"/>
              </a:spcBef>
            </a:pPr>
            <a:r>
              <a:rPr dirty="0" sz="1400" spc="-15">
                <a:solidFill>
                  <a:srgbClr val="1F2125"/>
                </a:solidFill>
                <a:latin typeface="Meiryo"/>
                <a:cs typeface="Meiryo"/>
              </a:rPr>
              <a:t>①『ポジション一覧』をクリックし、ポジション一覧を表示し</a:t>
            </a:r>
            <a:r>
              <a:rPr dirty="0" sz="1400" spc="-20">
                <a:solidFill>
                  <a:srgbClr val="1F2125"/>
                </a:solidFill>
                <a:latin typeface="Meiryo"/>
                <a:cs typeface="Meiryo"/>
              </a:rPr>
              <a:t>ます。</a:t>
            </a:r>
            <a:endParaRPr sz="1400">
              <a:latin typeface="Meiryo"/>
              <a:cs typeface="Meiryo"/>
            </a:endParaRPr>
          </a:p>
        </p:txBody>
      </p:sp>
      <p:sp>
        <p:nvSpPr>
          <p:cNvPr id="4" name="object 4" descr=""/>
          <p:cNvSpPr txBox="1"/>
          <p:nvPr/>
        </p:nvSpPr>
        <p:spPr>
          <a:xfrm>
            <a:off x="6247003" y="1619503"/>
            <a:ext cx="5363845" cy="452755"/>
          </a:xfrm>
          <a:prstGeom prst="rect">
            <a:avLst/>
          </a:prstGeom>
        </p:spPr>
        <p:txBody>
          <a:bodyPr wrap="square" lIns="0" tIns="13335" rIns="0" bIns="0" rtlCol="0" vert="horz">
            <a:spAutoFit/>
          </a:bodyPr>
          <a:lstStyle/>
          <a:p>
            <a:pPr marL="12700" marR="5080">
              <a:lnSpc>
                <a:spcPct val="100000"/>
              </a:lnSpc>
              <a:spcBef>
                <a:spcPts val="105"/>
              </a:spcBef>
            </a:pPr>
            <a:r>
              <a:rPr dirty="0" sz="1400" spc="-20">
                <a:solidFill>
                  <a:srgbClr val="1F2125"/>
                </a:solidFill>
                <a:latin typeface="Meiryo"/>
                <a:cs typeface="Meiryo"/>
              </a:rPr>
              <a:t>②確認したいポジションにチェックを付けると、候補者とアサイン</a:t>
            </a:r>
            <a:r>
              <a:rPr dirty="0" sz="1400" spc="-10">
                <a:solidFill>
                  <a:srgbClr val="1F2125"/>
                </a:solidFill>
                <a:latin typeface="Meiryo"/>
                <a:cs typeface="Meiryo"/>
              </a:rPr>
              <a:t>メンバーが表示されます。</a:t>
            </a:r>
            <a:endParaRPr sz="1400">
              <a:latin typeface="Meiryo"/>
              <a:cs typeface="Meiryo"/>
            </a:endParaRPr>
          </a:p>
        </p:txBody>
      </p:sp>
      <p:grpSp>
        <p:nvGrpSpPr>
          <p:cNvPr id="5" name="object 5" descr=""/>
          <p:cNvGrpSpPr/>
          <p:nvPr/>
        </p:nvGrpSpPr>
        <p:grpSpPr>
          <a:xfrm>
            <a:off x="437934" y="2127186"/>
            <a:ext cx="5574665" cy="3203575"/>
            <a:chOff x="437934" y="2127186"/>
            <a:chExt cx="5574665" cy="3203575"/>
          </a:xfrm>
        </p:grpSpPr>
        <p:pic>
          <p:nvPicPr>
            <p:cNvPr id="6" name="object 6" descr=""/>
            <p:cNvPicPr/>
            <p:nvPr/>
          </p:nvPicPr>
          <p:blipFill>
            <a:blip r:embed="rId2" cstate="print"/>
            <a:stretch>
              <a:fillRect/>
            </a:stretch>
          </p:blipFill>
          <p:spPr>
            <a:xfrm>
              <a:off x="447459" y="2136774"/>
              <a:ext cx="5555361" cy="3184144"/>
            </a:xfrm>
            <a:prstGeom prst="rect">
              <a:avLst/>
            </a:prstGeom>
          </p:spPr>
        </p:pic>
        <p:sp>
          <p:nvSpPr>
            <p:cNvPr id="7" name="object 7" descr=""/>
            <p:cNvSpPr/>
            <p:nvPr/>
          </p:nvSpPr>
          <p:spPr>
            <a:xfrm>
              <a:off x="442696" y="2131948"/>
              <a:ext cx="5565140" cy="3194050"/>
            </a:xfrm>
            <a:custGeom>
              <a:avLst/>
              <a:gdLst/>
              <a:ahLst/>
              <a:cxnLst/>
              <a:rect l="l" t="t" r="r" b="b"/>
              <a:pathLst>
                <a:path w="5565140" h="3194050">
                  <a:moveTo>
                    <a:pt x="0" y="3193669"/>
                  </a:moveTo>
                  <a:lnTo>
                    <a:pt x="5564886" y="3193669"/>
                  </a:lnTo>
                  <a:lnTo>
                    <a:pt x="5564886" y="0"/>
                  </a:lnTo>
                  <a:lnTo>
                    <a:pt x="0" y="0"/>
                  </a:lnTo>
                  <a:lnTo>
                    <a:pt x="0" y="3193669"/>
                  </a:lnTo>
                  <a:close/>
                </a:path>
              </a:pathLst>
            </a:custGeom>
            <a:ln w="9525">
              <a:solidFill>
                <a:srgbClr val="1F2125"/>
              </a:solidFill>
            </a:ln>
          </p:spPr>
          <p:txBody>
            <a:bodyPr wrap="square" lIns="0" tIns="0" rIns="0" bIns="0" rtlCol="0"/>
            <a:lstStyle/>
            <a:p/>
          </p:txBody>
        </p:sp>
      </p:grpSp>
      <p:grpSp>
        <p:nvGrpSpPr>
          <p:cNvPr id="8" name="object 8" descr=""/>
          <p:cNvGrpSpPr/>
          <p:nvPr/>
        </p:nvGrpSpPr>
        <p:grpSpPr>
          <a:xfrm>
            <a:off x="6240081" y="2132266"/>
            <a:ext cx="5574665" cy="3209925"/>
            <a:chOff x="6240081" y="2132266"/>
            <a:chExt cx="5574665" cy="3209925"/>
          </a:xfrm>
        </p:grpSpPr>
        <p:pic>
          <p:nvPicPr>
            <p:cNvPr id="9" name="object 9" descr=""/>
            <p:cNvPicPr/>
            <p:nvPr/>
          </p:nvPicPr>
          <p:blipFill>
            <a:blip r:embed="rId3" cstate="print"/>
            <a:stretch>
              <a:fillRect/>
            </a:stretch>
          </p:blipFill>
          <p:spPr>
            <a:xfrm>
              <a:off x="6249543" y="2141855"/>
              <a:ext cx="5555361" cy="3190494"/>
            </a:xfrm>
            <a:prstGeom prst="rect">
              <a:avLst/>
            </a:prstGeom>
          </p:spPr>
        </p:pic>
        <p:sp>
          <p:nvSpPr>
            <p:cNvPr id="10" name="object 10" descr=""/>
            <p:cNvSpPr/>
            <p:nvPr/>
          </p:nvSpPr>
          <p:spPr>
            <a:xfrm>
              <a:off x="6244844" y="2137029"/>
              <a:ext cx="5565140" cy="3200400"/>
            </a:xfrm>
            <a:custGeom>
              <a:avLst/>
              <a:gdLst/>
              <a:ahLst/>
              <a:cxnLst/>
              <a:rect l="l" t="t" r="r" b="b"/>
              <a:pathLst>
                <a:path w="5565140" h="3200400">
                  <a:moveTo>
                    <a:pt x="0" y="3200019"/>
                  </a:moveTo>
                  <a:lnTo>
                    <a:pt x="5564886" y="3200019"/>
                  </a:lnTo>
                  <a:lnTo>
                    <a:pt x="5564886" y="0"/>
                  </a:lnTo>
                  <a:lnTo>
                    <a:pt x="0" y="0"/>
                  </a:lnTo>
                  <a:lnTo>
                    <a:pt x="0" y="3200019"/>
                  </a:lnTo>
                  <a:close/>
                </a:path>
              </a:pathLst>
            </a:custGeom>
            <a:ln w="9525">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2323465"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3</a:t>
            </a:r>
            <a:r>
              <a:rPr dirty="0" sz="1400" spc="-10" b="1">
                <a:solidFill>
                  <a:srgbClr val="1F2125"/>
                </a:solidFill>
                <a:latin typeface="Meiryo"/>
                <a:cs typeface="Meiryo"/>
              </a:rPr>
              <a:t>.シミュレーションモード</a:t>
            </a:r>
            <a:endParaRPr sz="1400">
              <a:latin typeface="Meiryo"/>
              <a:cs typeface="Meiryo"/>
            </a:endParaRPr>
          </a:p>
        </p:txBody>
      </p:sp>
      <p:sp>
        <p:nvSpPr>
          <p:cNvPr id="3" name="object 3" descr=""/>
          <p:cNvSpPr txBox="1"/>
          <p:nvPr/>
        </p:nvSpPr>
        <p:spPr>
          <a:xfrm>
            <a:off x="371043" y="782853"/>
            <a:ext cx="5414645" cy="1128395"/>
          </a:xfrm>
          <a:prstGeom prst="rect">
            <a:avLst/>
          </a:prstGeom>
        </p:spPr>
        <p:txBody>
          <a:bodyPr wrap="square" lIns="0" tIns="71755" rIns="0" bIns="0" rtlCol="0" vert="horz">
            <a:spAutoFit/>
          </a:bodyPr>
          <a:lstStyle/>
          <a:p>
            <a:pPr marL="12700">
              <a:lnSpc>
                <a:spcPct val="100000"/>
              </a:lnSpc>
              <a:spcBef>
                <a:spcPts val="565"/>
              </a:spcBef>
            </a:pPr>
            <a:r>
              <a:rPr dirty="0" sz="1600" spc="-20" b="1">
                <a:solidFill>
                  <a:srgbClr val="1F2125"/>
                </a:solidFill>
                <a:latin typeface="Meiryo"/>
                <a:cs typeface="Meiryo"/>
              </a:rPr>
              <a:t>3-</a:t>
            </a:r>
            <a:r>
              <a:rPr dirty="0" sz="1600" b="1">
                <a:solidFill>
                  <a:srgbClr val="1F2125"/>
                </a:solidFill>
                <a:latin typeface="Meiryo"/>
                <a:cs typeface="Meiryo"/>
              </a:rPr>
              <a:t>4</a:t>
            </a:r>
            <a:r>
              <a:rPr dirty="0" sz="1600" spc="-30" b="1">
                <a:solidFill>
                  <a:srgbClr val="1F2125"/>
                </a:solidFill>
                <a:latin typeface="Meiryo"/>
                <a:cs typeface="Meiryo"/>
              </a:rPr>
              <a:t>. 追加／削減のシミュレート</a:t>
            </a:r>
            <a:endParaRPr sz="1600">
              <a:latin typeface="Meiryo"/>
              <a:cs typeface="Meiryo"/>
            </a:endParaRPr>
          </a:p>
          <a:p>
            <a:pPr marL="12700">
              <a:lnSpc>
                <a:spcPct val="100000"/>
              </a:lnSpc>
              <a:spcBef>
                <a:spcPts val="470"/>
              </a:spcBef>
            </a:pPr>
            <a:r>
              <a:rPr dirty="0" sz="1600" spc="-30" b="1">
                <a:solidFill>
                  <a:srgbClr val="1F2125"/>
                </a:solidFill>
                <a:latin typeface="Meiryo"/>
                <a:cs typeface="Meiryo"/>
              </a:rPr>
              <a:t>●メンバーを追加するシミュレート</a:t>
            </a:r>
            <a:endParaRPr sz="1600">
              <a:latin typeface="Meiryo"/>
              <a:cs typeface="Meiryo"/>
            </a:endParaRPr>
          </a:p>
          <a:p>
            <a:pPr marL="414655" marR="5080">
              <a:lnSpc>
                <a:spcPct val="100000"/>
              </a:lnSpc>
              <a:spcBef>
                <a:spcPts val="545"/>
              </a:spcBef>
            </a:pPr>
            <a:r>
              <a:rPr dirty="0" sz="1400" spc="-15">
                <a:solidFill>
                  <a:srgbClr val="1F2125"/>
                </a:solidFill>
                <a:latin typeface="Meiryo"/>
                <a:cs typeface="Meiryo"/>
              </a:rPr>
              <a:t>①画面右の『予定者』のメニューをクリックし、予定者を追加</a:t>
            </a:r>
            <a:r>
              <a:rPr dirty="0" sz="1400" spc="-20">
                <a:solidFill>
                  <a:srgbClr val="1F2125"/>
                </a:solidFill>
                <a:latin typeface="Meiryo"/>
                <a:cs typeface="Meiryo"/>
              </a:rPr>
              <a:t>したい場所にドラッグ＆ドロップします。</a:t>
            </a:r>
            <a:endParaRPr sz="1400">
              <a:latin typeface="Meiryo"/>
              <a:cs typeface="Meiryo"/>
            </a:endParaRPr>
          </a:p>
        </p:txBody>
      </p:sp>
      <p:sp>
        <p:nvSpPr>
          <p:cNvPr id="4" name="object 4" descr=""/>
          <p:cNvSpPr txBox="1"/>
          <p:nvPr/>
        </p:nvSpPr>
        <p:spPr>
          <a:xfrm>
            <a:off x="6880606" y="1458213"/>
            <a:ext cx="2696845" cy="239395"/>
          </a:xfrm>
          <a:prstGeom prst="rect">
            <a:avLst/>
          </a:prstGeom>
        </p:spPr>
        <p:txBody>
          <a:bodyPr wrap="square" lIns="0" tIns="13335" rIns="0" bIns="0" rtlCol="0" vert="horz">
            <a:spAutoFit/>
          </a:bodyPr>
          <a:lstStyle/>
          <a:p>
            <a:pPr marL="12700">
              <a:lnSpc>
                <a:spcPct val="100000"/>
              </a:lnSpc>
              <a:spcBef>
                <a:spcPts val="105"/>
              </a:spcBef>
            </a:pPr>
            <a:r>
              <a:rPr dirty="0" sz="1400" spc="-15">
                <a:solidFill>
                  <a:srgbClr val="1F2125"/>
                </a:solidFill>
                <a:latin typeface="Meiryo"/>
                <a:cs typeface="Meiryo"/>
              </a:rPr>
              <a:t>②追加する予定者の氏名を入力し</a:t>
            </a:r>
            <a:endParaRPr sz="1400">
              <a:latin typeface="Meiryo"/>
              <a:cs typeface="Meiryo"/>
            </a:endParaRPr>
          </a:p>
        </p:txBody>
      </p:sp>
      <p:sp>
        <p:nvSpPr>
          <p:cNvPr id="5" name="object 5" descr=""/>
          <p:cNvSpPr txBox="1"/>
          <p:nvPr/>
        </p:nvSpPr>
        <p:spPr>
          <a:xfrm>
            <a:off x="10081386" y="1458213"/>
            <a:ext cx="1630680" cy="239395"/>
          </a:xfrm>
          <a:prstGeom prst="rect">
            <a:avLst/>
          </a:prstGeom>
        </p:spPr>
        <p:txBody>
          <a:bodyPr wrap="square" lIns="0" tIns="13335" rIns="0" bIns="0" rtlCol="0" vert="horz">
            <a:spAutoFit/>
          </a:bodyPr>
          <a:lstStyle/>
          <a:p>
            <a:pPr marL="12700">
              <a:lnSpc>
                <a:spcPct val="100000"/>
              </a:lnSpc>
              <a:spcBef>
                <a:spcPts val="105"/>
              </a:spcBef>
            </a:pPr>
            <a:r>
              <a:rPr dirty="0" sz="1400" spc="-10">
                <a:solidFill>
                  <a:srgbClr val="1F2125"/>
                </a:solidFill>
                <a:latin typeface="Meiryo"/>
                <a:cs typeface="Meiryo"/>
              </a:rPr>
              <a:t>をクリックします。</a:t>
            </a:r>
            <a:endParaRPr sz="1400">
              <a:latin typeface="Meiryo"/>
              <a:cs typeface="Meiryo"/>
            </a:endParaRPr>
          </a:p>
        </p:txBody>
      </p:sp>
      <p:pic>
        <p:nvPicPr>
          <p:cNvPr id="6" name="object 6" descr=""/>
          <p:cNvPicPr/>
          <p:nvPr/>
        </p:nvPicPr>
        <p:blipFill>
          <a:blip r:embed="rId2" cstate="print"/>
          <a:stretch>
            <a:fillRect/>
          </a:stretch>
        </p:blipFill>
        <p:spPr>
          <a:xfrm>
            <a:off x="9562210" y="1430896"/>
            <a:ext cx="536346" cy="276491"/>
          </a:xfrm>
          <a:prstGeom prst="rect">
            <a:avLst/>
          </a:prstGeom>
        </p:spPr>
      </p:pic>
      <p:grpSp>
        <p:nvGrpSpPr>
          <p:cNvPr id="7" name="object 7" descr=""/>
          <p:cNvGrpSpPr/>
          <p:nvPr/>
        </p:nvGrpSpPr>
        <p:grpSpPr>
          <a:xfrm>
            <a:off x="6953122" y="2015870"/>
            <a:ext cx="3663950" cy="2546350"/>
            <a:chOff x="6953122" y="2015870"/>
            <a:chExt cx="3663950" cy="2546350"/>
          </a:xfrm>
        </p:grpSpPr>
        <p:pic>
          <p:nvPicPr>
            <p:cNvPr id="8" name="object 8" descr=""/>
            <p:cNvPicPr/>
            <p:nvPr/>
          </p:nvPicPr>
          <p:blipFill>
            <a:blip r:embed="rId3" cstate="print"/>
            <a:stretch>
              <a:fillRect/>
            </a:stretch>
          </p:blipFill>
          <p:spPr>
            <a:xfrm>
              <a:off x="6965822" y="2028570"/>
              <a:ext cx="3638169" cy="2520696"/>
            </a:xfrm>
            <a:prstGeom prst="rect">
              <a:avLst/>
            </a:prstGeom>
          </p:spPr>
        </p:pic>
        <p:sp>
          <p:nvSpPr>
            <p:cNvPr id="9" name="object 9" descr=""/>
            <p:cNvSpPr/>
            <p:nvPr/>
          </p:nvSpPr>
          <p:spPr>
            <a:xfrm>
              <a:off x="6959472" y="2022220"/>
              <a:ext cx="3651250" cy="2533650"/>
            </a:xfrm>
            <a:custGeom>
              <a:avLst/>
              <a:gdLst/>
              <a:ahLst/>
              <a:cxnLst/>
              <a:rect l="l" t="t" r="r" b="b"/>
              <a:pathLst>
                <a:path w="3651250" h="2533650">
                  <a:moveTo>
                    <a:pt x="0" y="2533396"/>
                  </a:moveTo>
                  <a:lnTo>
                    <a:pt x="3650869" y="2533396"/>
                  </a:lnTo>
                  <a:lnTo>
                    <a:pt x="3650869" y="0"/>
                  </a:lnTo>
                  <a:lnTo>
                    <a:pt x="0" y="0"/>
                  </a:lnTo>
                  <a:lnTo>
                    <a:pt x="0" y="2533396"/>
                  </a:lnTo>
                  <a:close/>
                </a:path>
              </a:pathLst>
            </a:custGeom>
            <a:ln w="12700">
              <a:solidFill>
                <a:srgbClr val="7E7E7E"/>
              </a:solidFill>
            </a:ln>
          </p:spPr>
          <p:txBody>
            <a:bodyPr wrap="square" lIns="0" tIns="0" rIns="0" bIns="0" rtlCol="0"/>
            <a:lstStyle/>
            <a:p/>
          </p:txBody>
        </p:sp>
        <p:sp>
          <p:nvSpPr>
            <p:cNvPr id="10" name="object 10" descr=""/>
            <p:cNvSpPr/>
            <p:nvPr/>
          </p:nvSpPr>
          <p:spPr>
            <a:xfrm>
              <a:off x="7909686" y="2416568"/>
              <a:ext cx="1736725" cy="2066925"/>
            </a:xfrm>
            <a:custGeom>
              <a:avLst/>
              <a:gdLst/>
              <a:ahLst/>
              <a:cxnLst/>
              <a:rect l="l" t="t" r="r" b="b"/>
              <a:pathLst>
                <a:path w="1736725" h="2066925">
                  <a:moveTo>
                    <a:pt x="0" y="425056"/>
                  </a:moveTo>
                  <a:lnTo>
                    <a:pt x="1736344" y="425056"/>
                  </a:lnTo>
                  <a:lnTo>
                    <a:pt x="1736344" y="0"/>
                  </a:lnTo>
                  <a:lnTo>
                    <a:pt x="0" y="0"/>
                  </a:lnTo>
                  <a:lnTo>
                    <a:pt x="0" y="425056"/>
                  </a:lnTo>
                  <a:close/>
                </a:path>
                <a:path w="1736725" h="2066925">
                  <a:moveTo>
                    <a:pt x="582168" y="2066912"/>
                  </a:moveTo>
                  <a:lnTo>
                    <a:pt x="1147292" y="2066912"/>
                  </a:lnTo>
                  <a:lnTo>
                    <a:pt x="1147292" y="1767649"/>
                  </a:lnTo>
                  <a:lnTo>
                    <a:pt x="582168" y="1767649"/>
                  </a:lnTo>
                  <a:lnTo>
                    <a:pt x="582168" y="2066912"/>
                  </a:lnTo>
                  <a:close/>
                </a:path>
              </a:pathLst>
            </a:custGeom>
            <a:ln w="38100">
              <a:solidFill>
                <a:srgbClr val="FF0000"/>
              </a:solidFill>
            </a:ln>
          </p:spPr>
          <p:txBody>
            <a:bodyPr wrap="square" lIns="0" tIns="0" rIns="0" bIns="0" rtlCol="0"/>
            <a:lstStyle/>
            <a:p/>
          </p:txBody>
        </p:sp>
      </p:grpSp>
      <p:grpSp>
        <p:nvGrpSpPr>
          <p:cNvPr id="11" name="object 11" descr=""/>
          <p:cNvGrpSpPr/>
          <p:nvPr/>
        </p:nvGrpSpPr>
        <p:grpSpPr>
          <a:xfrm>
            <a:off x="387299" y="2019109"/>
            <a:ext cx="5960745" cy="3448050"/>
            <a:chOff x="387299" y="2019109"/>
            <a:chExt cx="5960745" cy="3448050"/>
          </a:xfrm>
        </p:grpSpPr>
        <p:pic>
          <p:nvPicPr>
            <p:cNvPr id="12" name="object 12" descr=""/>
            <p:cNvPicPr/>
            <p:nvPr/>
          </p:nvPicPr>
          <p:blipFill>
            <a:blip r:embed="rId4" cstate="print"/>
            <a:stretch>
              <a:fillRect/>
            </a:stretch>
          </p:blipFill>
          <p:spPr>
            <a:xfrm>
              <a:off x="396824" y="2028571"/>
              <a:ext cx="5941187" cy="3429000"/>
            </a:xfrm>
            <a:prstGeom prst="rect">
              <a:avLst/>
            </a:prstGeom>
          </p:spPr>
        </p:pic>
        <p:sp>
          <p:nvSpPr>
            <p:cNvPr id="13" name="object 13" descr=""/>
            <p:cNvSpPr/>
            <p:nvPr/>
          </p:nvSpPr>
          <p:spPr>
            <a:xfrm>
              <a:off x="392061" y="2023872"/>
              <a:ext cx="5951220" cy="3438525"/>
            </a:xfrm>
            <a:custGeom>
              <a:avLst/>
              <a:gdLst/>
              <a:ahLst/>
              <a:cxnLst/>
              <a:rect l="l" t="t" r="r" b="b"/>
              <a:pathLst>
                <a:path w="5951220" h="3438525">
                  <a:moveTo>
                    <a:pt x="0" y="3438525"/>
                  </a:moveTo>
                  <a:lnTo>
                    <a:pt x="5950712" y="3438525"/>
                  </a:lnTo>
                  <a:lnTo>
                    <a:pt x="5950712" y="0"/>
                  </a:lnTo>
                  <a:lnTo>
                    <a:pt x="0" y="0"/>
                  </a:lnTo>
                  <a:lnTo>
                    <a:pt x="0" y="3438525"/>
                  </a:lnTo>
                  <a:close/>
                </a:path>
              </a:pathLst>
            </a:custGeom>
            <a:ln w="9524">
              <a:solidFill>
                <a:srgbClr val="1F2125"/>
              </a:solidFill>
            </a:ln>
          </p:spPr>
          <p:txBody>
            <a:bodyPr wrap="square" lIns="0" tIns="0" rIns="0" bIns="0" rtlCol="0"/>
            <a:lstStyle/>
            <a:p/>
          </p:txBody>
        </p:sp>
      </p:grpSp>
      <p:sp>
        <p:nvSpPr>
          <p:cNvPr id="14" name="object 14"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5" name="object 15"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0" y="1745907"/>
            <a:ext cx="12048490" cy="5112385"/>
            <a:chOff x="0" y="1745907"/>
            <a:chExt cx="12048490" cy="5112385"/>
          </a:xfrm>
        </p:grpSpPr>
        <p:pic>
          <p:nvPicPr>
            <p:cNvPr id="3" name="object 3" descr=""/>
            <p:cNvPicPr/>
            <p:nvPr/>
          </p:nvPicPr>
          <p:blipFill>
            <a:blip r:embed="rId2" cstate="print"/>
            <a:stretch>
              <a:fillRect/>
            </a:stretch>
          </p:blipFill>
          <p:spPr>
            <a:xfrm>
              <a:off x="0" y="6420248"/>
              <a:ext cx="12048116" cy="437750"/>
            </a:xfrm>
            <a:prstGeom prst="rect">
              <a:avLst/>
            </a:prstGeom>
          </p:spPr>
        </p:pic>
        <p:pic>
          <p:nvPicPr>
            <p:cNvPr id="4" name="object 4" descr=""/>
            <p:cNvPicPr/>
            <p:nvPr/>
          </p:nvPicPr>
          <p:blipFill>
            <a:blip r:embed="rId3" cstate="print"/>
            <a:stretch>
              <a:fillRect/>
            </a:stretch>
          </p:blipFill>
          <p:spPr>
            <a:xfrm>
              <a:off x="1822576" y="1755432"/>
              <a:ext cx="8605520" cy="4962144"/>
            </a:xfrm>
            <a:prstGeom prst="rect">
              <a:avLst/>
            </a:prstGeom>
          </p:spPr>
        </p:pic>
        <p:sp>
          <p:nvSpPr>
            <p:cNvPr id="5" name="object 5" descr=""/>
            <p:cNvSpPr/>
            <p:nvPr/>
          </p:nvSpPr>
          <p:spPr>
            <a:xfrm>
              <a:off x="1817877" y="1750669"/>
              <a:ext cx="8615045" cy="4972050"/>
            </a:xfrm>
            <a:custGeom>
              <a:avLst/>
              <a:gdLst/>
              <a:ahLst/>
              <a:cxnLst/>
              <a:rect l="l" t="t" r="r" b="b"/>
              <a:pathLst>
                <a:path w="8615045" h="4972050">
                  <a:moveTo>
                    <a:pt x="0" y="4971669"/>
                  </a:moveTo>
                  <a:lnTo>
                    <a:pt x="8615045" y="4971669"/>
                  </a:lnTo>
                  <a:lnTo>
                    <a:pt x="8615045" y="0"/>
                  </a:lnTo>
                  <a:lnTo>
                    <a:pt x="0" y="0"/>
                  </a:lnTo>
                  <a:lnTo>
                    <a:pt x="0" y="4971669"/>
                  </a:lnTo>
                  <a:close/>
                </a:path>
              </a:pathLst>
            </a:custGeom>
            <a:ln w="9525">
              <a:solidFill>
                <a:srgbClr val="1F2125"/>
              </a:solidFill>
            </a:ln>
          </p:spPr>
          <p:txBody>
            <a:bodyPr wrap="square" lIns="0" tIns="0" rIns="0" bIns="0" rtlCol="0"/>
            <a:lstStyle/>
            <a:p/>
          </p:txBody>
        </p:sp>
      </p:grpSp>
      <p:grpSp>
        <p:nvGrpSpPr>
          <p:cNvPr id="6" name="object 6" descr=""/>
          <p:cNvGrpSpPr/>
          <p:nvPr/>
        </p:nvGrpSpPr>
        <p:grpSpPr>
          <a:xfrm>
            <a:off x="392912" y="406869"/>
            <a:ext cx="11508105" cy="447040"/>
            <a:chOff x="392912" y="406869"/>
            <a:chExt cx="11508105" cy="447040"/>
          </a:xfrm>
        </p:grpSpPr>
        <p:sp>
          <p:nvSpPr>
            <p:cNvPr id="7" name="object 7" descr=""/>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8" name="object 8" descr=""/>
            <p:cNvPicPr/>
            <p:nvPr/>
          </p:nvPicPr>
          <p:blipFill>
            <a:blip r:embed="rId4" cstate="print"/>
            <a:stretch>
              <a:fillRect/>
            </a:stretch>
          </p:blipFill>
          <p:spPr>
            <a:xfrm>
              <a:off x="11454129" y="406869"/>
              <a:ext cx="446570" cy="446570"/>
            </a:xfrm>
            <a:prstGeom prst="rect">
              <a:avLst/>
            </a:prstGeom>
          </p:spPr>
        </p:pic>
      </p:grpSp>
      <p:sp>
        <p:nvSpPr>
          <p:cNvPr id="9" name="object 9" descr=""/>
          <p:cNvSpPr txBox="1"/>
          <p:nvPr/>
        </p:nvSpPr>
        <p:spPr>
          <a:xfrm>
            <a:off x="371043" y="141739"/>
            <a:ext cx="3810635" cy="155638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3</a:t>
            </a:r>
            <a:r>
              <a:rPr dirty="0" sz="1400" spc="-10" b="1">
                <a:solidFill>
                  <a:srgbClr val="1F2125"/>
                </a:solidFill>
                <a:latin typeface="Meiryo"/>
                <a:cs typeface="Meiryo"/>
              </a:rPr>
              <a:t>.シミュレーションモード</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3-</a:t>
            </a:r>
            <a:r>
              <a:rPr dirty="0" sz="1600" b="1">
                <a:solidFill>
                  <a:srgbClr val="1F2125"/>
                </a:solidFill>
                <a:latin typeface="Meiryo"/>
                <a:cs typeface="Meiryo"/>
              </a:rPr>
              <a:t>4</a:t>
            </a:r>
            <a:r>
              <a:rPr dirty="0" sz="1600" spc="-30" b="1">
                <a:solidFill>
                  <a:srgbClr val="1F2125"/>
                </a:solidFill>
                <a:latin typeface="Meiryo"/>
                <a:cs typeface="Meiryo"/>
              </a:rPr>
              <a:t>. 追加／削減のシミュレート</a:t>
            </a:r>
            <a:endParaRPr sz="1600">
              <a:latin typeface="Meiryo"/>
              <a:cs typeface="Meiryo"/>
            </a:endParaRPr>
          </a:p>
          <a:p>
            <a:pPr marL="12700">
              <a:lnSpc>
                <a:spcPct val="100000"/>
              </a:lnSpc>
              <a:spcBef>
                <a:spcPts val="470"/>
              </a:spcBef>
            </a:pPr>
            <a:r>
              <a:rPr dirty="0" sz="1600" spc="-30" b="1">
                <a:solidFill>
                  <a:srgbClr val="1F2125"/>
                </a:solidFill>
                <a:latin typeface="Meiryo"/>
                <a:cs typeface="Meiryo"/>
              </a:rPr>
              <a:t>●メンバーを追加するシミュレート</a:t>
            </a:r>
            <a:endParaRPr sz="1600">
              <a:latin typeface="Meiryo"/>
              <a:cs typeface="Meiryo"/>
            </a:endParaRPr>
          </a:p>
          <a:p>
            <a:pPr marL="414655">
              <a:lnSpc>
                <a:spcPct val="100000"/>
              </a:lnSpc>
              <a:spcBef>
                <a:spcPts val="545"/>
              </a:spcBef>
            </a:pPr>
            <a:r>
              <a:rPr dirty="0" sz="1400" spc="-20">
                <a:solidFill>
                  <a:srgbClr val="1F2125"/>
                </a:solidFill>
                <a:latin typeface="Meiryo"/>
                <a:cs typeface="Meiryo"/>
              </a:rPr>
              <a:t>③マトリクス内に予定者が追加されます。</a:t>
            </a:r>
            <a:endParaRPr sz="1400">
              <a:latin typeface="Meiryo"/>
              <a:cs typeface="Meiryo"/>
            </a:endParaRPr>
          </a:p>
        </p:txBody>
      </p:sp>
      <p:sp>
        <p:nvSpPr>
          <p:cNvPr id="10" name="object 10"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1" name="object 11"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0567670" cy="176974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3</a:t>
            </a:r>
            <a:r>
              <a:rPr dirty="0" sz="1400" spc="-10" b="1">
                <a:solidFill>
                  <a:srgbClr val="1F2125"/>
                </a:solidFill>
                <a:latin typeface="Meiryo"/>
                <a:cs typeface="Meiryo"/>
              </a:rPr>
              <a:t>.シミュレーションモード</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3-</a:t>
            </a:r>
            <a:r>
              <a:rPr dirty="0" sz="1600" b="1">
                <a:solidFill>
                  <a:srgbClr val="1F2125"/>
                </a:solidFill>
                <a:latin typeface="Meiryo"/>
                <a:cs typeface="Meiryo"/>
              </a:rPr>
              <a:t>4</a:t>
            </a:r>
            <a:r>
              <a:rPr dirty="0" sz="1600" spc="-30" b="1">
                <a:solidFill>
                  <a:srgbClr val="1F2125"/>
                </a:solidFill>
                <a:latin typeface="Meiryo"/>
                <a:cs typeface="Meiryo"/>
              </a:rPr>
              <a:t>. 追加／削減のシミュレート</a:t>
            </a:r>
            <a:endParaRPr sz="1600">
              <a:latin typeface="Meiryo"/>
              <a:cs typeface="Meiryo"/>
            </a:endParaRPr>
          </a:p>
          <a:p>
            <a:pPr marL="12700">
              <a:lnSpc>
                <a:spcPct val="100000"/>
              </a:lnSpc>
              <a:spcBef>
                <a:spcPts val="470"/>
              </a:spcBef>
            </a:pPr>
            <a:r>
              <a:rPr dirty="0" sz="1600" spc="-30" b="1">
                <a:solidFill>
                  <a:srgbClr val="1F2125"/>
                </a:solidFill>
                <a:latin typeface="Meiryo"/>
                <a:cs typeface="Meiryo"/>
              </a:rPr>
              <a:t>●メンバーを削減するシミュレート</a:t>
            </a:r>
            <a:endParaRPr sz="1600">
              <a:latin typeface="Meiryo"/>
              <a:cs typeface="Meiryo"/>
            </a:endParaRPr>
          </a:p>
          <a:p>
            <a:pPr marL="414655" marR="5080">
              <a:lnSpc>
                <a:spcPct val="100000"/>
              </a:lnSpc>
              <a:spcBef>
                <a:spcPts val="545"/>
              </a:spcBef>
            </a:pPr>
            <a:r>
              <a:rPr dirty="0" sz="1400" spc="-20">
                <a:solidFill>
                  <a:srgbClr val="1F2125"/>
                </a:solidFill>
                <a:latin typeface="Meiryo"/>
                <a:cs typeface="Meiryo"/>
              </a:rPr>
              <a:t>マトリクス上からメンバーを削除したいときや、一時的に表示させたくない場合、『テンポラリーボックス』が利用できます。異動させる予定だが異動先が決まっていない、というメンバーを一時的に入れておくことができます。</a:t>
            </a:r>
            <a:endParaRPr sz="1400">
              <a:latin typeface="Meiryo"/>
              <a:cs typeface="Meiryo"/>
            </a:endParaRPr>
          </a:p>
        </p:txBody>
      </p:sp>
      <p:sp>
        <p:nvSpPr>
          <p:cNvPr id="3" name="object 3" descr=""/>
          <p:cNvSpPr txBox="1"/>
          <p:nvPr/>
        </p:nvSpPr>
        <p:spPr>
          <a:xfrm>
            <a:off x="425297" y="2101088"/>
            <a:ext cx="5364480" cy="452755"/>
          </a:xfrm>
          <a:prstGeom prst="rect">
            <a:avLst/>
          </a:prstGeom>
        </p:spPr>
        <p:txBody>
          <a:bodyPr wrap="square" lIns="0" tIns="13335" rIns="0" bIns="0" rtlCol="0" vert="horz">
            <a:spAutoFit/>
          </a:bodyPr>
          <a:lstStyle/>
          <a:p>
            <a:pPr marL="12700" marR="5080">
              <a:lnSpc>
                <a:spcPct val="100000"/>
              </a:lnSpc>
              <a:spcBef>
                <a:spcPts val="105"/>
              </a:spcBef>
            </a:pPr>
            <a:r>
              <a:rPr dirty="0" sz="1400" spc="-20">
                <a:solidFill>
                  <a:srgbClr val="1F2125"/>
                </a:solidFill>
                <a:latin typeface="Meiryo"/>
                <a:cs typeface="Meiryo"/>
              </a:rPr>
              <a:t>①画面右にある『テンポラリーボックス』のメニューをクリックし</a:t>
            </a:r>
            <a:r>
              <a:rPr dirty="0" sz="1400" spc="-15">
                <a:solidFill>
                  <a:srgbClr val="1F2125"/>
                </a:solidFill>
                <a:latin typeface="Meiryo"/>
                <a:cs typeface="Meiryo"/>
              </a:rPr>
              <a:t>テンポラリーボックスを開きます。</a:t>
            </a:r>
            <a:endParaRPr sz="1400">
              <a:latin typeface="Meiryo"/>
              <a:cs typeface="Meiryo"/>
            </a:endParaRPr>
          </a:p>
        </p:txBody>
      </p:sp>
      <p:sp>
        <p:nvSpPr>
          <p:cNvPr id="4" name="object 4" descr=""/>
          <p:cNvSpPr txBox="1"/>
          <p:nvPr/>
        </p:nvSpPr>
        <p:spPr>
          <a:xfrm>
            <a:off x="6247003" y="2099513"/>
            <a:ext cx="5008880" cy="454025"/>
          </a:xfrm>
          <a:prstGeom prst="rect">
            <a:avLst/>
          </a:prstGeom>
        </p:spPr>
        <p:txBody>
          <a:bodyPr wrap="square" lIns="0" tIns="13335" rIns="0" bIns="0" rtlCol="0" vert="horz">
            <a:spAutoFit/>
          </a:bodyPr>
          <a:lstStyle/>
          <a:p>
            <a:pPr marL="12700">
              <a:lnSpc>
                <a:spcPct val="100000"/>
              </a:lnSpc>
              <a:spcBef>
                <a:spcPts val="105"/>
              </a:spcBef>
            </a:pPr>
            <a:r>
              <a:rPr dirty="0" sz="1400" spc="-25">
                <a:solidFill>
                  <a:srgbClr val="1F2125"/>
                </a:solidFill>
                <a:latin typeface="Meiryo"/>
                <a:cs typeface="Meiryo"/>
              </a:rPr>
              <a:t>②削減したいメンバーをテンポラリーボックスにドラッグ＆ド</a:t>
            </a:r>
            <a:endParaRPr sz="1400">
              <a:latin typeface="Meiryo"/>
              <a:cs typeface="Meiryo"/>
            </a:endParaRPr>
          </a:p>
          <a:p>
            <a:pPr marL="12700">
              <a:lnSpc>
                <a:spcPct val="100000"/>
              </a:lnSpc>
              <a:spcBef>
                <a:spcPts val="5"/>
              </a:spcBef>
            </a:pPr>
            <a:r>
              <a:rPr dirty="0" sz="1400" spc="-10">
                <a:solidFill>
                  <a:srgbClr val="1F2125"/>
                </a:solidFill>
                <a:latin typeface="Meiryo"/>
                <a:cs typeface="Meiryo"/>
              </a:rPr>
              <a:t>ロップします。</a:t>
            </a:r>
            <a:endParaRPr sz="1400">
              <a:latin typeface="Meiryo"/>
              <a:cs typeface="Meiryo"/>
            </a:endParaRPr>
          </a:p>
        </p:txBody>
      </p:sp>
      <p:grpSp>
        <p:nvGrpSpPr>
          <p:cNvPr id="5" name="object 5" descr=""/>
          <p:cNvGrpSpPr/>
          <p:nvPr/>
        </p:nvGrpSpPr>
        <p:grpSpPr>
          <a:xfrm>
            <a:off x="337007" y="2694876"/>
            <a:ext cx="5658485" cy="3262629"/>
            <a:chOff x="337007" y="2694876"/>
            <a:chExt cx="5658485" cy="3262629"/>
          </a:xfrm>
        </p:grpSpPr>
        <p:pic>
          <p:nvPicPr>
            <p:cNvPr id="6" name="object 6" descr=""/>
            <p:cNvPicPr/>
            <p:nvPr/>
          </p:nvPicPr>
          <p:blipFill>
            <a:blip r:embed="rId2" cstate="print"/>
            <a:stretch>
              <a:fillRect/>
            </a:stretch>
          </p:blipFill>
          <p:spPr>
            <a:xfrm>
              <a:off x="346532" y="2704401"/>
              <a:ext cx="5639054" cy="3243326"/>
            </a:xfrm>
            <a:prstGeom prst="rect">
              <a:avLst/>
            </a:prstGeom>
          </p:spPr>
        </p:pic>
        <p:sp>
          <p:nvSpPr>
            <p:cNvPr id="7" name="object 7" descr=""/>
            <p:cNvSpPr/>
            <p:nvPr/>
          </p:nvSpPr>
          <p:spPr>
            <a:xfrm>
              <a:off x="341769" y="2699639"/>
              <a:ext cx="5648960" cy="3253104"/>
            </a:xfrm>
            <a:custGeom>
              <a:avLst/>
              <a:gdLst/>
              <a:ahLst/>
              <a:cxnLst/>
              <a:rect l="l" t="t" r="r" b="b"/>
              <a:pathLst>
                <a:path w="5648960" h="3253104">
                  <a:moveTo>
                    <a:pt x="0" y="3252851"/>
                  </a:moveTo>
                  <a:lnTo>
                    <a:pt x="5648579" y="3252851"/>
                  </a:lnTo>
                  <a:lnTo>
                    <a:pt x="5648579" y="0"/>
                  </a:lnTo>
                  <a:lnTo>
                    <a:pt x="0" y="0"/>
                  </a:lnTo>
                  <a:lnTo>
                    <a:pt x="0" y="3252851"/>
                  </a:lnTo>
                  <a:close/>
                </a:path>
              </a:pathLst>
            </a:custGeom>
            <a:ln w="9525">
              <a:solidFill>
                <a:srgbClr val="1F2125"/>
              </a:solidFill>
            </a:ln>
          </p:spPr>
          <p:txBody>
            <a:bodyPr wrap="square" lIns="0" tIns="0" rIns="0" bIns="0" rtlCol="0"/>
            <a:lstStyle/>
            <a:p/>
          </p:txBody>
        </p:sp>
      </p:grpSp>
      <p:grpSp>
        <p:nvGrpSpPr>
          <p:cNvPr id="8" name="object 8" descr=""/>
          <p:cNvGrpSpPr/>
          <p:nvPr/>
        </p:nvGrpSpPr>
        <p:grpSpPr>
          <a:xfrm>
            <a:off x="6251003" y="2691752"/>
            <a:ext cx="5626735" cy="3252470"/>
            <a:chOff x="6251003" y="2691752"/>
            <a:chExt cx="5626735" cy="3252470"/>
          </a:xfrm>
        </p:grpSpPr>
        <p:pic>
          <p:nvPicPr>
            <p:cNvPr id="9" name="object 9" descr=""/>
            <p:cNvPicPr/>
            <p:nvPr/>
          </p:nvPicPr>
          <p:blipFill>
            <a:blip r:embed="rId3" cstate="print"/>
            <a:stretch>
              <a:fillRect/>
            </a:stretch>
          </p:blipFill>
          <p:spPr>
            <a:xfrm>
              <a:off x="6260591" y="2701277"/>
              <a:ext cx="5607304" cy="3233292"/>
            </a:xfrm>
            <a:prstGeom prst="rect">
              <a:avLst/>
            </a:prstGeom>
          </p:spPr>
        </p:pic>
        <p:sp>
          <p:nvSpPr>
            <p:cNvPr id="10" name="object 10" descr=""/>
            <p:cNvSpPr/>
            <p:nvPr/>
          </p:nvSpPr>
          <p:spPr>
            <a:xfrm>
              <a:off x="6255765" y="2696514"/>
              <a:ext cx="5617210" cy="3242945"/>
            </a:xfrm>
            <a:custGeom>
              <a:avLst/>
              <a:gdLst/>
              <a:ahLst/>
              <a:cxnLst/>
              <a:rect l="l" t="t" r="r" b="b"/>
              <a:pathLst>
                <a:path w="5617209" h="3242945">
                  <a:moveTo>
                    <a:pt x="0" y="3242817"/>
                  </a:moveTo>
                  <a:lnTo>
                    <a:pt x="5616828" y="3242817"/>
                  </a:lnTo>
                  <a:lnTo>
                    <a:pt x="5616828" y="0"/>
                  </a:lnTo>
                  <a:lnTo>
                    <a:pt x="0" y="0"/>
                  </a:lnTo>
                  <a:lnTo>
                    <a:pt x="0" y="3242817"/>
                  </a:lnTo>
                  <a:close/>
                </a:path>
              </a:pathLst>
            </a:custGeom>
            <a:ln w="9525">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0" y="958354"/>
            <a:ext cx="12048490" cy="5899785"/>
            <a:chOff x="0" y="958354"/>
            <a:chExt cx="12048490" cy="5899785"/>
          </a:xfrm>
        </p:grpSpPr>
        <p:pic>
          <p:nvPicPr>
            <p:cNvPr id="3" name="object 3" descr=""/>
            <p:cNvPicPr/>
            <p:nvPr/>
          </p:nvPicPr>
          <p:blipFill>
            <a:blip r:embed="rId2" cstate="print"/>
            <a:stretch>
              <a:fillRect/>
            </a:stretch>
          </p:blipFill>
          <p:spPr>
            <a:xfrm>
              <a:off x="0" y="6420248"/>
              <a:ext cx="12048116" cy="437750"/>
            </a:xfrm>
            <a:prstGeom prst="rect">
              <a:avLst/>
            </a:prstGeom>
          </p:spPr>
        </p:pic>
        <p:pic>
          <p:nvPicPr>
            <p:cNvPr id="4" name="object 4" descr=""/>
            <p:cNvPicPr/>
            <p:nvPr/>
          </p:nvPicPr>
          <p:blipFill>
            <a:blip r:embed="rId3" cstate="print"/>
            <a:stretch>
              <a:fillRect/>
            </a:stretch>
          </p:blipFill>
          <p:spPr>
            <a:xfrm>
              <a:off x="2188083" y="2496311"/>
              <a:ext cx="931202" cy="2219574"/>
            </a:xfrm>
            <a:prstGeom prst="rect">
              <a:avLst/>
            </a:prstGeom>
          </p:spPr>
        </p:pic>
        <p:sp>
          <p:nvSpPr>
            <p:cNvPr id="5" name="object 5" descr=""/>
            <p:cNvSpPr/>
            <p:nvPr/>
          </p:nvSpPr>
          <p:spPr>
            <a:xfrm>
              <a:off x="447459" y="967879"/>
              <a:ext cx="11145520" cy="5485130"/>
            </a:xfrm>
            <a:custGeom>
              <a:avLst/>
              <a:gdLst/>
              <a:ahLst/>
              <a:cxnLst/>
              <a:rect l="l" t="t" r="r" b="b"/>
              <a:pathLst>
                <a:path w="11145520" h="5485130">
                  <a:moveTo>
                    <a:pt x="0" y="5484876"/>
                  </a:moveTo>
                  <a:lnTo>
                    <a:pt x="11145139" y="5484876"/>
                  </a:lnTo>
                  <a:lnTo>
                    <a:pt x="11145139" y="0"/>
                  </a:lnTo>
                  <a:lnTo>
                    <a:pt x="0" y="0"/>
                  </a:lnTo>
                  <a:lnTo>
                    <a:pt x="0" y="5484876"/>
                  </a:lnTo>
                  <a:close/>
                </a:path>
              </a:pathLst>
            </a:custGeom>
            <a:ln w="19050">
              <a:solidFill>
                <a:srgbClr val="C86E05"/>
              </a:solidFill>
            </a:ln>
          </p:spPr>
          <p:txBody>
            <a:bodyPr wrap="square" lIns="0" tIns="0" rIns="0" bIns="0" rtlCol="0"/>
            <a:lstStyle/>
            <a:p/>
          </p:txBody>
        </p:sp>
      </p:grpSp>
      <p:grpSp>
        <p:nvGrpSpPr>
          <p:cNvPr id="6" name="object 6" descr=""/>
          <p:cNvGrpSpPr/>
          <p:nvPr/>
        </p:nvGrpSpPr>
        <p:grpSpPr>
          <a:xfrm>
            <a:off x="392912" y="406869"/>
            <a:ext cx="11508105" cy="447040"/>
            <a:chOff x="392912" y="406869"/>
            <a:chExt cx="11508105" cy="447040"/>
          </a:xfrm>
        </p:grpSpPr>
        <p:sp>
          <p:nvSpPr>
            <p:cNvPr id="7" name="object 7" descr=""/>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8" name="object 8" descr=""/>
            <p:cNvPicPr/>
            <p:nvPr/>
          </p:nvPicPr>
          <p:blipFill>
            <a:blip r:embed="rId4" cstate="print"/>
            <a:stretch>
              <a:fillRect/>
            </a:stretch>
          </p:blipFill>
          <p:spPr>
            <a:xfrm>
              <a:off x="11454129" y="406869"/>
              <a:ext cx="446570" cy="446570"/>
            </a:xfrm>
            <a:prstGeom prst="rect">
              <a:avLst/>
            </a:prstGeom>
          </p:spPr>
        </p:pic>
      </p:grpSp>
      <p:sp>
        <p:nvSpPr>
          <p:cNvPr id="9" name="object 9" descr=""/>
          <p:cNvSpPr txBox="1"/>
          <p:nvPr/>
        </p:nvSpPr>
        <p:spPr>
          <a:xfrm>
            <a:off x="724001" y="1759940"/>
            <a:ext cx="3006090" cy="723900"/>
          </a:xfrm>
          <a:prstGeom prst="rect">
            <a:avLst/>
          </a:prstGeom>
        </p:spPr>
        <p:txBody>
          <a:bodyPr wrap="square" lIns="0" tIns="54610" rIns="0" bIns="0" rtlCol="0" vert="horz">
            <a:spAutoFit/>
          </a:bodyPr>
          <a:lstStyle/>
          <a:p>
            <a:pPr marL="144780">
              <a:lnSpc>
                <a:spcPct val="100000"/>
              </a:lnSpc>
              <a:spcBef>
                <a:spcPts val="430"/>
              </a:spcBef>
            </a:pPr>
            <a:r>
              <a:rPr dirty="0" sz="1100" spc="-10">
                <a:solidFill>
                  <a:srgbClr val="1F2125"/>
                </a:solidFill>
                <a:latin typeface="Meiryo"/>
                <a:cs typeface="Meiryo"/>
              </a:rPr>
              <a:t>●選択できる操作メニュー</a:t>
            </a:r>
            <a:endParaRPr sz="1100">
              <a:latin typeface="Meiryo"/>
              <a:cs typeface="Meiryo"/>
            </a:endParaRPr>
          </a:p>
          <a:p>
            <a:pPr marL="53975">
              <a:lnSpc>
                <a:spcPct val="100000"/>
              </a:lnSpc>
              <a:spcBef>
                <a:spcPts val="335"/>
              </a:spcBef>
            </a:pPr>
            <a:r>
              <a:rPr dirty="0" sz="1100">
                <a:solidFill>
                  <a:srgbClr val="1F2125"/>
                </a:solidFill>
                <a:latin typeface="Meiryo"/>
                <a:cs typeface="Meiryo"/>
              </a:rPr>
              <a:t>【画面イメージ例（</a:t>
            </a:r>
            <a:r>
              <a:rPr dirty="0" sz="1100" spc="-15">
                <a:solidFill>
                  <a:srgbClr val="1F2125"/>
                </a:solidFill>
                <a:latin typeface="Meiryo"/>
                <a:cs typeface="Meiryo"/>
              </a:rPr>
              <a:t>シミュレーション画面</a:t>
            </a:r>
            <a:r>
              <a:rPr dirty="0" sz="1100" spc="-10">
                <a:solidFill>
                  <a:srgbClr val="1F2125"/>
                </a:solidFill>
                <a:latin typeface="Meiryo"/>
                <a:cs typeface="Meiryo"/>
              </a:rPr>
              <a:t>）</a:t>
            </a:r>
            <a:r>
              <a:rPr dirty="0" sz="1100" spc="-50">
                <a:solidFill>
                  <a:srgbClr val="1F2125"/>
                </a:solidFill>
                <a:latin typeface="Meiryo"/>
                <a:cs typeface="Meiryo"/>
              </a:rPr>
              <a:t>】</a:t>
            </a:r>
            <a:endParaRPr sz="1100">
              <a:latin typeface="Meiryo"/>
              <a:cs typeface="Meiryo"/>
            </a:endParaRPr>
          </a:p>
          <a:p>
            <a:pPr marL="12700">
              <a:lnSpc>
                <a:spcPct val="100000"/>
              </a:lnSpc>
              <a:spcBef>
                <a:spcPts val="869"/>
              </a:spcBef>
              <a:tabLst>
                <a:tab pos="1314450" algn="l"/>
              </a:tabLst>
            </a:pPr>
            <a:r>
              <a:rPr dirty="0" sz="1100">
                <a:solidFill>
                  <a:srgbClr val="1F2125"/>
                </a:solidFill>
                <a:latin typeface="Meiryo"/>
                <a:cs typeface="Meiryo"/>
              </a:rPr>
              <a:t>・データ出力不</a:t>
            </a:r>
            <a:r>
              <a:rPr dirty="0" sz="1100" spc="-50">
                <a:solidFill>
                  <a:srgbClr val="1F2125"/>
                </a:solidFill>
                <a:latin typeface="Meiryo"/>
                <a:cs typeface="Meiryo"/>
              </a:rPr>
              <a:t>可</a:t>
            </a:r>
            <a:r>
              <a:rPr dirty="0" sz="1100">
                <a:solidFill>
                  <a:srgbClr val="1F2125"/>
                </a:solidFill>
                <a:latin typeface="Meiryo"/>
                <a:cs typeface="Meiryo"/>
              </a:rPr>
              <a:t>	</a:t>
            </a:r>
            <a:r>
              <a:rPr dirty="0" baseline="2525" sz="1650">
                <a:solidFill>
                  <a:srgbClr val="1F2125"/>
                </a:solidFill>
                <a:latin typeface="Meiryo"/>
                <a:cs typeface="Meiryo"/>
              </a:rPr>
              <a:t>・データ出力</a:t>
            </a:r>
            <a:r>
              <a:rPr dirty="0" baseline="2525" sz="1650" spc="-75">
                <a:solidFill>
                  <a:srgbClr val="1F2125"/>
                </a:solidFill>
                <a:latin typeface="Meiryo"/>
                <a:cs typeface="Meiryo"/>
              </a:rPr>
              <a:t>可</a:t>
            </a:r>
            <a:endParaRPr baseline="2525" sz="1650">
              <a:latin typeface="Meiryo"/>
              <a:cs typeface="Meiryo"/>
            </a:endParaRPr>
          </a:p>
        </p:txBody>
      </p:sp>
      <p:grpSp>
        <p:nvGrpSpPr>
          <p:cNvPr id="10" name="object 10" descr=""/>
          <p:cNvGrpSpPr/>
          <p:nvPr/>
        </p:nvGrpSpPr>
        <p:grpSpPr>
          <a:xfrm>
            <a:off x="1735894" y="2795295"/>
            <a:ext cx="6650990" cy="3239770"/>
            <a:chOff x="1735894" y="2795295"/>
            <a:chExt cx="6650990" cy="3239770"/>
          </a:xfrm>
        </p:grpSpPr>
        <p:sp>
          <p:nvSpPr>
            <p:cNvPr id="11" name="object 11" descr=""/>
            <p:cNvSpPr/>
            <p:nvPr/>
          </p:nvSpPr>
          <p:spPr>
            <a:xfrm>
              <a:off x="2150110" y="2814345"/>
              <a:ext cx="766445" cy="295275"/>
            </a:xfrm>
            <a:custGeom>
              <a:avLst/>
              <a:gdLst/>
              <a:ahLst/>
              <a:cxnLst/>
              <a:rect l="l" t="t" r="r" b="b"/>
              <a:pathLst>
                <a:path w="766444" h="295275">
                  <a:moveTo>
                    <a:pt x="0" y="294995"/>
                  </a:moveTo>
                  <a:lnTo>
                    <a:pt x="766279" y="294995"/>
                  </a:lnTo>
                  <a:lnTo>
                    <a:pt x="766279" y="0"/>
                  </a:lnTo>
                  <a:lnTo>
                    <a:pt x="0" y="0"/>
                  </a:lnTo>
                  <a:lnTo>
                    <a:pt x="0" y="294995"/>
                  </a:lnTo>
                  <a:close/>
                </a:path>
              </a:pathLst>
            </a:custGeom>
            <a:ln w="38100">
              <a:solidFill>
                <a:srgbClr val="FF0000"/>
              </a:solidFill>
            </a:ln>
          </p:spPr>
          <p:txBody>
            <a:bodyPr wrap="square" lIns="0" tIns="0" rIns="0" bIns="0" rtlCol="0"/>
            <a:lstStyle/>
            <a:p/>
          </p:txBody>
        </p:sp>
        <p:pic>
          <p:nvPicPr>
            <p:cNvPr id="12" name="object 12" descr=""/>
            <p:cNvPicPr/>
            <p:nvPr/>
          </p:nvPicPr>
          <p:blipFill>
            <a:blip r:embed="rId5" cstate="print"/>
            <a:stretch>
              <a:fillRect/>
            </a:stretch>
          </p:blipFill>
          <p:spPr>
            <a:xfrm>
              <a:off x="1735894" y="5731342"/>
              <a:ext cx="6531062" cy="232255"/>
            </a:xfrm>
            <a:prstGeom prst="rect">
              <a:avLst/>
            </a:prstGeom>
          </p:spPr>
        </p:pic>
        <p:sp>
          <p:nvSpPr>
            <p:cNvPr id="13" name="object 13" descr=""/>
            <p:cNvSpPr/>
            <p:nvPr/>
          </p:nvSpPr>
          <p:spPr>
            <a:xfrm>
              <a:off x="7172833" y="5731395"/>
              <a:ext cx="1194435" cy="284480"/>
            </a:xfrm>
            <a:custGeom>
              <a:avLst/>
              <a:gdLst/>
              <a:ahLst/>
              <a:cxnLst/>
              <a:rect l="l" t="t" r="r" b="b"/>
              <a:pathLst>
                <a:path w="1194434" h="284479">
                  <a:moveTo>
                    <a:pt x="0" y="284454"/>
                  </a:moveTo>
                  <a:lnTo>
                    <a:pt x="1194409" y="284454"/>
                  </a:lnTo>
                  <a:lnTo>
                    <a:pt x="1194409" y="0"/>
                  </a:lnTo>
                  <a:lnTo>
                    <a:pt x="0" y="0"/>
                  </a:lnTo>
                  <a:lnTo>
                    <a:pt x="0" y="284454"/>
                  </a:lnTo>
                  <a:close/>
                </a:path>
              </a:pathLst>
            </a:custGeom>
            <a:ln w="38100">
              <a:solidFill>
                <a:srgbClr val="FF0000"/>
              </a:solidFill>
            </a:ln>
          </p:spPr>
          <p:txBody>
            <a:bodyPr wrap="square" lIns="0" tIns="0" rIns="0" bIns="0" rtlCol="0"/>
            <a:lstStyle/>
            <a:p/>
          </p:txBody>
        </p:sp>
        <p:pic>
          <p:nvPicPr>
            <p:cNvPr id="14" name="object 14" descr=""/>
            <p:cNvPicPr/>
            <p:nvPr/>
          </p:nvPicPr>
          <p:blipFill>
            <a:blip r:embed="rId6" cstate="print"/>
            <a:stretch>
              <a:fillRect/>
            </a:stretch>
          </p:blipFill>
          <p:spPr>
            <a:xfrm>
              <a:off x="1740816" y="4991853"/>
              <a:ext cx="6568035" cy="236724"/>
            </a:xfrm>
            <a:prstGeom prst="rect">
              <a:avLst/>
            </a:prstGeom>
          </p:spPr>
        </p:pic>
        <p:sp>
          <p:nvSpPr>
            <p:cNvPr id="15" name="object 15" descr=""/>
            <p:cNvSpPr/>
            <p:nvPr/>
          </p:nvSpPr>
          <p:spPr>
            <a:xfrm>
              <a:off x="5297042" y="4872863"/>
              <a:ext cx="1852295" cy="929640"/>
            </a:xfrm>
            <a:custGeom>
              <a:avLst/>
              <a:gdLst/>
              <a:ahLst/>
              <a:cxnLst/>
              <a:rect l="l" t="t" r="r" b="b"/>
              <a:pathLst>
                <a:path w="1852295" h="929639">
                  <a:moveTo>
                    <a:pt x="0" y="0"/>
                  </a:moveTo>
                  <a:lnTo>
                    <a:pt x="1851787" y="929182"/>
                  </a:lnTo>
                </a:path>
              </a:pathLst>
            </a:custGeom>
            <a:ln w="12700">
              <a:solidFill>
                <a:srgbClr val="447EDF"/>
              </a:solidFill>
            </a:ln>
          </p:spPr>
          <p:txBody>
            <a:bodyPr wrap="square" lIns="0" tIns="0" rIns="0" bIns="0" rtlCol="0"/>
            <a:lstStyle/>
            <a:p/>
          </p:txBody>
        </p:sp>
      </p:grpSp>
      <p:sp>
        <p:nvSpPr>
          <p:cNvPr id="16" name="object 16" descr=""/>
          <p:cNvSpPr txBox="1"/>
          <p:nvPr/>
        </p:nvSpPr>
        <p:spPr>
          <a:xfrm>
            <a:off x="557276" y="4597400"/>
            <a:ext cx="1282700" cy="193675"/>
          </a:xfrm>
          <a:prstGeom prst="rect">
            <a:avLst/>
          </a:prstGeom>
        </p:spPr>
        <p:txBody>
          <a:bodyPr wrap="square" lIns="0" tIns="12700" rIns="0" bIns="0" rtlCol="0" vert="horz">
            <a:spAutoFit/>
          </a:bodyPr>
          <a:lstStyle/>
          <a:p>
            <a:pPr marL="12700">
              <a:lnSpc>
                <a:spcPct val="100000"/>
              </a:lnSpc>
              <a:spcBef>
                <a:spcPts val="100"/>
              </a:spcBef>
            </a:pPr>
            <a:r>
              <a:rPr dirty="0" sz="1100">
                <a:solidFill>
                  <a:srgbClr val="1F2125"/>
                </a:solidFill>
                <a:latin typeface="Meiryo"/>
                <a:cs typeface="Meiryo"/>
              </a:rPr>
              <a:t>・共有</a:t>
            </a:r>
            <a:r>
              <a:rPr dirty="0" sz="1100" spc="-10">
                <a:solidFill>
                  <a:srgbClr val="1F2125"/>
                </a:solidFill>
                <a:latin typeface="Meiryo"/>
                <a:cs typeface="Meiryo"/>
              </a:rPr>
              <a:t>URL</a:t>
            </a:r>
            <a:r>
              <a:rPr dirty="0" sz="1100" spc="-15">
                <a:solidFill>
                  <a:srgbClr val="1F2125"/>
                </a:solidFill>
                <a:latin typeface="Meiryo"/>
                <a:cs typeface="Meiryo"/>
              </a:rPr>
              <a:t>取得不可</a:t>
            </a:r>
            <a:endParaRPr sz="1100">
              <a:latin typeface="Meiryo"/>
              <a:cs typeface="Meiryo"/>
            </a:endParaRPr>
          </a:p>
        </p:txBody>
      </p:sp>
      <p:sp>
        <p:nvSpPr>
          <p:cNvPr id="17" name="object 17" descr=""/>
          <p:cNvSpPr txBox="1"/>
          <p:nvPr/>
        </p:nvSpPr>
        <p:spPr>
          <a:xfrm>
            <a:off x="602386" y="5448401"/>
            <a:ext cx="1143000" cy="193675"/>
          </a:xfrm>
          <a:prstGeom prst="rect">
            <a:avLst/>
          </a:prstGeom>
        </p:spPr>
        <p:txBody>
          <a:bodyPr wrap="square" lIns="0" tIns="12700" rIns="0" bIns="0" rtlCol="0" vert="horz">
            <a:spAutoFit/>
          </a:bodyPr>
          <a:lstStyle/>
          <a:p>
            <a:pPr marL="12700">
              <a:lnSpc>
                <a:spcPct val="100000"/>
              </a:lnSpc>
              <a:spcBef>
                <a:spcPts val="100"/>
              </a:spcBef>
            </a:pPr>
            <a:r>
              <a:rPr dirty="0" sz="1100">
                <a:solidFill>
                  <a:srgbClr val="1F2125"/>
                </a:solidFill>
                <a:latin typeface="Meiryo"/>
                <a:cs typeface="Meiryo"/>
              </a:rPr>
              <a:t>・共有</a:t>
            </a:r>
            <a:r>
              <a:rPr dirty="0" sz="1100" spc="-10">
                <a:solidFill>
                  <a:srgbClr val="1F2125"/>
                </a:solidFill>
                <a:latin typeface="Meiryo"/>
                <a:cs typeface="Meiryo"/>
              </a:rPr>
              <a:t>URL</a:t>
            </a:r>
            <a:r>
              <a:rPr dirty="0" sz="1100" spc="-20">
                <a:solidFill>
                  <a:srgbClr val="1F2125"/>
                </a:solidFill>
                <a:latin typeface="Meiryo"/>
                <a:cs typeface="Meiryo"/>
              </a:rPr>
              <a:t>取得可</a:t>
            </a:r>
            <a:endParaRPr sz="1100">
              <a:latin typeface="Meiryo"/>
              <a:cs typeface="Meiryo"/>
            </a:endParaRPr>
          </a:p>
        </p:txBody>
      </p:sp>
      <p:sp>
        <p:nvSpPr>
          <p:cNvPr id="18" name="object 18" descr=""/>
          <p:cNvSpPr txBox="1"/>
          <p:nvPr/>
        </p:nvSpPr>
        <p:spPr>
          <a:xfrm>
            <a:off x="2777744" y="4323130"/>
            <a:ext cx="2895600" cy="548005"/>
          </a:xfrm>
          <a:prstGeom prst="rect">
            <a:avLst/>
          </a:prstGeom>
          <a:ln w="12700">
            <a:solidFill>
              <a:srgbClr val="447EDF"/>
            </a:solidFill>
          </a:ln>
        </p:spPr>
        <p:txBody>
          <a:bodyPr wrap="square" lIns="0" tIns="86360" rIns="0" bIns="0" rtlCol="0" vert="horz">
            <a:spAutoFit/>
          </a:bodyPr>
          <a:lstStyle/>
          <a:p>
            <a:pPr marL="91440">
              <a:lnSpc>
                <a:spcPct val="100000"/>
              </a:lnSpc>
              <a:spcBef>
                <a:spcPts val="680"/>
              </a:spcBef>
            </a:pPr>
            <a:r>
              <a:rPr dirty="0" sz="1100" spc="-5">
                <a:solidFill>
                  <a:srgbClr val="1F2125"/>
                </a:solidFill>
                <a:latin typeface="Meiryo"/>
                <a:cs typeface="Meiryo"/>
              </a:rPr>
              <a:t>表示されるメニューが</a:t>
            </a:r>
            <a:endParaRPr sz="1100">
              <a:latin typeface="Meiryo"/>
              <a:cs typeface="Meiryo"/>
            </a:endParaRPr>
          </a:p>
          <a:p>
            <a:pPr marL="91440">
              <a:lnSpc>
                <a:spcPct val="100000"/>
              </a:lnSpc>
            </a:pPr>
            <a:r>
              <a:rPr dirty="0" sz="1100" spc="-15">
                <a:solidFill>
                  <a:srgbClr val="1F2125"/>
                </a:solidFill>
                <a:latin typeface="Meiryo"/>
                <a:cs typeface="Meiryo"/>
              </a:rPr>
              <a:t>管理者の制限により異なります。</a:t>
            </a:r>
            <a:endParaRPr sz="1100">
              <a:latin typeface="Meiryo"/>
              <a:cs typeface="Meiryo"/>
            </a:endParaRPr>
          </a:p>
        </p:txBody>
      </p:sp>
      <p:grpSp>
        <p:nvGrpSpPr>
          <p:cNvPr id="19" name="object 19" descr=""/>
          <p:cNvGrpSpPr/>
          <p:nvPr/>
        </p:nvGrpSpPr>
        <p:grpSpPr>
          <a:xfrm>
            <a:off x="694956" y="1103150"/>
            <a:ext cx="9862185" cy="3507104"/>
            <a:chOff x="694956" y="1103150"/>
            <a:chExt cx="9862185" cy="3507104"/>
          </a:xfrm>
        </p:grpSpPr>
        <p:sp>
          <p:nvSpPr>
            <p:cNvPr id="20" name="object 20" descr=""/>
            <p:cNvSpPr/>
            <p:nvPr/>
          </p:nvSpPr>
          <p:spPr>
            <a:xfrm>
              <a:off x="2916300" y="2961766"/>
              <a:ext cx="1309370" cy="1361440"/>
            </a:xfrm>
            <a:custGeom>
              <a:avLst/>
              <a:gdLst/>
              <a:ahLst/>
              <a:cxnLst/>
              <a:rect l="l" t="t" r="r" b="b"/>
              <a:pathLst>
                <a:path w="1309370" h="1361439">
                  <a:moveTo>
                    <a:pt x="0" y="0"/>
                  </a:moveTo>
                  <a:lnTo>
                    <a:pt x="1308989" y="1361440"/>
                  </a:lnTo>
                </a:path>
              </a:pathLst>
            </a:custGeom>
            <a:ln w="6350">
              <a:solidFill>
                <a:srgbClr val="447EDF"/>
              </a:solidFill>
            </a:ln>
          </p:spPr>
          <p:txBody>
            <a:bodyPr wrap="square" lIns="0" tIns="0" rIns="0" bIns="0" rtlCol="0"/>
            <a:lstStyle/>
            <a:p/>
          </p:txBody>
        </p:sp>
        <p:pic>
          <p:nvPicPr>
            <p:cNvPr id="21" name="object 21" descr=""/>
            <p:cNvPicPr/>
            <p:nvPr/>
          </p:nvPicPr>
          <p:blipFill>
            <a:blip r:embed="rId7" cstate="print"/>
            <a:stretch>
              <a:fillRect/>
            </a:stretch>
          </p:blipFill>
          <p:spPr>
            <a:xfrm>
              <a:off x="694956" y="1103150"/>
              <a:ext cx="335330" cy="264927"/>
            </a:xfrm>
            <a:prstGeom prst="rect">
              <a:avLst/>
            </a:prstGeom>
          </p:spPr>
        </p:pic>
        <p:sp>
          <p:nvSpPr>
            <p:cNvPr id="22" name="object 22" descr=""/>
            <p:cNvSpPr/>
            <p:nvPr/>
          </p:nvSpPr>
          <p:spPr>
            <a:xfrm>
              <a:off x="9788779" y="4274565"/>
              <a:ext cx="762000" cy="329565"/>
            </a:xfrm>
            <a:custGeom>
              <a:avLst/>
              <a:gdLst/>
              <a:ahLst/>
              <a:cxnLst/>
              <a:rect l="l" t="t" r="r" b="b"/>
              <a:pathLst>
                <a:path w="762000" h="329564">
                  <a:moveTo>
                    <a:pt x="761492" y="329310"/>
                  </a:moveTo>
                  <a:lnTo>
                    <a:pt x="0" y="0"/>
                  </a:lnTo>
                </a:path>
              </a:pathLst>
            </a:custGeom>
            <a:ln w="12700">
              <a:solidFill>
                <a:srgbClr val="FFC908"/>
              </a:solidFill>
            </a:ln>
          </p:spPr>
          <p:txBody>
            <a:bodyPr wrap="square" lIns="0" tIns="0" rIns="0" bIns="0" rtlCol="0"/>
            <a:lstStyle/>
            <a:p/>
          </p:txBody>
        </p:sp>
      </p:grpSp>
      <p:sp>
        <p:nvSpPr>
          <p:cNvPr id="23" name="object 23" descr=""/>
          <p:cNvSpPr txBox="1"/>
          <p:nvPr/>
        </p:nvSpPr>
        <p:spPr>
          <a:xfrm>
            <a:off x="371043" y="141739"/>
            <a:ext cx="2383155"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1</a:t>
            </a:r>
            <a:r>
              <a:rPr dirty="0" sz="1400" spc="-15" b="1">
                <a:solidFill>
                  <a:srgbClr val="1F2125"/>
                </a:solidFill>
                <a:latin typeface="Meiryo"/>
                <a:cs typeface="Meiryo"/>
              </a:rPr>
              <a:t>. シャッフルフェイスとは</a:t>
            </a:r>
            <a:endParaRPr sz="1400">
              <a:latin typeface="Meiryo"/>
              <a:cs typeface="Meiryo"/>
            </a:endParaRPr>
          </a:p>
        </p:txBody>
      </p:sp>
      <p:sp>
        <p:nvSpPr>
          <p:cNvPr id="24" name="object 24" descr=""/>
          <p:cNvSpPr txBox="1"/>
          <p:nvPr/>
        </p:nvSpPr>
        <p:spPr>
          <a:xfrm>
            <a:off x="1098905" y="1099566"/>
            <a:ext cx="539750" cy="269240"/>
          </a:xfrm>
          <a:prstGeom prst="rect">
            <a:avLst/>
          </a:prstGeom>
        </p:spPr>
        <p:txBody>
          <a:bodyPr wrap="square" lIns="0" tIns="12065" rIns="0" bIns="0" rtlCol="0" vert="horz">
            <a:spAutoFit/>
          </a:bodyPr>
          <a:lstStyle/>
          <a:p>
            <a:pPr marL="12700">
              <a:lnSpc>
                <a:spcPct val="100000"/>
              </a:lnSpc>
              <a:spcBef>
                <a:spcPts val="95"/>
              </a:spcBef>
            </a:pPr>
            <a:r>
              <a:rPr dirty="0" sz="1600" spc="-20" b="1" i="1">
                <a:solidFill>
                  <a:srgbClr val="C86E05"/>
                </a:solidFill>
                <a:latin typeface="Meiryo"/>
                <a:cs typeface="Meiryo"/>
              </a:rPr>
              <a:t>TIPS</a:t>
            </a:r>
            <a:endParaRPr sz="1600">
              <a:latin typeface="Meiryo"/>
              <a:cs typeface="Meiryo"/>
            </a:endParaRPr>
          </a:p>
        </p:txBody>
      </p:sp>
      <p:sp>
        <p:nvSpPr>
          <p:cNvPr id="25" name="object 25" descr=""/>
          <p:cNvSpPr txBox="1"/>
          <p:nvPr/>
        </p:nvSpPr>
        <p:spPr>
          <a:xfrm>
            <a:off x="1834133" y="1112646"/>
            <a:ext cx="4826000" cy="299720"/>
          </a:xfrm>
          <a:prstGeom prst="rect">
            <a:avLst/>
          </a:prstGeom>
        </p:spPr>
        <p:txBody>
          <a:bodyPr wrap="square" lIns="0" tIns="12700" rIns="0" bIns="0" rtlCol="0" vert="horz">
            <a:spAutoFit/>
          </a:bodyPr>
          <a:lstStyle/>
          <a:p>
            <a:pPr marL="12700">
              <a:lnSpc>
                <a:spcPct val="100000"/>
              </a:lnSpc>
              <a:spcBef>
                <a:spcPts val="100"/>
              </a:spcBef>
            </a:pPr>
            <a:r>
              <a:rPr dirty="0" sz="1800" spc="-5" b="1" i="1">
                <a:solidFill>
                  <a:srgbClr val="C86E05"/>
                </a:solidFill>
                <a:latin typeface="Meiryo"/>
                <a:cs typeface="Meiryo"/>
              </a:rPr>
              <a:t>管理者によって制限されている場合があります</a:t>
            </a:r>
            <a:endParaRPr sz="1800">
              <a:latin typeface="Meiryo"/>
              <a:cs typeface="Meiryo"/>
            </a:endParaRPr>
          </a:p>
        </p:txBody>
      </p:sp>
      <p:sp>
        <p:nvSpPr>
          <p:cNvPr id="26" name="object 26" descr=""/>
          <p:cNvSpPr txBox="1"/>
          <p:nvPr/>
        </p:nvSpPr>
        <p:spPr>
          <a:xfrm>
            <a:off x="856589" y="1445767"/>
            <a:ext cx="7035800" cy="208279"/>
          </a:xfrm>
          <a:prstGeom prst="rect">
            <a:avLst/>
          </a:prstGeom>
        </p:spPr>
        <p:txBody>
          <a:bodyPr wrap="square" lIns="0" tIns="12700" rIns="0" bIns="0" rtlCol="0" vert="horz">
            <a:spAutoFit/>
          </a:bodyPr>
          <a:lstStyle/>
          <a:p>
            <a:pPr marL="12700">
              <a:lnSpc>
                <a:spcPct val="100000"/>
              </a:lnSpc>
              <a:spcBef>
                <a:spcPts val="100"/>
              </a:spcBef>
            </a:pPr>
            <a:r>
              <a:rPr dirty="0" sz="1200" spc="-5">
                <a:solidFill>
                  <a:srgbClr val="1F2125"/>
                </a:solidFill>
                <a:latin typeface="Meiryo"/>
                <a:cs typeface="Meiryo"/>
              </a:rPr>
              <a:t>管理者により機能・メニューの利用が制限されている場合、一部の画面表示が異なることがあります。</a:t>
            </a:r>
            <a:endParaRPr sz="1200">
              <a:latin typeface="Meiryo"/>
              <a:cs typeface="Meiryo"/>
            </a:endParaRPr>
          </a:p>
        </p:txBody>
      </p:sp>
      <p:sp>
        <p:nvSpPr>
          <p:cNvPr id="27" name="object 27" descr=""/>
          <p:cNvSpPr txBox="1"/>
          <p:nvPr/>
        </p:nvSpPr>
        <p:spPr>
          <a:xfrm>
            <a:off x="7719186" y="2246757"/>
            <a:ext cx="1147445" cy="193675"/>
          </a:xfrm>
          <a:prstGeom prst="rect">
            <a:avLst/>
          </a:prstGeom>
        </p:spPr>
        <p:txBody>
          <a:bodyPr wrap="square" lIns="0" tIns="13335" rIns="0" bIns="0" rtlCol="0" vert="horz">
            <a:spAutoFit/>
          </a:bodyPr>
          <a:lstStyle/>
          <a:p>
            <a:pPr marL="12700">
              <a:lnSpc>
                <a:spcPct val="100000"/>
              </a:lnSpc>
              <a:spcBef>
                <a:spcPts val="105"/>
              </a:spcBef>
            </a:pPr>
            <a:r>
              <a:rPr dirty="0" sz="1100" spc="-10">
                <a:solidFill>
                  <a:srgbClr val="1F2125"/>
                </a:solidFill>
                <a:latin typeface="Meiryo"/>
                <a:cs typeface="Meiryo"/>
              </a:rPr>
              <a:t>・全閲覧権限あり</a:t>
            </a:r>
            <a:endParaRPr sz="1100">
              <a:latin typeface="Meiryo"/>
              <a:cs typeface="Meiryo"/>
            </a:endParaRPr>
          </a:p>
        </p:txBody>
      </p:sp>
      <p:sp>
        <p:nvSpPr>
          <p:cNvPr id="28" name="object 28" descr=""/>
          <p:cNvSpPr txBox="1"/>
          <p:nvPr/>
        </p:nvSpPr>
        <p:spPr>
          <a:xfrm>
            <a:off x="4123182" y="1712696"/>
            <a:ext cx="1927225" cy="762000"/>
          </a:xfrm>
          <a:prstGeom prst="rect">
            <a:avLst/>
          </a:prstGeom>
        </p:spPr>
        <p:txBody>
          <a:bodyPr wrap="square" lIns="0" tIns="95885" rIns="0" bIns="0" rtlCol="0" vert="horz">
            <a:spAutoFit/>
          </a:bodyPr>
          <a:lstStyle/>
          <a:p>
            <a:pPr marL="92710">
              <a:lnSpc>
                <a:spcPct val="100000"/>
              </a:lnSpc>
              <a:spcBef>
                <a:spcPts val="755"/>
              </a:spcBef>
            </a:pPr>
            <a:r>
              <a:rPr dirty="0" sz="1100" spc="-10">
                <a:solidFill>
                  <a:srgbClr val="1F2125"/>
                </a:solidFill>
                <a:latin typeface="Meiryo"/>
                <a:cs typeface="Meiryo"/>
              </a:rPr>
              <a:t>●閲覧できるメンバーの範囲</a:t>
            </a:r>
            <a:endParaRPr sz="1100">
              <a:latin typeface="Meiryo"/>
              <a:cs typeface="Meiryo"/>
            </a:endParaRPr>
          </a:p>
          <a:p>
            <a:pPr marL="92710">
              <a:lnSpc>
                <a:spcPct val="100000"/>
              </a:lnSpc>
              <a:spcBef>
                <a:spcPts val="660"/>
              </a:spcBef>
            </a:pPr>
            <a:r>
              <a:rPr dirty="0" sz="1100" spc="-10">
                <a:solidFill>
                  <a:srgbClr val="1F2125"/>
                </a:solidFill>
                <a:latin typeface="Meiryo"/>
                <a:cs typeface="Meiryo"/>
              </a:rPr>
              <a:t>【画面イメージ例】</a:t>
            </a:r>
            <a:endParaRPr sz="1100">
              <a:latin typeface="Meiryo"/>
              <a:cs typeface="Meiryo"/>
            </a:endParaRPr>
          </a:p>
          <a:p>
            <a:pPr marL="12700">
              <a:lnSpc>
                <a:spcPct val="100000"/>
              </a:lnSpc>
              <a:spcBef>
                <a:spcPts val="520"/>
              </a:spcBef>
            </a:pPr>
            <a:r>
              <a:rPr dirty="0" sz="1100" spc="-10">
                <a:solidFill>
                  <a:srgbClr val="1F2125"/>
                </a:solidFill>
                <a:latin typeface="Meiryo"/>
                <a:cs typeface="Meiryo"/>
              </a:rPr>
              <a:t>・一部閲覧権限あり</a:t>
            </a:r>
            <a:endParaRPr sz="1100">
              <a:latin typeface="Meiryo"/>
              <a:cs typeface="Meiryo"/>
            </a:endParaRPr>
          </a:p>
        </p:txBody>
      </p:sp>
      <p:sp>
        <p:nvSpPr>
          <p:cNvPr id="29" name="object 29" descr=""/>
          <p:cNvSpPr txBox="1"/>
          <p:nvPr/>
        </p:nvSpPr>
        <p:spPr>
          <a:xfrm>
            <a:off x="8923273" y="4621606"/>
            <a:ext cx="2491105" cy="697230"/>
          </a:xfrm>
          <a:prstGeom prst="rect">
            <a:avLst/>
          </a:prstGeom>
          <a:ln w="12700">
            <a:solidFill>
              <a:srgbClr val="FFC908"/>
            </a:solidFill>
          </a:ln>
        </p:spPr>
        <p:txBody>
          <a:bodyPr wrap="square" lIns="0" tIns="0" rIns="0" bIns="0" rtlCol="0" vert="horz">
            <a:spAutoFit/>
          </a:bodyPr>
          <a:lstStyle/>
          <a:p>
            <a:pPr>
              <a:lnSpc>
                <a:spcPct val="100000"/>
              </a:lnSpc>
            </a:pPr>
            <a:endParaRPr sz="1100">
              <a:latin typeface="Times New Roman"/>
              <a:cs typeface="Times New Roman"/>
            </a:endParaRPr>
          </a:p>
          <a:p>
            <a:pPr marL="92075" marR="150495">
              <a:lnSpc>
                <a:spcPct val="100000"/>
              </a:lnSpc>
              <a:spcBef>
                <a:spcPts val="5"/>
              </a:spcBef>
            </a:pPr>
            <a:r>
              <a:rPr dirty="0" sz="1100" spc="-15">
                <a:latin typeface="Meiryo"/>
                <a:cs typeface="Meiryo"/>
              </a:rPr>
              <a:t>閲覧できる項目・メンバーの範囲が管理者の制限により異なります。</a:t>
            </a:r>
            <a:endParaRPr sz="1100">
              <a:latin typeface="Meiryo"/>
              <a:cs typeface="Meiryo"/>
            </a:endParaRPr>
          </a:p>
        </p:txBody>
      </p:sp>
      <p:grpSp>
        <p:nvGrpSpPr>
          <p:cNvPr id="30" name="object 30" descr=""/>
          <p:cNvGrpSpPr/>
          <p:nvPr/>
        </p:nvGrpSpPr>
        <p:grpSpPr>
          <a:xfrm>
            <a:off x="663257" y="2489898"/>
            <a:ext cx="10743565" cy="3726179"/>
            <a:chOff x="663257" y="2489898"/>
            <a:chExt cx="10743565" cy="3726179"/>
          </a:xfrm>
        </p:grpSpPr>
        <p:pic>
          <p:nvPicPr>
            <p:cNvPr id="31" name="object 31" descr=""/>
            <p:cNvPicPr/>
            <p:nvPr/>
          </p:nvPicPr>
          <p:blipFill>
            <a:blip r:embed="rId8" cstate="print"/>
            <a:stretch>
              <a:fillRect/>
            </a:stretch>
          </p:blipFill>
          <p:spPr>
            <a:xfrm>
              <a:off x="827836" y="2499359"/>
              <a:ext cx="931202" cy="1421962"/>
            </a:xfrm>
            <a:prstGeom prst="rect">
              <a:avLst/>
            </a:prstGeom>
          </p:spPr>
        </p:pic>
        <p:pic>
          <p:nvPicPr>
            <p:cNvPr id="32" name="object 32" descr=""/>
            <p:cNvPicPr/>
            <p:nvPr/>
          </p:nvPicPr>
          <p:blipFill>
            <a:blip r:embed="rId9" cstate="print"/>
            <a:stretch>
              <a:fillRect/>
            </a:stretch>
          </p:blipFill>
          <p:spPr>
            <a:xfrm>
              <a:off x="829045" y="4028266"/>
              <a:ext cx="427592" cy="223279"/>
            </a:xfrm>
            <a:prstGeom prst="rect">
              <a:avLst/>
            </a:prstGeom>
          </p:spPr>
        </p:pic>
        <p:pic>
          <p:nvPicPr>
            <p:cNvPr id="33" name="object 33" descr=""/>
            <p:cNvPicPr/>
            <p:nvPr/>
          </p:nvPicPr>
          <p:blipFill>
            <a:blip r:embed="rId10" cstate="print"/>
            <a:stretch>
              <a:fillRect/>
            </a:stretch>
          </p:blipFill>
          <p:spPr>
            <a:xfrm>
              <a:off x="4225290" y="2524010"/>
              <a:ext cx="3316986" cy="1183373"/>
            </a:xfrm>
            <a:prstGeom prst="rect">
              <a:avLst/>
            </a:prstGeom>
          </p:spPr>
        </p:pic>
        <p:sp>
          <p:nvSpPr>
            <p:cNvPr id="34" name="object 34" descr=""/>
            <p:cNvSpPr/>
            <p:nvPr/>
          </p:nvSpPr>
          <p:spPr>
            <a:xfrm>
              <a:off x="4220591" y="2519311"/>
              <a:ext cx="3326765" cy="1193165"/>
            </a:xfrm>
            <a:custGeom>
              <a:avLst/>
              <a:gdLst/>
              <a:ahLst/>
              <a:cxnLst/>
              <a:rect l="l" t="t" r="r" b="b"/>
              <a:pathLst>
                <a:path w="3326765" h="1193164">
                  <a:moveTo>
                    <a:pt x="0" y="1192898"/>
                  </a:moveTo>
                  <a:lnTo>
                    <a:pt x="3326511" y="1192898"/>
                  </a:lnTo>
                  <a:lnTo>
                    <a:pt x="3326511" y="0"/>
                  </a:lnTo>
                  <a:lnTo>
                    <a:pt x="0" y="0"/>
                  </a:lnTo>
                  <a:lnTo>
                    <a:pt x="0" y="1192898"/>
                  </a:lnTo>
                  <a:close/>
                </a:path>
              </a:pathLst>
            </a:custGeom>
            <a:ln w="9525">
              <a:solidFill>
                <a:srgbClr val="1F2125"/>
              </a:solidFill>
            </a:ln>
          </p:spPr>
          <p:txBody>
            <a:bodyPr wrap="square" lIns="0" tIns="0" rIns="0" bIns="0" rtlCol="0"/>
            <a:lstStyle/>
            <a:p/>
          </p:txBody>
        </p:sp>
        <p:pic>
          <p:nvPicPr>
            <p:cNvPr id="35" name="object 35" descr=""/>
            <p:cNvPicPr/>
            <p:nvPr/>
          </p:nvPicPr>
          <p:blipFill>
            <a:blip r:embed="rId11" cstate="print"/>
            <a:stretch>
              <a:fillRect/>
            </a:stretch>
          </p:blipFill>
          <p:spPr>
            <a:xfrm>
              <a:off x="7832851" y="2499486"/>
              <a:ext cx="3564254" cy="1760727"/>
            </a:xfrm>
            <a:prstGeom prst="rect">
              <a:avLst/>
            </a:prstGeom>
          </p:spPr>
        </p:pic>
        <p:sp>
          <p:nvSpPr>
            <p:cNvPr id="36" name="object 36" descr=""/>
            <p:cNvSpPr/>
            <p:nvPr/>
          </p:nvSpPr>
          <p:spPr>
            <a:xfrm>
              <a:off x="7828026" y="2494660"/>
              <a:ext cx="3573779" cy="1770380"/>
            </a:xfrm>
            <a:custGeom>
              <a:avLst/>
              <a:gdLst/>
              <a:ahLst/>
              <a:cxnLst/>
              <a:rect l="l" t="t" r="r" b="b"/>
              <a:pathLst>
                <a:path w="3573779" h="1770379">
                  <a:moveTo>
                    <a:pt x="0" y="1770252"/>
                  </a:moveTo>
                  <a:lnTo>
                    <a:pt x="3573779" y="1770252"/>
                  </a:lnTo>
                  <a:lnTo>
                    <a:pt x="3573779" y="0"/>
                  </a:lnTo>
                  <a:lnTo>
                    <a:pt x="0" y="0"/>
                  </a:lnTo>
                  <a:lnTo>
                    <a:pt x="0" y="1770252"/>
                  </a:lnTo>
                  <a:close/>
                </a:path>
              </a:pathLst>
            </a:custGeom>
            <a:ln w="9525">
              <a:solidFill>
                <a:srgbClr val="1F2125"/>
              </a:solidFill>
            </a:ln>
          </p:spPr>
          <p:txBody>
            <a:bodyPr wrap="square" lIns="0" tIns="0" rIns="0" bIns="0" rtlCol="0"/>
            <a:lstStyle/>
            <a:p/>
          </p:txBody>
        </p:sp>
        <p:pic>
          <p:nvPicPr>
            <p:cNvPr id="37" name="object 37" descr=""/>
            <p:cNvPicPr/>
            <p:nvPr/>
          </p:nvPicPr>
          <p:blipFill>
            <a:blip r:embed="rId12" cstate="print"/>
            <a:stretch>
              <a:fillRect/>
            </a:stretch>
          </p:blipFill>
          <p:spPr>
            <a:xfrm>
              <a:off x="691835" y="4964121"/>
              <a:ext cx="876426" cy="323894"/>
            </a:xfrm>
            <a:prstGeom prst="rect">
              <a:avLst/>
            </a:prstGeom>
          </p:spPr>
        </p:pic>
        <p:sp>
          <p:nvSpPr>
            <p:cNvPr id="38" name="object 38" descr=""/>
            <p:cNvSpPr/>
            <p:nvPr/>
          </p:nvSpPr>
          <p:spPr>
            <a:xfrm>
              <a:off x="668019" y="4892738"/>
              <a:ext cx="981710" cy="467359"/>
            </a:xfrm>
            <a:custGeom>
              <a:avLst/>
              <a:gdLst/>
              <a:ahLst/>
              <a:cxnLst/>
              <a:rect l="l" t="t" r="r" b="b"/>
              <a:pathLst>
                <a:path w="981710" h="467360">
                  <a:moveTo>
                    <a:pt x="0" y="466788"/>
                  </a:moveTo>
                  <a:lnTo>
                    <a:pt x="981214" y="466788"/>
                  </a:lnTo>
                  <a:lnTo>
                    <a:pt x="981214" y="0"/>
                  </a:lnTo>
                  <a:lnTo>
                    <a:pt x="0" y="0"/>
                  </a:lnTo>
                  <a:lnTo>
                    <a:pt x="0" y="466788"/>
                  </a:lnTo>
                  <a:close/>
                </a:path>
              </a:pathLst>
            </a:custGeom>
            <a:ln w="9525">
              <a:solidFill>
                <a:srgbClr val="1F2125"/>
              </a:solidFill>
            </a:ln>
          </p:spPr>
          <p:txBody>
            <a:bodyPr wrap="square" lIns="0" tIns="0" rIns="0" bIns="0" rtlCol="0"/>
            <a:lstStyle/>
            <a:p/>
          </p:txBody>
        </p:sp>
        <p:pic>
          <p:nvPicPr>
            <p:cNvPr id="39" name="object 39" descr=""/>
            <p:cNvPicPr/>
            <p:nvPr/>
          </p:nvPicPr>
          <p:blipFill>
            <a:blip r:embed="rId12" cstate="print"/>
            <a:stretch>
              <a:fillRect/>
            </a:stretch>
          </p:blipFill>
          <p:spPr>
            <a:xfrm>
              <a:off x="697486" y="5815352"/>
              <a:ext cx="876426" cy="323894"/>
            </a:xfrm>
            <a:prstGeom prst="rect">
              <a:avLst/>
            </a:prstGeom>
          </p:spPr>
        </p:pic>
        <p:sp>
          <p:nvSpPr>
            <p:cNvPr id="40" name="object 40" descr=""/>
            <p:cNvSpPr/>
            <p:nvPr/>
          </p:nvSpPr>
          <p:spPr>
            <a:xfrm>
              <a:off x="673671" y="5743905"/>
              <a:ext cx="981710" cy="467359"/>
            </a:xfrm>
            <a:custGeom>
              <a:avLst/>
              <a:gdLst/>
              <a:ahLst/>
              <a:cxnLst/>
              <a:rect l="l" t="t" r="r" b="b"/>
              <a:pathLst>
                <a:path w="981710" h="467360">
                  <a:moveTo>
                    <a:pt x="0" y="466788"/>
                  </a:moveTo>
                  <a:lnTo>
                    <a:pt x="981214" y="466788"/>
                  </a:lnTo>
                  <a:lnTo>
                    <a:pt x="981214" y="0"/>
                  </a:lnTo>
                  <a:lnTo>
                    <a:pt x="0" y="0"/>
                  </a:lnTo>
                  <a:lnTo>
                    <a:pt x="0" y="466788"/>
                  </a:lnTo>
                  <a:close/>
                </a:path>
              </a:pathLst>
            </a:custGeom>
            <a:ln w="9524">
              <a:solidFill>
                <a:srgbClr val="1F2125"/>
              </a:solidFill>
            </a:ln>
          </p:spPr>
          <p:txBody>
            <a:bodyPr wrap="square" lIns="0" tIns="0" rIns="0" bIns="0" rtlCol="0"/>
            <a:lstStyle/>
            <a:p/>
          </p:txBody>
        </p:sp>
      </p:grpSp>
      <p:sp>
        <p:nvSpPr>
          <p:cNvPr id="41" name="object 4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10</a:t>
            </a:fld>
          </a:p>
        </p:txBody>
      </p:sp>
      <p:sp>
        <p:nvSpPr>
          <p:cNvPr id="42" name="object 4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0" y="1745971"/>
            <a:ext cx="12048490" cy="5112385"/>
            <a:chOff x="0" y="1745971"/>
            <a:chExt cx="12048490" cy="5112385"/>
          </a:xfrm>
        </p:grpSpPr>
        <p:pic>
          <p:nvPicPr>
            <p:cNvPr id="3" name="object 3" descr=""/>
            <p:cNvPicPr/>
            <p:nvPr/>
          </p:nvPicPr>
          <p:blipFill>
            <a:blip r:embed="rId2" cstate="print"/>
            <a:stretch>
              <a:fillRect/>
            </a:stretch>
          </p:blipFill>
          <p:spPr>
            <a:xfrm>
              <a:off x="0" y="6420248"/>
              <a:ext cx="12048116" cy="437750"/>
            </a:xfrm>
            <a:prstGeom prst="rect">
              <a:avLst/>
            </a:prstGeom>
          </p:spPr>
        </p:pic>
        <p:pic>
          <p:nvPicPr>
            <p:cNvPr id="4" name="object 4" descr=""/>
            <p:cNvPicPr/>
            <p:nvPr/>
          </p:nvPicPr>
          <p:blipFill>
            <a:blip r:embed="rId3" cstate="print"/>
            <a:stretch>
              <a:fillRect/>
            </a:stretch>
          </p:blipFill>
          <p:spPr>
            <a:xfrm>
              <a:off x="1462150" y="1755495"/>
              <a:ext cx="8741156" cy="5033516"/>
            </a:xfrm>
            <a:prstGeom prst="rect">
              <a:avLst/>
            </a:prstGeom>
          </p:spPr>
        </p:pic>
        <p:sp>
          <p:nvSpPr>
            <p:cNvPr id="5" name="object 5" descr=""/>
            <p:cNvSpPr/>
            <p:nvPr/>
          </p:nvSpPr>
          <p:spPr>
            <a:xfrm>
              <a:off x="1457324" y="1750734"/>
              <a:ext cx="8750935" cy="5043170"/>
            </a:xfrm>
            <a:custGeom>
              <a:avLst/>
              <a:gdLst/>
              <a:ahLst/>
              <a:cxnLst/>
              <a:rect l="l" t="t" r="r" b="b"/>
              <a:pathLst>
                <a:path w="8750935" h="5043170">
                  <a:moveTo>
                    <a:pt x="0" y="5043043"/>
                  </a:moveTo>
                  <a:lnTo>
                    <a:pt x="8750681" y="5043043"/>
                  </a:lnTo>
                  <a:lnTo>
                    <a:pt x="8750681" y="0"/>
                  </a:lnTo>
                  <a:lnTo>
                    <a:pt x="0" y="0"/>
                  </a:lnTo>
                  <a:lnTo>
                    <a:pt x="0" y="5043043"/>
                  </a:lnTo>
                  <a:close/>
                </a:path>
              </a:pathLst>
            </a:custGeom>
            <a:ln w="9525">
              <a:solidFill>
                <a:srgbClr val="1F2125"/>
              </a:solidFill>
            </a:ln>
          </p:spPr>
          <p:txBody>
            <a:bodyPr wrap="square" lIns="0" tIns="0" rIns="0" bIns="0" rtlCol="0"/>
            <a:lstStyle/>
            <a:p/>
          </p:txBody>
        </p:sp>
      </p:grpSp>
      <p:grpSp>
        <p:nvGrpSpPr>
          <p:cNvPr id="6" name="object 6" descr=""/>
          <p:cNvGrpSpPr/>
          <p:nvPr/>
        </p:nvGrpSpPr>
        <p:grpSpPr>
          <a:xfrm>
            <a:off x="392912" y="406869"/>
            <a:ext cx="11508105" cy="447040"/>
            <a:chOff x="392912" y="406869"/>
            <a:chExt cx="11508105" cy="447040"/>
          </a:xfrm>
        </p:grpSpPr>
        <p:sp>
          <p:nvSpPr>
            <p:cNvPr id="7" name="object 7" descr=""/>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8" name="object 8" descr=""/>
            <p:cNvPicPr/>
            <p:nvPr/>
          </p:nvPicPr>
          <p:blipFill>
            <a:blip r:embed="rId4" cstate="print"/>
            <a:stretch>
              <a:fillRect/>
            </a:stretch>
          </p:blipFill>
          <p:spPr>
            <a:xfrm>
              <a:off x="11454129" y="406869"/>
              <a:ext cx="446570" cy="446570"/>
            </a:xfrm>
            <a:prstGeom prst="rect">
              <a:avLst/>
            </a:prstGeom>
          </p:spPr>
        </p:pic>
      </p:grpSp>
      <p:sp>
        <p:nvSpPr>
          <p:cNvPr id="9" name="object 9" descr=""/>
          <p:cNvSpPr txBox="1"/>
          <p:nvPr/>
        </p:nvSpPr>
        <p:spPr>
          <a:xfrm>
            <a:off x="371043" y="141739"/>
            <a:ext cx="7010400" cy="155638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3</a:t>
            </a:r>
            <a:r>
              <a:rPr dirty="0" sz="1400" spc="-10" b="1">
                <a:solidFill>
                  <a:srgbClr val="1F2125"/>
                </a:solidFill>
                <a:latin typeface="Meiryo"/>
                <a:cs typeface="Meiryo"/>
              </a:rPr>
              <a:t>.シミュレーションモード</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3-</a:t>
            </a:r>
            <a:r>
              <a:rPr dirty="0" sz="1600" b="1">
                <a:solidFill>
                  <a:srgbClr val="1F2125"/>
                </a:solidFill>
                <a:latin typeface="Meiryo"/>
                <a:cs typeface="Meiryo"/>
              </a:rPr>
              <a:t>4</a:t>
            </a:r>
            <a:r>
              <a:rPr dirty="0" sz="1600" spc="-30" b="1">
                <a:solidFill>
                  <a:srgbClr val="1F2125"/>
                </a:solidFill>
                <a:latin typeface="Meiryo"/>
                <a:cs typeface="Meiryo"/>
              </a:rPr>
              <a:t>. 追加／削減のシミュレート</a:t>
            </a:r>
            <a:endParaRPr sz="1600">
              <a:latin typeface="Meiryo"/>
              <a:cs typeface="Meiryo"/>
            </a:endParaRPr>
          </a:p>
          <a:p>
            <a:pPr marL="12700">
              <a:lnSpc>
                <a:spcPct val="100000"/>
              </a:lnSpc>
              <a:spcBef>
                <a:spcPts val="470"/>
              </a:spcBef>
            </a:pPr>
            <a:r>
              <a:rPr dirty="0" sz="1600" spc="-30" b="1">
                <a:solidFill>
                  <a:srgbClr val="1F2125"/>
                </a:solidFill>
                <a:latin typeface="Meiryo"/>
                <a:cs typeface="Meiryo"/>
              </a:rPr>
              <a:t>●メンバーを削減するシミュレート</a:t>
            </a:r>
            <a:endParaRPr sz="1600">
              <a:latin typeface="Meiryo"/>
              <a:cs typeface="Meiryo"/>
            </a:endParaRPr>
          </a:p>
          <a:p>
            <a:pPr marL="414655">
              <a:lnSpc>
                <a:spcPct val="100000"/>
              </a:lnSpc>
              <a:spcBef>
                <a:spcPts val="545"/>
              </a:spcBef>
            </a:pPr>
            <a:r>
              <a:rPr dirty="0" sz="1400" spc="-20">
                <a:solidFill>
                  <a:srgbClr val="1F2125"/>
                </a:solidFill>
                <a:latin typeface="Meiryo"/>
                <a:cs typeface="Meiryo"/>
              </a:rPr>
              <a:t>③テンポラリーボックス内に顔写真が移り、マトリクス上から非表示になります。</a:t>
            </a:r>
            <a:endParaRPr sz="1400">
              <a:latin typeface="Meiryo"/>
              <a:cs typeface="Meiryo"/>
            </a:endParaRPr>
          </a:p>
        </p:txBody>
      </p:sp>
      <p:sp>
        <p:nvSpPr>
          <p:cNvPr id="10" name="object 10"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1" name="object 11"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0" y="1965989"/>
            <a:ext cx="12048490" cy="4892040"/>
            <a:chOff x="0" y="1965989"/>
            <a:chExt cx="12048490" cy="4892040"/>
          </a:xfrm>
        </p:grpSpPr>
        <p:pic>
          <p:nvPicPr>
            <p:cNvPr id="3" name="object 3" descr=""/>
            <p:cNvPicPr/>
            <p:nvPr/>
          </p:nvPicPr>
          <p:blipFill>
            <a:blip r:embed="rId2" cstate="print"/>
            <a:stretch>
              <a:fillRect/>
            </a:stretch>
          </p:blipFill>
          <p:spPr>
            <a:xfrm>
              <a:off x="0" y="6420248"/>
              <a:ext cx="12048116" cy="437750"/>
            </a:xfrm>
            <a:prstGeom prst="rect">
              <a:avLst/>
            </a:prstGeom>
          </p:spPr>
        </p:pic>
        <p:pic>
          <p:nvPicPr>
            <p:cNvPr id="4" name="object 4" descr=""/>
            <p:cNvPicPr/>
            <p:nvPr/>
          </p:nvPicPr>
          <p:blipFill>
            <a:blip r:embed="rId3" cstate="print"/>
            <a:stretch>
              <a:fillRect/>
            </a:stretch>
          </p:blipFill>
          <p:spPr>
            <a:xfrm>
              <a:off x="1802129" y="1975513"/>
              <a:ext cx="8339074" cy="4816727"/>
            </a:xfrm>
            <a:prstGeom prst="rect">
              <a:avLst/>
            </a:prstGeom>
          </p:spPr>
        </p:pic>
        <p:sp>
          <p:nvSpPr>
            <p:cNvPr id="5" name="object 5" descr=""/>
            <p:cNvSpPr/>
            <p:nvPr/>
          </p:nvSpPr>
          <p:spPr>
            <a:xfrm>
              <a:off x="1797430" y="1970751"/>
              <a:ext cx="8348980" cy="4826635"/>
            </a:xfrm>
            <a:custGeom>
              <a:avLst/>
              <a:gdLst/>
              <a:ahLst/>
              <a:cxnLst/>
              <a:rect l="l" t="t" r="r" b="b"/>
              <a:pathLst>
                <a:path w="8348980" h="4826634">
                  <a:moveTo>
                    <a:pt x="0" y="4826254"/>
                  </a:moveTo>
                  <a:lnTo>
                    <a:pt x="8348599" y="4826254"/>
                  </a:lnTo>
                  <a:lnTo>
                    <a:pt x="8348599" y="0"/>
                  </a:lnTo>
                  <a:lnTo>
                    <a:pt x="0" y="0"/>
                  </a:lnTo>
                  <a:lnTo>
                    <a:pt x="0" y="4826254"/>
                  </a:lnTo>
                  <a:close/>
                </a:path>
              </a:pathLst>
            </a:custGeom>
            <a:ln w="9525">
              <a:solidFill>
                <a:srgbClr val="1F2125"/>
              </a:solidFill>
            </a:ln>
          </p:spPr>
          <p:txBody>
            <a:bodyPr wrap="square" lIns="0" tIns="0" rIns="0" bIns="0" rtlCol="0"/>
            <a:lstStyle/>
            <a:p/>
          </p:txBody>
        </p:sp>
      </p:grpSp>
      <p:grpSp>
        <p:nvGrpSpPr>
          <p:cNvPr id="6" name="object 6" descr=""/>
          <p:cNvGrpSpPr/>
          <p:nvPr/>
        </p:nvGrpSpPr>
        <p:grpSpPr>
          <a:xfrm>
            <a:off x="392912" y="406869"/>
            <a:ext cx="11508105" cy="447040"/>
            <a:chOff x="392912" y="406869"/>
            <a:chExt cx="11508105" cy="447040"/>
          </a:xfrm>
        </p:grpSpPr>
        <p:sp>
          <p:nvSpPr>
            <p:cNvPr id="7" name="object 7" descr=""/>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8" name="object 8" descr=""/>
            <p:cNvPicPr/>
            <p:nvPr/>
          </p:nvPicPr>
          <p:blipFill>
            <a:blip r:embed="rId4" cstate="print"/>
            <a:stretch>
              <a:fillRect/>
            </a:stretch>
          </p:blipFill>
          <p:spPr>
            <a:xfrm>
              <a:off x="11454129" y="406869"/>
              <a:ext cx="446570" cy="446570"/>
            </a:xfrm>
            <a:prstGeom prst="rect">
              <a:avLst/>
            </a:prstGeom>
          </p:spPr>
        </p:pic>
      </p:grpSp>
      <p:sp>
        <p:nvSpPr>
          <p:cNvPr id="9" name="object 9" descr=""/>
          <p:cNvSpPr txBox="1"/>
          <p:nvPr/>
        </p:nvSpPr>
        <p:spPr>
          <a:xfrm>
            <a:off x="371043" y="141739"/>
            <a:ext cx="7366000" cy="176974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3</a:t>
            </a:r>
            <a:r>
              <a:rPr dirty="0" sz="1400" spc="-10" b="1">
                <a:solidFill>
                  <a:srgbClr val="1F2125"/>
                </a:solidFill>
                <a:latin typeface="Meiryo"/>
                <a:cs typeface="Meiryo"/>
              </a:rPr>
              <a:t>.シミュレーションモード</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3-</a:t>
            </a:r>
            <a:r>
              <a:rPr dirty="0" sz="1600" b="1">
                <a:solidFill>
                  <a:srgbClr val="1F2125"/>
                </a:solidFill>
                <a:latin typeface="Meiryo"/>
                <a:cs typeface="Meiryo"/>
              </a:rPr>
              <a:t>4</a:t>
            </a:r>
            <a:r>
              <a:rPr dirty="0" sz="1600" spc="-30" b="1">
                <a:solidFill>
                  <a:srgbClr val="1F2125"/>
                </a:solidFill>
                <a:latin typeface="Meiryo"/>
                <a:cs typeface="Meiryo"/>
              </a:rPr>
              <a:t>. 追加／削減のシミュレート</a:t>
            </a:r>
            <a:endParaRPr sz="1600">
              <a:latin typeface="Meiryo"/>
              <a:cs typeface="Meiryo"/>
            </a:endParaRPr>
          </a:p>
          <a:p>
            <a:pPr marL="12700">
              <a:lnSpc>
                <a:spcPct val="100000"/>
              </a:lnSpc>
              <a:spcBef>
                <a:spcPts val="470"/>
              </a:spcBef>
            </a:pPr>
            <a:r>
              <a:rPr dirty="0" sz="1600" spc="-30" b="1">
                <a:solidFill>
                  <a:srgbClr val="1F2125"/>
                </a:solidFill>
                <a:latin typeface="Meiryo"/>
                <a:cs typeface="Meiryo"/>
              </a:rPr>
              <a:t>●メンバーを削減するシミュレート</a:t>
            </a:r>
            <a:endParaRPr sz="1600">
              <a:latin typeface="Meiryo"/>
              <a:cs typeface="Meiryo"/>
            </a:endParaRPr>
          </a:p>
          <a:p>
            <a:pPr marL="414655">
              <a:lnSpc>
                <a:spcPct val="100000"/>
              </a:lnSpc>
              <a:spcBef>
                <a:spcPts val="545"/>
              </a:spcBef>
            </a:pPr>
            <a:r>
              <a:rPr dirty="0" sz="1400" spc="-20">
                <a:solidFill>
                  <a:srgbClr val="1F2125"/>
                </a:solidFill>
                <a:latin typeface="Meiryo"/>
                <a:cs typeface="Meiryo"/>
              </a:rPr>
              <a:t>削減したメンバーをマトリクス内に戻したいときは、</a:t>
            </a:r>
            <a:endParaRPr sz="1400">
              <a:latin typeface="Meiryo"/>
              <a:cs typeface="Meiryo"/>
            </a:endParaRPr>
          </a:p>
          <a:p>
            <a:pPr marL="414655">
              <a:lnSpc>
                <a:spcPct val="100000"/>
              </a:lnSpc>
            </a:pPr>
            <a:r>
              <a:rPr dirty="0" sz="1400" spc="-20">
                <a:solidFill>
                  <a:srgbClr val="1F2125"/>
                </a:solidFill>
                <a:latin typeface="Meiryo"/>
                <a:cs typeface="Meiryo"/>
              </a:rPr>
              <a:t>テンポラリーボックス内のメンバーを再度戻したい場所にドラッグ＆ドロップします。</a:t>
            </a:r>
            <a:endParaRPr sz="1400">
              <a:latin typeface="Meiryo"/>
              <a:cs typeface="Meiryo"/>
            </a:endParaRPr>
          </a:p>
        </p:txBody>
      </p:sp>
      <p:sp>
        <p:nvSpPr>
          <p:cNvPr id="10" name="object 10"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1" name="object 11"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2323465"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3</a:t>
            </a:r>
            <a:r>
              <a:rPr dirty="0" sz="1400" spc="-10" b="1">
                <a:solidFill>
                  <a:srgbClr val="1F2125"/>
                </a:solidFill>
                <a:latin typeface="Meiryo"/>
                <a:cs typeface="Meiryo"/>
              </a:rPr>
              <a:t>.シミュレーションモード</a:t>
            </a:r>
            <a:endParaRPr sz="1400">
              <a:latin typeface="Meiryo"/>
              <a:cs typeface="Meiryo"/>
            </a:endParaRPr>
          </a:p>
        </p:txBody>
      </p:sp>
      <p:sp>
        <p:nvSpPr>
          <p:cNvPr id="3" name="object 3" descr=""/>
          <p:cNvSpPr txBox="1"/>
          <p:nvPr/>
        </p:nvSpPr>
        <p:spPr>
          <a:xfrm>
            <a:off x="371043" y="782853"/>
            <a:ext cx="4985385" cy="1175385"/>
          </a:xfrm>
          <a:prstGeom prst="rect">
            <a:avLst/>
          </a:prstGeom>
        </p:spPr>
        <p:txBody>
          <a:bodyPr wrap="square" lIns="0" tIns="71755" rIns="0" bIns="0" rtlCol="0" vert="horz">
            <a:spAutoFit/>
          </a:bodyPr>
          <a:lstStyle/>
          <a:p>
            <a:pPr marL="12700">
              <a:lnSpc>
                <a:spcPct val="100000"/>
              </a:lnSpc>
              <a:spcBef>
                <a:spcPts val="565"/>
              </a:spcBef>
            </a:pPr>
            <a:r>
              <a:rPr dirty="0" sz="1600" spc="-20" b="1">
                <a:solidFill>
                  <a:srgbClr val="1F2125"/>
                </a:solidFill>
                <a:latin typeface="Meiryo"/>
                <a:cs typeface="Meiryo"/>
              </a:rPr>
              <a:t>3-</a:t>
            </a:r>
            <a:r>
              <a:rPr dirty="0" sz="1600" b="1">
                <a:solidFill>
                  <a:srgbClr val="1F2125"/>
                </a:solidFill>
                <a:latin typeface="Meiryo"/>
                <a:cs typeface="Meiryo"/>
              </a:rPr>
              <a:t>4</a:t>
            </a:r>
            <a:r>
              <a:rPr dirty="0" sz="1600" spc="-30" b="1">
                <a:solidFill>
                  <a:srgbClr val="1F2125"/>
                </a:solidFill>
                <a:latin typeface="Meiryo"/>
                <a:cs typeface="Meiryo"/>
              </a:rPr>
              <a:t>. 追加／削減のシミュレート</a:t>
            </a:r>
            <a:endParaRPr sz="1600">
              <a:latin typeface="Meiryo"/>
              <a:cs typeface="Meiryo"/>
            </a:endParaRPr>
          </a:p>
          <a:p>
            <a:pPr marL="12700">
              <a:lnSpc>
                <a:spcPct val="100000"/>
              </a:lnSpc>
              <a:spcBef>
                <a:spcPts val="470"/>
              </a:spcBef>
            </a:pPr>
            <a:r>
              <a:rPr dirty="0" sz="1600" spc="-30" b="1">
                <a:solidFill>
                  <a:srgbClr val="1F2125"/>
                </a:solidFill>
                <a:latin typeface="Meiryo"/>
                <a:cs typeface="Meiryo"/>
              </a:rPr>
              <a:t>●メンバーをシミュレーション対象から削除する</a:t>
            </a:r>
            <a:endParaRPr sz="1600">
              <a:latin typeface="Meiryo"/>
              <a:cs typeface="Meiryo"/>
            </a:endParaRPr>
          </a:p>
          <a:p>
            <a:pPr marL="167640" marR="5080">
              <a:lnSpc>
                <a:spcPct val="100000"/>
              </a:lnSpc>
              <a:spcBef>
                <a:spcPts val="915"/>
              </a:spcBef>
            </a:pPr>
            <a:r>
              <a:rPr dirty="0" sz="1400" spc="-20">
                <a:solidFill>
                  <a:srgbClr val="1F2125"/>
                </a:solidFill>
                <a:latin typeface="Meiryo"/>
                <a:cs typeface="Meiryo"/>
              </a:rPr>
              <a:t>①テンポラリーボックス内の顔写真にカーソルを合わせると右上に[×]が表示されるので、クリックします。</a:t>
            </a:r>
            <a:endParaRPr sz="1400">
              <a:latin typeface="Meiryo"/>
              <a:cs typeface="Meiryo"/>
            </a:endParaRPr>
          </a:p>
        </p:txBody>
      </p:sp>
      <p:sp>
        <p:nvSpPr>
          <p:cNvPr id="4" name="object 4" descr=""/>
          <p:cNvSpPr txBox="1"/>
          <p:nvPr/>
        </p:nvSpPr>
        <p:spPr>
          <a:xfrm>
            <a:off x="6709029" y="1487805"/>
            <a:ext cx="2164080" cy="239395"/>
          </a:xfrm>
          <a:prstGeom prst="rect">
            <a:avLst/>
          </a:prstGeom>
        </p:spPr>
        <p:txBody>
          <a:bodyPr wrap="square" lIns="0" tIns="13335" rIns="0" bIns="0" rtlCol="0" vert="horz">
            <a:spAutoFit/>
          </a:bodyPr>
          <a:lstStyle/>
          <a:p>
            <a:pPr marL="12700">
              <a:lnSpc>
                <a:spcPct val="100000"/>
              </a:lnSpc>
              <a:spcBef>
                <a:spcPts val="105"/>
              </a:spcBef>
            </a:pPr>
            <a:r>
              <a:rPr dirty="0" sz="1400" spc="-10">
                <a:solidFill>
                  <a:srgbClr val="1F2125"/>
                </a:solidFill>
                <a:latin typeface="Meiryo"/>
                <a:cs typeface="Meiryo"/>
              </a:rPr>
              <a:t>②注意文が表示されるので</a:t>
            </a:r>
            <a:endParaRPr sz="1400">
              <a:latin typeface="Meiryo"/>
              <a:cs typeface="Meiryo"/>
            </a:endParaRPr>
          </a:p>
        </p:txBody>
      </p:sp>
      <p:sp>
        <p:nvSpPr>
          <p:cNvPr id="5" name="object 5" descr=""/>
          <p:cNvSpPr txBox="1"/>
          <p:nvPr/>
        </p:nvSpPr>
        <p:spPr>
          <a:xfrm>
            <a:off x="9731502" y="1487805"/>
            <a:ext cx="1630680" cy="239395"/>
          </a:xfrm>
          <a:prstGeom prst="rect">
            <a:avLst/>
          </a:prstGeom>
        </p:spPr>
        <p:txBody>
          <a:bodyPr wrap="square" lIns="0" tIns="13335" rIns="0" bIns="0" rtlCol="0" vert="horz">
            <a:spAutoFit/>
          </a:bodyPr>
          <a:lstStyle/>
          <a:p>
            <a:pPr marL="12700">
              <a:lnSpc>
                <a:spcPct val="100000"/>
              </a:lnSpc>
              <a:spcBef>
                <a:spcPts val="105"/>
              </a:spcBef>
            </a:pPr>
            <a:r>
              <a:rPr dirty="0" sz="1400" spc="-10">
                <a:solidFill>
                  <a:srgbClr val="1F2125"/>
                </a:solidFill>
                <a:latin typeface="Meiryo"/>
                <a:cs typeface="Meiryo"/>
              </a:rPr>
              <a:t>をクリックします。</a:t>
            </a:r>
            <a:endParaRPr sz="1400">
              <a:latin typeface="Meiryo"/>
              <a:cs typeface="Meiryo"/>
            </a:endParaRPr>
          </a:p>
        </p:txBody>
      </p:sp>
      <p:pic>
        <p:nvPicPr>
          <p:cNvPr id="6" name="object 6" descr=""/>
          <p:cNvPicPr/>
          <p:nvPr/>
        </p:nvPicPr>
        <p:blipFill>
          <a:blip r:embed="rId2" cstate="print"/>
          <a:stretch>
            <a:fillRect/>
          </a:stretch>
        </p:blipFill>
        <p:spPr>
          <a:xfrm>
            <a:off x="8982987" y="1503322"/>
            <a:ext cx="652566" cy="209907"/>
          </a:xfrm>
          <a:prstGeom prst="rect">
            <a:avLst/>
          </a:prstGeom>
        </p:spPr>
      </p:pic>
      <p:grpSp>
        <p:nvGrpSpPr>
          <p:cNvPr id="7" name="object 7" descr=""/>
          <p:cNvGrpSpPr/>
          <p:nvPr/>
        </p:nvGrpSpPr>
        <p:grpSpPr>
          <a:xfrm>
            <a:off x="282790" y="2101875"/>
            <a:ext cx="6137275" cy="3544570"/>
            <a:chOff x="282790" y="2101875"/>
            <a:chExt cx="6137275" cy="3544570"/>
          </a:xfrm>
        </p:grpSpPr>
        <p:pic>
          <p:nvPicPr>
            <p:cNvPr id="8" name="object 8" descr=""/>
            <p:cNvPicPr/>
            <p:nvPr/>
          </p:nvPicPr>
          <p:blipFill>
            <a:blip r:embed="rId3" cstate="print"/>
            <a:stretch>
              <a:fillRect/>
            </a:stretch>
          </p:blipFill>
          <p:spPr>
            <a:xfrm>
              <a:off x="292315" y="2111400"/>
              <a:ext cx="6118225" cy="3525520"/>
            </a:xfrm>
            <a:prstGeom prst="rect">
              <a:avLst/>
            </a:prstGeom>
          </p:spPr>
        </p:pic>
        <p:sp>
          <p:nvSpPr>
            <p:cNvPr id="9" name="object 9" descr=""/>
            <p:cNvSpPr/>
            <p:nvPr/>
          </p:nvSpPr>
          <p:spPr>
            <a:xfrm>
              <a:off x="287553" y="2106637"/>
              <a:ext cx="6127750" cy="3535045"/>
            </a:xfrm>
            <a:custGeom>
              <a:avLst/>
              <a:gdLst/>
              <a:ahLst/>
              <a:cxnLst/>
              <a:rect l="l" t="t" r="r" b="b"/>
              <a:pathLst>
                <a:path w="6127750" h="3535045">
                  <a:moveTo>
                    <a:pt x="0" y="3535045"/>
                  </a:moveTo>
                  <a:lnTo>
                    <a:pt x="6127750" y="3535045"/>
                  </a:lnTo>
                  <a:lnTo>
                    <a:pt x="6127750" y="0"/>
                  </a:lnTo>
                  <a:lnTo>
                    <a:pt x="0" y="0"/>
                  </a:lnTo>
                  <a:lnTo>
                    <a:pt x="0" y="3535045"/>
                  </a:lnTo>
                  <a:close/>
                </a:path>
              </a:pathLst>
            </a:custGeom>
            <a:ln w="9525">
              <a:solidFill>
                <a:srgbClr val="1F2125"/>
              </a:solidFill>
            </a:ln>
          </p:spPr>
          <p:txBody>
            <a:bodyPr wrap="square" lIns="0" tIns="0" rIns="0" bIns="0" rtlCol="0"/>
            <a:lstStyle/>
            <a:p/>
          </p:txBody>
        </p:sp>
      </p:grpSp>
      <p:grpSp>
        <p:nvGrpSpPr>
          <p:cNvPr id="10" name="object 10" descr=""/>
          <p:cNvGrpSpPr/>
          <p:nvPr/>
        </p:nvGrpSpPr>
        <p:grpSpPr>
          <a:xfrm>
            <a:off x="7110920" y="2292667"/>
            <a:ext cx="3512185" cy="2589530"/>
            <a:chOff x="7110920" y="2292667"/>
            <a:chExt cx="3512185" cy="2589530"/>
          </a:xfrm>
        </p:grpSpPr>
        <p:pic>
          <p:nvPicPr>
            <p:cNvPr id="11" name="object 11" descr=""/>
            <p:cNvPicPr/>
            <p:nvPr/>
          </p:nvPicPr>
          <p:blipFill>
            <a:blip r:embed="rId4" cstate="print"/>
            <a:stretch>
              <a:fillRect/>
            </a:stretch>
          </p:blipFill>
          <p:spPr>
            <a:xfrm>
              <a:off x="7120508" y="2302128"/>
              <a:ext cx="3493008" cy="2570099"/>
            </a:xfrm>
            <a:prstGeom prst="rect">
              <a:avLst/>
            </a:prstGeom>
          </p:spPr>
        </p:pic>
        <p:sp>
          <p:nvSpPr>
            <p:cNvPr id="12" name="object 12" descr=""/>
            <p:cNvSpPr/>
            <p:nvPr/>
          </p:nvSpPr>
          <p:spPr>
            <a:xfrm>
              <a:off x="7115682" y="2297429"/>
              <a:ext cx="3502660" cy="2580005"/>
            </a:xfrm>
            <a:custGeom>
              <a:avLst/>
              <a:gdLst/>
              <a:ahLst/>
              <a:cxnLst/>
              <a:rect l="l" t="t" r="r" b="b"/>
              <a:pathLst>
                <a:path w="3502659" h="2580004">
                  <a:moveTo>
                    <a:pt x="0" y="2579624"/>
                  </a:moveTo>
                  <a:lnTo>
                    <a:pt x="3502532" y="2579624"/>
                  </a:lnTo>
                  <a:lnTo>
                    <a:pt x="3502532" y="0"/>
                  </a:lnTo>
                  <a:lnTo>
                    <a:pt x="0" y="0"/>
                  </a:lnTo>
                  <a:lnTo>
                    <a:pt x="0" y="2579624"/>
                  </a:lnTo>
                  <a:close/>
                </a:path>
              </a:pathLst>
            </a:custGeom>
            <a:ln w="9525">
              <a:solidFill>
                <a:srgbClr val="1F2125"/>
              </a:solidFill>
            </a:ln>
          </p:spPr>
          <p:txBody>
            <a:bodyPr wrap="square" lIns="0" tIns="0" rIns="0" bIns="0" rtlCol="0"/>
            <a:lstStyle/>
            <a:p/>
          </p:txBody>
        </p:sp>
      </p:grpSp>
      <p:sp>
        <p:nvSpPr>
          <p:cNvPr id="13" name="object 13"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4" name="object 14"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7188834" cy="155638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3</a:t>
            </a:r>
            <a:r>
              <a:rPr dirty="0" sz="1400" spc="-10" b="1">
                <a:solidFill>
                  <a:srgbClr val="1F2125"/>
                </a:solidFill>
                <a:latin typeface="Meiryo"/>
                <a:cs typeface="Meiryo"/>
              </a:rPr>
              <a:t>.シミュレーションモード</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3-</a:t>
            </a:r>
            <a:r>
              <a:rPr dirty="0" sz="1600" b="1">
                <a:solidFill>
                  <a:srgbClr val="1F2125"/>
                </a:solidFill>
                <a:latin typeface="Meiryo"/>
                <a:cs typeface="Meiryo"/>
              </a:rPr>
              <a:t>4</a:t>
            </a:r>
            <a:r>
              <a:rPr dirty="0" sz="1600" spc="-30" b="1">
                <a:solidFill>
                  <a:srgbClr val="1F2125"/>
                </a:solidFill>
                <a:latin typeface="Meiryo"/>
                <a:cs typeface="Meiryo"/>
              </a:rPr>
              <a:t>. 追加／削減のシミュレート</a:t>
            </a:r>
            <a:endParaRPr sz="1600">
              <a:latin typeface="Meiryo"/>
              <a:cs typeface="Meiryo"/>
            </a:endParaRPr>
          </a:p>
          <a:p>
            <a:pPr marL="12700">
              <a:lnSpc>
                <a:spcPct val="100000"/>
              </a:lnSpc>
              <a:spcBef>
                <a:spcPts val="470"/>
              </a:spcBef>
            </a:pPr>
            <a:r>
              <a:rPr dirty="0" sz="1600" spc="-30" b="1">
                <a:solidFill>
                  <a:srgbClr val="1F2125"/>
                </a:solidFill>
                <a:latin typeface="Meiryo"/>
                <a:cs typeface="Meiryo"/>
              </a:rPr>
              <a:t>●メンバーをシミュレーション対象から削除する</a:t>
            </a:r>
            <a:endParaRPr sz="1600">
              <a:latin typeface="Meiryo"/>
              <a:cs typeface="Meiryo"/>
            </a:endParaRPr>
          </a:p>
          <a:p>
            <a:pPr marL="414655">
              <a:lnSpc>
                <a:spcPct val="100000"/>
              </a:lnSpc>
              <a:spcBef>
                <a:spcPts val="545"/>
              </a:spcBef>
            </a:pPr>
            <a:r>
              <a:rPr dirty="0" sz="1400" spc="-20">
                <a:solidFill>
                  <a:srgbClr val="1F2125"/>
                </a:solidFill>
                <a:latin typeface="Meiryo"/>
                <a:cs typeface="Meiryo"/>
              </a:rPr>
              <a:t>③テンポラリーボックス内の顔写真が削除され、マトリクス内にも表示されません。</a:t>
            </a:r>
            <a:endParaRPr sz="1400">
              <a:latin typeface="Meiryo"/>
              <a:cs typeface="Meiryo"/>
            </a:endParaRPr>
          </a:p>
        </p:txBody>
      </p:sp>
      <p:pic>
        <p:nvPicPr>
          <p:cNvPr id="3" name="object 3" descr=""/>
          <p:cNvPicPr/>
          <p:nvPr/>
        </p:nvPicPr>
        <p:blipFill>
          <a:blip r:embed="rId2" cstate="print"/>
          <a:stretch>
            <a:fillRect/>
          </a:stretch>
        </p:blipFill>
        <p:spPr>
          <a:xfrm>
            <a:off x="7882128" y="3904488"/>
            <a:ext cx="407670" cy="427481"/>
          </a:xfrm>
          <a:prstGeom prst="rect">
            <a:avLst/>
          </a:prstGeom>
        </p:spPr>
      </p:pic>
      <p:sp>
        <p:nvSpPr>
          <p:cNvPr id="4" name="object 4" descr=""/>
          <p:cNvSpPr txBox="1"/>
          <p:nvPr/>
        </p:nvSpPr>
        <p:spPr>
          <a:xfrm>
            <a:off x="7913623" y="3853560"/>
            <a:ext cx="4177029" cy="2016125"/>
          </a:xfrm>
          <a:prstGeom prst="rect">
            <a:avLst/>
          </a:prstGeom>
          <a:ln w="12700">
            <a:solidFill>
              <a:srgbClr val="00AFEF"/>
            </a:solidFill>
          </a:ln>
        </p:spPr>
        <p:txBody>
          <a:bodyPr wrap="square" lIns="0" tIns="82550" rIns="0" bIns="0" rtlCol="0" vert="horz">
            <a:spAutoFit/>
          </a:bodyPr>
          <a:lstStyle/>
          <a:p>
            <a:pPr marL="323850">
              <a:lnSpc>
                <a:spcPct val="100000"/>
              </a:lnSpc>
              <a:spcBef>
                <a:spcPts val="650"/>
              </a:spcBef>
            </a:pPr>
            <a:r>
              <a:rPr dirty="0" sz="1600" spc="-10" b="1" i="1">
                <a:solidFill>
                  <a:srgbClr val="00AFEF"/>
                </a:solidFill>
                <a:latin typeface="Meiryo"/>
                <a:cs typeface="Meiryo"/>
              </a:rPr>
              <a:t>CHECK!</a:t>
            </a:r>
            <a:endParaRPr sz="1600">
              <a:latin typeface="Meiryo"/>
              <a:cs typeface="Meiryo"/>
            </a:endParaRPr>
          </a:p>
          <a:p>
            <a:pPr marL="295275">
              <a:lnSpc>
                <a:spcPct val="100000"/>
              </a:lnSpc>
            </a:pPr>
            <a:r>
              <a:rPr dirty="0" sz="1600" spc="-30" b="1">
                <a:solidFill>
                  <a:srgbClr val="00AFEF"/>
                </a:solidFill>
                <a:latin typeface="Meiryo"/>
                <a:cs typeface="Meiryo"/>
              </a:rPr>
              <a:t>削除したメンバーを戻したい</a:t>
            </a:r>
            <a:endParaRPr sz="1600">
              <a:latin typeface="Meiryo"/>
              <a:cs typeface="Meiryo"/>
            </a:endParaRPr>
          </a:p>
          <a:p>
            <a:pPr marL="196215">
              <a:lnSpc>
                <a:spcPct val="100000"/>
              </a:lnSpc>
              <a:spcBef>
                <a:spcPts val="1000"/>
              </a:spcBef>
            </a:pPr>
            <a:r>
              <a:rPr dirty="0" sz="1400" spc="-20">
                <a:solidFill>
                  <a:srgbClr val="1F2125"/>
                </a:solidFill>
                <a:latin typeface="Meiryo"/>
                <a:cs typeface="Meiryo"/>
              </a:rPr>
              <a:t>テンポラリーボックスから[×]ボタンで削除し</a:t>
            </a:r>
            <a:endParaRPr sz="1400">
              <a:latin typeface="Meiryo"/>
              <a:cs typeface="Meiryo"/>
            </a:endParaRPr>
          </a:p>
          <a:p>
            <a:pPr marL="196215">
              <a:lnSpc>
                <a:spcPct val="100000"/>
              </a:lnSpc>
            </a:pPr>
            <a:r>
              <a:rPr dirty="0" sz="1400" spc="-25">
                <a:solidFill>
                  <a:srgbClr val="1F2125"/>
                </a:solidFill>
                <a:latin typeface="Meiryo"/>
                <a:cs typeface="Meiryo"/>
              </a:rPr>
              <a:t>たメンバーは再表示できません。</a:t>
            </a:r>
            <a:endParaRPr sz="1400">
              <a:latin typeface="Meiryo"/>
              <a:cs typeface="Meiryo"/>
            </a:endParaRPr>
          </a:p>
          <a:p>
            <a:pPr marL="196215">
              <a:lnSpc>
                <a:spcPct val="100000"/>
              </a:lnSpc>
              <a:spcBef>
                <a:spcPts val="5"/>
              </a:spcBef>
            </a:pPr>
            <a:r>
              <a:rPr dirty="0" sz="1400" spc="-20">
                <a:solidFill>
                  <a:srgbClr val="1F2125"/>
                </a:solidFill>
                <a:latin typeface="Meiryo"/>
                <a:cs typeface="Meiryo"/>
              </a:rPr>
              <a:t>一度シミュレーションモードを終了し、</a:t>
            </a:r>
            <a:endParaRPr sz="1400">
              <a:latin typeface="Meiryo"/>
              <a:cs typeface="Meiryo"/>
            </a:endParaRPr>
          </a:p>
          <a:p>
            <a:pPr marL="196215">
              <a:lnSpc>
                <a:spcPct val="100000"/>
              </a:lnSpc>
            </a:pPr>
            <a:r>
              <a:rPr dirty="0" sz="1400" spc="-20">
                <a:solidFill>
                  <a:srgbClr val="1F2125"/>
                </a:solidFill>
                <a:latin typeface="Meiryo"/>
                <a:cs typeface="Meiryo"/>
              </a:rPr>
              <a:t>再度一からシミュレーションを行ってください。</a:t>
            </a:r>
            <a:endParaRPr sz="1400">
              <a:latin typeface="Meiryo"/>
              <a:cs typeface="Meiryo"/>
            </a:endParaRPr>
          </a:p>
        </p:txBody>
      </p:sp>
      <p:grpSp>
        <p:nvGrpSpPr>
          <p:cNvPr id="5" name="object 5" descr=""/>
          <p:cNvGrpSpPr/>
          <p:nvPr/>
        </p:nvGrpSpPr>
        <p:grpSpPr>
          <a:xfrm>
            <a:off x="282790" y="1775599"/>
            <a:ext cx="7552055" cy="4355465"/>
            <a:chOff x="282790" y="1775599"/>
            <a:chExt cx="7552055" cy="4355465"/>
          </a:xfrm>
        </p:grpSpPr>
        <p:pic>
          <p:nvPicPr>
            <p:cNvPr id="6" name="object 6" descr=""/>
            <p:cNvPicPr/>
            <p:nvPr/>
          </p:nvPicPr>
          <p:blipFill>
            <a:blip r:embed="rId3" cstate="print"/>
            <a:stretch>
              <a:fillRect/>
            </a:stretch>
          </p:blipFill>
          <p:spPr>
            <a:xfrm>
              <a:off x="292315" y="1785124"/>
              <a:ext cx="7532623" cy="4336415"/>
            </a:xfrm>
            <a:prstGeom prst="rect">
              <a:avLst/>
            </a:prstGeom>
          </p:spPr>
        </p:pic>
        <p:sp>
          <p:nvSpPr>
            <p:cNvPr id="7" name="object 7" descr=""/>
            <p:cNvSpPr/>
            <p:nvPr/>
          </p:nvSpPr>
          <p:spPr>
            <a:xfrm>
              <a:off x="287553" y="1780362"/>
              <a:ext cx="7542530" cy="4345940"/>
            </a:xfrm>
            <a:custGeom>
              <a:avLst/>
              <a:gdLst/>
              <a:ahLst/>
              <a:cxnLst/>
              <a:rect l="l" t="t" r="r" b="b"/>
              <a:pathLst>
                <a:path w="7542530" h="4345940">
                  <a:moveTo>
                    <a:pt x="0" y="4345940"/>
                  </a:moveTo>
                  <a:lnTo>
                    <a:pt x="7542149" y="4345940"/>
                  </a:lnTo>
                  <a:lnTo>
                    <a:pt x="7542149" y="0"/>
                  </a:lnTo>
                  <a:lnTo>
                    <a:pt x="0" y="0"/>
                  </a:lnTo>
                  <a:lnTo>
                    <a:pt x="0" y="4345940"/>
                  </a:lnTo>
                  <a:close/>
                </a:path>
              </a:pathLst>
            </a:custGeom>
            <a:ln w="9525">
              <a:solidFill>
                <a:srgbClr val="1F2125"/>
              </a:solidFill>
            </a:ln>
          </p:spPr>
          <p:txBody>
            <a:bodyPr wrap="square" lIns="0" tIns="0" rIns="0" bIns="0" rtlCol="0"/>
            <a:lstStyle/>
            <a:p/>
          </p:txBody>
        </p:sp>
      </p:grpSp>
      <p:sp>
        <p:nvSpPr>
          <p:cNvPr id="8" name="object 8"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9" name="object 9"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0" y="5571655"/>
            <a:ext cx="12048490" cy="1286510"/>
            <a:chOff x="0" y="5571655"/>
            <a:chExt cx="12048490" cy="1286510"/>
          </a:xfrm>
        </p:grpSpPr>
        <p:pic>
          <p:nvPicPr>
            <p:cNvPr id="3" name="object 3" descr=""/>
            <p:cNvPicPr/>
            <p:nvPr/>
          </p:nvPicPr>
          <p:blipFill>
            <a:blip r:embed="rId2" cstate="print"/>
            <a:stretch>
              <a:fillRect/>
            </a:stretch>
          </p:blipFill>
          <p:spPr>
            <a:xfrm>
              <a:off x="0" y="6420248"/>
              <a:ext cx="12048116" cy="437750"/>
            </a:xfrm>
            <a:prstGeom prst="rect">
              <a:avLst/>
            </a:prstGeom>
          </p:spPr>
        </p:pic>
        <p:sp>
          <p:nvSpPr>
            <p:cNvPr id="4" name="object 4" descr=""/>
            <p:cNvSpPr/>
            <p:nvPr/>
          </p:nvSpPr>
          <p:spPr>
            <a:xfrm>
              <a:off x="846302" y="5571655"/>
              <a:ext cx="10584180" cy="837565"/>
            </a:xfrm>
            <a:custGeom>
              <a:avLst/>
              <a:gdLst/>
              <a:ahLst/>
              <a:cxnLst/>
              <a:rect l="l" t="t" r="r" b="b"/>
              <a:pathLst>
                <a:path w="10584180" h="837564">
                  <a:moveTo>
                    <a:pt x="10583672" y="0"/>
                  </a:moveTo>
                  <a:lnTo>
                    <a:pt x="0" y="0"/>
                  </a:lnTo>
                  <a:lnTo>
                    <a:pt x="0" y="836942"/>
                  </a:lnTo>
                  <a:lnTo>
                    <a:pt x="10583672" y="836942"/>
                  </a:lnTo>
                  <a:lnTo>
                    <a:pt x="10583672" y="0"/>
                  </a:lnTo>
                  <a:close/>
                </a:path>
              </a:pathLst>
            </a:custGeom>
            <a:solidFill>
              <a:srgbClr val="FFFFFF"/>
            </a:solidFill>
          </p:spPr>
          <p:txBody>
            <a:bodyPr wrap="square" lIns="0" tIns="0" rIns="0" bIns="0" rtlCol="0"/>
            <a:lstStyle/>
            <a:p/>
          </p:txBody>
        </p:sp>
        <p:pic>
          <p:nvPicPr>
            <p:cNvPr id="5" name="object 5" descr=""/>
            <p:cNvPicPr/>
            <p:nvPr/>
          </p:nvPicPr>
          <p:blipFill>
            <a:blip r:embed="rId3" cstate="print"/>
            <a:stretch>
              <a:fillRect/>
            </a:stretch>
          </p:blipFill>
          <p:spPr>
            <a:xfrm>
              <a:off x="925068" y="5678424"/>
              <a:ext cx="407669" cy="427481"/>
            </a:xfrm>
            <a:prstGeom prst="rect">
              <a:avLst/>
            </a:prstGeom>
          </p:spPr>
        </p:pic>
      </p:grpSp>
      <p:grpSp>
        <p:nvGrpSpPr>
          <p:cNvPr id="6" name="object 6" descr=""/>
          <p:cNvGrpSpPr/>
          <p:nvPr/>
        </p:nvGrpSpPr>
        <p:grpSpPr>
          <a:xfrm>
            <a:off x="392912" y="406869"/>
            <a:ext cx="11508105" cy="447040"/>
            <a:chOff x="392912" y="406869"/>
            <a:chExt cx="11508105" cy="447040"/>
          </a:xfrm>
        </p:grpSpPr>
        <p:sp>
          <p:nvSpPr>
            <p:cNvPr id="7" name="object 7" descr=""/>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8" name="object 8" descr=""/>
            <p:cNvPicPr/>
            <p:nvPr/>
          </p:nvPicPr>
          <p:blipFill>
            <a:blip r:embed="rId4" cstate="print"/>
            <a:stretch>
              <a:fillRect/>
            </a:stretch>
          </p:blipFill>
          <p:spPr>
            <a:xfrm>
              <a:off x="11454129" y="406869"/>
              <a:ext cx="446570" cy="446570"/>
            </a:xfrm>
            <a:prstGeom prst="rect">
              <a:avLst/>
            </a:prstGeom>
          </p:spPr>
        </p:pic>
      </p:grpSp>
      <p:sp>
        <p:nvSpPr>
          <p:cNvPr id="9" name="object 9" descr=""/>
          <p:cNvSpPr txBox="1"/>
          <p:nvPr/>
        </p:nvSpPr>
        <p:spPr>
          <a:xfrm>
            <a:off x="371043" y="141739"/>
            <a:ext cx="6744334" cy="155638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3</a:t>
            </a:r>
            <a:r>
              <a:rPr dirty="0" sz="1400" spc="-10" b="1">
                <a:solidFill>
                  <a:srgbClr val="1F2125"/>
                </a:solidFill>
                <a:latin typeface="Meiryo"/>
                <a:cs typeface="Meiryo"/>
              </a:rPr>
              <a:t>.シミュレーションモード</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3-</a:t>
            </a:r>
            <a:r>
              <a:rPr dirty="0" sz="1600" b="1">
                <a:solidFill>
                  <a:srgbClr val="1F2125"/>
                </a:solidFill>
                <a:latin typeface="Meiryo"/>
                <a:cs typeface="Meiryo"/>
              </a:rPr>
              <a:t>5</a:t>
            </a:r>
            <a:r>
              <a:rPr dirty="0" sz="1600" spc="-30" b="1">
                <a:solidFill>
                  <a:srgbClr val="1F2125"/>
                </a:solidFill>
                <a:latin typeface="Meiryo"/>
                <a:cs typeface="Meiryo"/>
              </a:rPr>
              <a:t>. シミュレーション結果の出力</a:t>
            </a:r>
            <a:endParaRPr sz="1600">
              <a:latin typeface="Meiryo"/>
              <a:cs typeface="Meiryo"/>
            </a:endParaRPr>
          </a:p>
          <a:p>
            <a:pPr marL="12700">
              <a:lnSpc>
                <a:spcPct val="100000"/>
              </a:lnSpc>
              <a:spcBef>
                <a:spcPts val="470"/>
              </a:spcBef>
            </a:pPr>
            <a:r>
              <a:rPr dirty="0" sz="1600" spc="-25" b="1">
                <a:solidFill>
                  <a:srgbClr val="1F2125"/>
                </a:solidFill>
                <a:latin typeface="Meiryo"/>
                <a:cs typeface="Meiryo"/>
              </a:rPr>
              <a:t>●シミュレーション結果を</a:t>
            </a:r>
            <a:r>
              <a:rPr dirty="0" sz="1600" spc="-20" b="1">
                <a:solidFill>
                  <a:srgbClr val="1F2125"/>
                </a:solidFill>
                <a:latin typeface="Meiryo"/>
                <a:cs typeface="Meiryo"/>
              </a:rPr>
              <a:t>Excel</a:t>
            </a:r>
            <a:r>
              <a:rPr dirty="0" sz="1600" spc="-30" b="1">
                <a:solidFill>
                  <a:srgbClr val="1F2125"/>
                </a:solidFill>
                <a:latin typeface="Meiryo"/>
                <a:cs typeface="Meiryo"/>
              </a:rPr>
              <a:t>に出力する</a:t>
            </a:r>
            <a:endParaRPr sz="1600">
              <a:latin typeface="Meiryo"/>
              <a:cs typeface="Meiryo"/>
            </a:endParaRPr>
          </a:p>
          <a:p>
            <a:pPr marL="414655">
              <a:lnSpc>
                <a:spcPct val="100000"/>
              </a:lnSpc>
              <a:spcBef>
                <a:spcPts val="545"/>
              </a:spcBef>
            </a:pPr>
            <a:r>
              <a:rPr dirty="0" sz="1400" spc="-5">
                <a:solidFill>
                  <a:srgbClr val="333333"/>
                </a:solidFill>
                <a:latin typeface="Meiryo"/>
                <a:cs typeface="Meiryo"/>
              </a:rPr>
              <a:t>シミュレーションの結果は、</a:t>
            </a:r>
            <a:r>
              <a:rPr dirty="0" sz="1400" spc="-10">
                <a:solidFill>
                  <a:srgbClr val="333333"/>
                </a:solidFill>
                <a:latin typeface="Meiryo"/>
                <a:cs typeface="Meiryo"/>
              </a:rPr>
              <a:t>Excel</a:t>
            </a:r>
            <a:r>
              <a:rPr dirty="0" sz="1400" spc="-20">
                <a:solidFill>
                  <a:srgbClr val="333333"/>
                </a:solidFill>
                <a:latin typeface="Meiryo"/>
                <a:cs typeface="Meiryo"/>
              </a:rPr>
              <a:t>データでダウンロードすることができます。</a:t>
            </a:r>
            <a:endParaRPr sz="1400">
              <a:latin typeface="Meiryo"/>
              <a:cs typeface="Meiryo"/>
            </a:endParaRPr>
          </a:p>
        </p:txBody>
      </p:sp>
      <p:sp>
        <p:nvSpPr>
          <p:cNvPr id="10" name="object 10" descr=""/>
          <p:cNvSpPr txBox="1"/>
          <p:nvPr/>
        </p:nvSpPr>
        <p:spPr>
          <a:xfrm>
            <a:off x="657555" y="1865757"/>
            <a:ext cx="5030470" cy="239395"/>
          </a:xfrm>
          <a:prstGeom prst="rect">
            <a:avLst/>
          </a:prstGeom>
        </p:spPr>
        <p:txBody>
          <a:bodyPr wrap="square" lIns="0" tIns="13335" rIns="0" bIns="0" rtlCol="0" vert="horz">
            <a:spAutoFit/>
          </a:bodyPr>
          <a:lstStyle/>
          <a:p>
            <a:pPr marL="12700">
              <a:lnSpc>
                <a:spcPct val="100000"/>
              </a:lnSpc>
              <a:spcBef>
                <a:spcPts val="105"/>
              </a:spcBef>
            </a:pPr>
            <a:r>
              <a:rPr dirty="0" sz="1400">
                <a:solidFill>
                  <a:srgbClr val="333333"/>
                </a:solidFill>
                <a:latin typeface="Meiryo"/>
                <a:cs typeface="Meiryo"/>
              </a:rPr>
              <a:t>①画面右にある『</a:t>
            </a:r>
            <a:r>
              <a:rPr dirty="0" sz="1400" spc="-10">
                <a:solidFill>
                  <a:srgbClr val="333333"/>
                </a:solidFill>
                <a:latin typeface="Meiryo"/>
                <a:cs typeface="Meiryo"/>
              </a:rPr>
              <a:t>EXCEL</a:t>
            </a:r>
            <a:r>
              <a:rPr dirty="0" sz="1400" spc="-20">
                <a:solidFill>
                  <a:srgbClr val="333333"/>
                </a:solidFill>
                <a:latin typeface="Meiryo"/>
                <a:cs typeface="Meiryo"/>
              </a:rPr>
              <a:t>出力』のメニューをクリックします。</a:t>
            </a:r>
            <a:endParaRPr sz="1400">
              <a:latin typeface="Meiryo"/>
              <a:cs typeface="Meiryo"/>
            </a:endParaRPr>
          </a:p>
        </p:txBody>
      </p:sp>
      <p:sp>
        <p:nvSpPr>
          <p:cNvPr id="11" name="object 11" descr=""/>
          <p:cNvSpPr txBox="1"/>
          <p:nvPr/>
        </p:nvSpPr>
        <p:spPr>
          <a:xfrm>
            <a:off x="6247003" y="1850517"/>
            <a:ext cx="5098415" cy="452755"/>
          </a:xfrm>
          <a:prstGeom prst="rect">
            <a:avLst/>
          </a:prstGeom>
        </p:spPr>
        <p:txBody>
          <a:bodyPr wrap="square" lIns="0" tIns="13335" rIns="0" bIns="0" rtlCol="0" vert="horz">
            <a:spAutoFit/>
          </a:bodyPr>
          <a:lstStyle/>
          <a:p>
            <a:pPr marL="12700" marR="5080">
              <a:lnSpc>
                <a:spcPct val="100000"/>
              </a:lnSpc>
              <a:spcBef>
                <a:spcPts val="105"/>
              </a:spcBef>
            </a:pPr>
            <a:r>
              <a:rPr dirty="0" sz="1400" spc="-15">
                <a:solidFill>
                  <a:srgbClr val="333333"/>
                </a:solidFill>
                <a:latin typeface="Meiryo"/>
                <a:cs typeface="Meiryo"/>
              </a:rPr>
              <a:t>②表示されているシミュレーション内容がそのまま</a:t>
            </a:r>
            <a:r>
              <a:rPr dirty="0" sz="1400" spc="-10">
                <a:solidFill>
                  <a:srgbClr val="333333"/>
                </a:solidFill>
                <a:latin typeface="Meiryo"/>
                <a:cs typeface="Meiryo"/>
              </a:rPr>
              <a:t>Excel</a:t>
            </a:r>
            <a:r>
              <a:rPr dirty="0" sz="1400" spc="-25">
                <a:solidFill>
                  <a:srgbClr val="333333"/>
                </a:solidFill>
                <a:latin typeface="Meiryo"/>
                <a:cs typeface="Meiryo"/>
              </a:rPr>
              <a:t>データ</a:t>
            </a:r>
            <a:r>
              <a:rPr dirty="0" sz="1400" spc="-10">
                <a:solidFill>
                  <a:srgbClr val="333333"/>
                </a:solidFill>
                <a:latin typeface="Meiryo"/>
                <a:cs typeface="Meiryo"/>
              </a:rPr>
              <a:t>としてダウンロードされます。</a:t>
            </a:r>
            <a:endParaRPr sz="1400">
              <a:latin typeface="Meiryo"/>
              <a:cs typeface="Meiryo"/>
            </a:endParaRPr>
          </a:p>
        </p:txBody>
      </p:sp>
      <p:sp>
        <p:nvSpPr>
          <p:cNvPr id="12" name="object 12" descr=""/>
          <p:cNvSpPr txBox="1"/>
          <p:nvPr/>
        </p:nvSpPr>
        <p:spPr>
          <a:xfrm>
            <a:off x="846302" y="5571655"/>
            <a:ext cx="10584180" cy="837565"/>
          </a:xfrm>
          <a:prstGeom prst="rect">
            <a:avLst/>
          </a:prstGeom>
          <a:ln w="12700">
            <a:solidFill>
              <a:srgbClr val="00AFEF"/>
            </a:solidFill>
          </a:ln>
        </p:spPr>
        <p:txBody>
          <a:bodyPr wrap="square" lIns="0" tIns="137795" rIns="0" bIns="0" rtlCol="0" vert="horz">
            <a:spAutoFit/>
          </a:bodyPr>
          <a:lstStyle/>
          <a:p>
            <a:pPr marL="432434">
              <a:lnSpc>
                <a:spcPct val="100000"/>
              </a:lnSpc>
              <a:spcBef>
                <a:spcPts val="1085"/>
              </a:spcBef>
            </a:pPr>
            <a:r>
              <a:rPr dirty="0" sz="1600" spc="-10" b="1" i="1">
                <a:solidFill>
                  <a:srgbClr val="00AFEF"/>
                </a:solidFill>
                <a:latin typeface="Meiryo"/>
                <a:cs typeface="Meiryo"/>
              </a:rPr>
              <a:t>CHECK!</a:t>
            </a:r>
            <a:endParaRPr sz="1600">
              <a:latin typeface="Meiryo"/>
              <a:cs typeface="Meiryo"/>
            </a:endParaRPr>
          </a:p>
          <a:p>
            <a:pPr marL="273050">
              <a:lnSpc>
                <a:spcPct val="100000"/>
              </a:lnSpc>
              <a:spcBef>
                <a:spcPts val="459"/>
              </a:spcBef>
            </a:pPr>
            <a:r>
              <a:rPr dirty="0" sz="1400" spc="-25">
                <a:solidFill>
                  <a:srgbClr val="1F2125"/>
                </a:solidFill>
                <a:latin typeface="Meiryo"/>
                <a:cs typeface="Meiryo"/>
              </a:rPr>
              <a:t>テンポラリーボックスはダウンロードされません。</a:t>
            </a:r>
            <a:endParaRPr sz="1400">
              <a:latin typeface="Meiryo"/>
              <a:cs typeface="Meiryo"/>
            </a:endParaRPr>
          </a:p>
        </p:txBody>
      </p:sp>
      <p:grpSp>
        <p:nvGrpSpPr>
          <p:cNvPr id="13" name="object 13" descr=""/>
          <p:cNvGrpSpPr/>
          <p:nvPr/>
        </p:nvGrpSpPr>
        <p:grpSpPr>
          <a:xfrm>
            <a:off x="598373" y="2364041"/>
            <a:ext cx="5067300" cy="2922905"/>
            <a:chOff x="598373" y="2364041"/>
            <a:chExt cx="5067300" cy="2922905"/>
          </a:xfrm>
        </p:grpSpPr>
        <p:pic>
          <p:nvPicPr>
            <p:cNvPr id="14" name="object 14" descr=""/>
            <p:cNvPicPr/>
            <p:nvPr/>
          </p:nvPicPr>
          <p:blipFill>
            <a:blip r:embed="rId5" cstate="print"/>
            <a:stretch>
              <a:fillRect/>
            </a:stretch>
          </p:blipFill>
          <p:spPr>
            <a:xfrm>
              <a:off x="607898" y="2373630"/>
              <a:ext cx="5048123" cy="2903474"/>
            </a:xfrm>
            <a:prstGeom prst="rect">
              <a:avLst/>
            </a:prstGeom>
          </p:spPr>
        </p:pic>
        <p:sp>
          <p:nvSpPr>
            <p:cNvPr id="15" name="object 15" descr=""/>
            <p:cNvSpPr/>
            <p:nvPr/>
          </p:nvSpPr>
          <p:spPr>
            <a:xfrm>
              <a:off x="603135" y="2368804"/>
              <a:ext cx="5057775" cy="2913380"/>
            </a:xfrm>
            <a:custGeom>
              <a:avLst/>
              <a:gdLst/>
              <a:ahLst/>
              <a:cxnLst/>
              <a:rect l="l" t="t" r="r" b="b"/>
              <a:pathLst>
                <a:path w="5057775" h="2913379">
                  <a:moveTo>
                    <a:pt x="0" y="2912999"/>
                  </a:moveTo>
                  <a:lnTo>
                    <a:pt x="5057648" y="2912999"/>
                  </a:lnTo>
                  <a:lnTo>
                    <a:pt x="5057648" y="0"/>
                  </a:lnTo>
                  <a:lnTo>
                    <a:pt x="0" y="0"/>
                  </a:lnTo>
                  <a:lnTo>
                    <a:pt x="0" y="2912999"/>
                  </a:lnTo>
                  <a:close/>
                </a:path>
              </a:pathLst>
            </a:custGeom>
            <a:ln w="9525">
              <a:solidFill>
                <a:srgbClr val="1F2125"/>
              </a:solidFill>
            </a:ln>
          </p:spPr>
          <p:txBody>
            <a:bodyPr wrap="square" lIns="0" tIns="0" rIns="0" bIns="0" rtlCol="0"/>
            <a:lstStyle/>
            <a:p/>
          </p:txBody>
        </p:sp>
      </p:grpSp>
      <p:grpSp>
        <p:nvGrpSpPr>
          <p:cNvPr id="16" name="object 16" descr=""/>
          <p:cNvGrpSpPr/>
          <p:nvPr/>
        </p:nvGrpSpPr>
        <p:grpSpPr>
          <a:xfrm>
            <a:off x="6128575" y="2364041"/>
            <a:ext cx="5540375" cy="2922905"/>
            <a:chOff x="6128575" y="2364041"/>
            <a:chExt cx="5540375" cy="2922905"/>
          </a:xfrm>
        </p:grpSpPr>
        <p:pic>
          <p:nvPicPr>
            <p:cNvPr id="17" name="object 17" descr=""/>
            <p:cNvPicPr/>
            <p:nvPr/>
          </p:nvPicPr>
          <p:blipFill>
            <a:blip r:embed="rId6" cstate="print"/>
            <a:stretch>
              <a:fillRect/>
            </a:stretch>
          </p:blipFill>
          <p:spPr>
            <a:xfrm>
              <a:off x="6138164" y="2373630"/>
              <a:ext cx="5521197" cy="2903474"/>
            </a:xfrm>
            <a:prstGeom prst="rect">
              <a:avLst/>
            </a:prstGeom>
          </p:spPr>
        </p:pic>
        <p:sp>
          <p:nvSpPr>
            <p:cNvPr id="18" name="object 18" descr=""/>
            <p:cNvSpPr/>
            <p:nvPr/>
          </p:nvSpPr>
          <p:spPr>
            <a:xfrm>
              <a:off x="6133338" y="2368804"/>
              <a:ext cx="5530850" cy="2913380"/>
            </a:xfrm>
            <a:custGeom>
              <a:avLst/>
              <a:gdLst/>
              <a:ahLst/>
              <a:cxnLst/>
              <a:rect l="l" t="t" r="r" b="b"/>
              <a:pathLst>
                <a:path w="5530850" h="2913379">
                  <a:moveTo>
                    <a:pt x="0" y="2912999"/>
                  </a:moveTo>
                  <a:lnTo>
                    <a:pt x="5530723" y="2912999"/>
                  </a:lnTo>
                  <a:lnTo>
                    <a:pt x="5530723" y="0"/>
                  </a:lnTo>
                  <a:lnTo>
                    <a:pt x="0" y="0"/>
                  </a:lnTo>
                  <a:lnTo>
                    <a:pt x="0" y="2912999"/>
                  </a:lnTo>
                  <a:close/>
                </a:path>
              </a:pathLst>
            </a:custGeom>
            <a:ln w="9525">
              <a:solidFill>
                <a:srgbClr val="1F2125"/>
              </a:solidFill>
            </a:ln>
          </p:spPr>
          <p:txBody>
            <a:bodyPr wrap="square" lIns="0" tIns="0" rIns="0" bIns="0" rtlCol="0"/>
            <a:lstStyle/>
            <a:p/>
          </p:txBody>
        </p:sp>
      </p:grpSp>
      <p:sp>
        <p:nvSpPr>
          <p:cNvPr id="19" name="object 19"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20" name="object 20"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
          <p:cNvGrpSpPr/>
          <p:nvPr/>
        </p:nvGrpSpPr>
        <p:grpSpPr>
          <a:xfrm>
            <a:off x="847432" y="2788069"/>
            <a:ext cx="6113780" cy="3214370"/>
            <a:chOff x="847432" y="2788069"/>
            <a:chExt cx="6113780" cy="3214370"/>
          </a:xfrm>
        </p:grpSpPr>
        <p:pic>
          <p:nvPicPr>
            <p:cNvPr id="3" name="object 3" descr=""/>
            <p:cNvPicPr/>
            <p:nvPr/>
          </p:nvPicPr>
          <p:blipFill>
            <a:blip r:embed="rId2" cstate="print"/>
            <a:stretch>
              <a:fillRect/>
            </a:stretch>
          </p:blipFill>
          <p:spPr>
            <a:xfrm>
              <a:off x="1184887" y="2800769"/>
              <a:ext cx="5763244" cy="3188462"/>
            </a:xfrm>
            <a:prstGeom prst="rect">
              <a:avLst/>
            </a:prstGeom>
          </p:spPr>
        </p:pic>
        <p:sp>
          <p:nvSpPr>
            <p:cNvPr id="4" name="object 4" descr=""/>
            <p:cNvSpPr/>
            <p:nvPr/>
          </p:nvSpPr>
          <p:spPr>
            <a:xfrm>
              <a:off x="853782" y="2794419"/>
              <a:ext cx="6101080" cy="3201670"/>
            </a:xfrm>
            <a:custGeom>
              <a:avLst/>
              <a:gdLst/>
              <a:ahLst/>
              <a:cxnLst/>
              <a:rect l="l" t="t" r="r" b="b"/>
              <a:pathLst>
                <a:path w="6101080" h="3201670">
                  <a:moveTo>
                    <a:pt x="0" y="3201162"/>
                  </a:moveTo>
                  <a:lnTo>
                    <a:pt x="6100699" y="3201162"/>
                  </a:lnTo>
                  <a:lnTo>
                    <a:pt x="6100699" y="0"/>
                  </a:lnTo>
                  <a:lnTo>
                    <a:pt x="0" y="0"/>
                  </a:lnTo>
                  <a:lnTo>
                    <a:pt x="0" y="3201162"/>
                  </a:lnTo>
                  <a:close/>
                </a:path>
              </a:pathLst>
            </a:custGeom>
            <a:ln w="12700">
              <a:solidFill>
                <a:srgbClr val="7E7E7E"/>
              </a:solidFill>
            </a:ln>
          </p:spPr>
          <p:txBody>
            <a:bodyPr wrap="square" lIns="0" tIns="0" rIns="0" bIns="0" rtlCol="0"/>
            <a:lstStyle/>
            <a:p/>
          </p:txBody>
        </p:sp>
      </p:grpSp>
      <p:sp>
        <p:nvSpPr>
          <p:cNvPr id="5" name="object 5" descr=""/>
          <p:cNvSpPr txBox="1"/>
          <p:nvPr/>
        </p:nvSpPr>
        <p:spPr>
          <a:xfrm>
            <a:off x="371043" y="141739"/>
            <a:ext cx="10210800" cy="2371090"/>
          </a:xfrm>
          <a:prstGeom prst="rect">
            <a:avLst/>
          </a:prstGeom>
        </p:spPr>
        <p:txBody>
          <a:bodyPr wrap="square" lIns="0" tIns="81915" rIns="0" bIns="0" rtlCol="0" vert="horz">
            <a:spAutoFit/>
          </a:bodyPr>
          <a:lstStyle/>
          <a:p>
            <a:pPr algn="r" marR="8475345">
              <a:lnSpc>
                <a:spcPct val="100000"/>
              </a:lnSpc>
              <a:spcBef>
                <a:spcPts val="645"/>
              </a:spcBef>
            </a:pPr>
            <a:r>
              <a:rPr dirty="0" sz="1500" spc="-10" b="1">
                <a:latin typeface="Meiryo"/>
                <a:cs typeface="Meiryo"/>
              </a:rPr>
              <a:t>シャッフルフェイス</a:t>
            </a:r>
            <a:endParaRPr sz="1500">
              <a:latin typeface="Meiryo"/>
              <a:cs typeface="Meiryo"/>
            </a:endParaRPr>
          </a:p>
          <a:p>
            <a:pPr algn="r" marR="842518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a:p>
            <a:pPr marL="12700">
              <a:lnSpc>
                <a:spcPct val="100000"/>
              </a:lnSpc>
              <a:spcBef>
                <a:spcPts val="975"/>
              </a:spcBef>
            </a:pPr>
            <a:r>
              <a:rPr dirty="0" sz="1600" spc="-30" b="1">
                <a:latin typeface="Meiryo"/>
                <a:cs typeface="Meiryo"/>
              </a:rPr>
              <a:t>●スナップショットとは</a:t>
            </a:r>
            <a:endParaRPr sz="1600">
              <a:latin typeface="Meiryo"/>
              <a:cs typeface="Meiryo"/>
            </a:endParaRPr>
          </a:p>
          <a:p>
            <a:pPr marL="414655">
              <a:lnSpc>
                <a:spcPct val="100000"/>
              </a:lnSpc>
              <a:spcBef>
                <a:spcPts val="630"/>
              </a:spcBef>
            </a:pPr>
            <a:r>
              <a:rPr dirty="0" sz="1400" spc="-25">
                <a:latin typeface="Meiryo"/>
                <a:cs typeface="Meiryo"/>
              </a:rPr>
              <a:t>「スナップショット」は、絞り込み、軸の指定やラベルなどの表示情報、シミュレーションの結果を保存できる機能です。</a:t>
            </a:r>
            <a:endParaRPr sz="1400">
              <a:latin typeface="Meiryo"/>
              <a:cs typeface="Meiryo"/>
            </a:endParaRPr>
          </a:p>
          <a:p>
            <a:pPr marL="414655">
              <a:lnSpc>
                <a:spcPct val="100000"/>
              </a:lnSpc>
              <a:spcBef>
                <a:spcPts val="5"/>
              </a:spcBef>
            </a:pPr>
            <a:r>
              <a:rPr dirty="0" sz="1400" spc="-20">
                <a:latin typeface="Meiryo"/>
                <a:cs typeface="Meiryo"/>
              </a:rPr>
              <a:t>表示時の指標を他のユーザーに伝達する用途でお使いいただけます。</a:t>
            </a:r>
            <a:endParaRPr sz="1400">
              <a:latin typeface="Meiryo"/>
              <a:cs typeface="Meiryo"/>
            </a:endParaRPr>
          </a:p>
          <a:p>
            <a:pPr marL="12700">
              <a:lnSpc>
                <a:spcPct val="100000"/>
              </a:lnSpc>
              <a:spcBef>
                <a:spcPts val="1410"/>
              </a:spcBef>
            </a:pPr>
            <a:r>
              <a:rPr dirty="0" sz="1600" spc="-30" b="1">
                <a:latin typeface="Meiryo"/>
                <a:cs typeface="Meiryo"/>
              </a:rPr>
              <a:t>●スナップショットの共有とは</a:t>
            </a:r>
            <a:endParaRPr sz="1600">
              <a:latin typeface="Meiryo"/>
              <a:cs typeface="Meiryo"/>
            </a:endParaRPr>
          </a:p>
          <a:p>
            <a:pPr marL="414655">
              <a:lnSpc>
                <a:spcPct val="100000"/>
              </a:lnSpc>
              <a:spcBef>
                <a:spcPts val="345"/>
              </a:spcBef>
            </a:pPr>
            <a:r>
              <a:rPr dirty="0" sz="1400" spc="-20">
                <a:solidFill>
                  <a:srgbClr val="333333"/>
                </a:solidFill>
                <a:latin typeface="Meiryo"/>
                <a:cs typeface="Meiryo"/>
              </a:rPr>
              <a:t>自身で保存したスナップショットの共有リンクを発行し、他のユーザーに共有できます。</a:t>
            </a:r>
            <a:endParaRPr sz="1400">
              <a:latin typeface="Meiryo"/>
              <a:cs typeface="Meiryo"/>
            </a:endParaRPr>
          </a:p>
          <a:p>
            <a:pPr marL="414655">
              <a:lnSpc>
                <a:spcPct val="100000"/>
              </a:lnSpc>
            </a:pPr>
            <a:r>
              <a:rPr dirty="0" sz="1400" spc="-20">
                <a:solidFill>
                  <a:srgbClr val="333333"/>
                </a:solidFill>
                <a:latin typeface="Meiryo"/>
                <a:cs typeface="Meiryo"/>
              </a:rPr>
              <a:t>他のユーザーから共有されたスナップショットの情報を閲覧できるかについては、自身に設定されている権限に従います。</a:t>
            </a:r>
            <a:endParaRPr sz="1400">
              <a:latin typeface="Meiryo"/>
              <a:cs typeface="Meiryo"/>
            </a:endParaRPr>
          </a:p>
        </p:txBody>
      </p:sp>
      <p:pic>
        <p:nvPicPr>
          <p:cNvPr id="6" name="object 6" descr=""/>
          <p:cNvPicPr/>
          <p:nvPr/>
        </p:nvPicPr>
        <p:blipFill>
          <a:blip r:embed="rId3" cstate="print"/>
          <a:stretch>
            <a:fillRect/>
          </a:stretch>
        </p:blipFill>
        <p:spPr>
          <a:xfrm>
            <a:off x="7283444" y="4634926"/>
            <a:ext cx="146577" cy="156283"/>
          </a:xfrm>
          <a:prstGeom prst="rect">
            <a:avLst/>
          </a:prstGeom>
        </p:spPr>
      </p:pic>
      <p:sp>
        <p:nvSpPr>
          <p:cNvPr id="7" name="object 7" descr=""/>
          <p:cNvSpPr txBox="1"/>
          <p:nvPr/>
        </p:nvSpPr>
        <p:spPr>
          <a:xfrm>
            <a:off x="7086600" y="4427130"/>
            <a:ext cx="4764405" cy="1562100"/>
          </a:xfrm>
          <a:prstGeom prst="rect">
            <a:avLst/>
          </a:prstGeom>
          <a:ln w="12700">
            <a:solidFill>
              <a:srgbClr val="00AFEF"/>
            </a:solidFill>
          </a:ln>
        </p:spPr>
        <p:txBody>
          <a:bodyPr wrap="square" lIns="0" tIns="156845" rIns="0" bIns="0" rtlCol="0" vert="horz">
            <a:spAutoFit/>
          </a:bodyPr>
          <a:lstStyle/>
          <a:p>
            <a:pPr marL="419100">
              <a:lnSpc>
                <a:spcPct val="100000"/>
              </a:lnSpc>
              <a:spcBef>
                <a:spcPts val="1235"/>
              </a:spcBef>
            </a:pPr>
            <a:r>
              <a:rPr dirty="0" sz="1600" spc="-10" b="1" i="1">
                <a:solidFill>
                  <a:srgbClr val="00AFEF"/>
                </a:solidFill>
                <a:latin typeface="Meiryo"/>
                <a:cs typeface="Meiryo"/>
              </a:rPr>
              <a:t>CHECK!</a:t>
            </a:r>
            <a:endParaRPr sz="1600">
              <a:latin typeface="Meiryo"/>
              <a:cs typeface="Meiryo"/>
            </a:endParaRPr>
          </a:p>
          <a:p>
            <a:pPr marL="279400">
              <a:lnSpc>
                <a:spcPct val="100000"/>
              </a:lnSpc>
              <a:spcBef>
                <a:spcPts val="885"/>
              </a:spcBef>
            </a:pPr>
            <a:r>
              <a:rPr dirty="0" sz="1400" spc="-20">
                <a:latin typeface="Meiryo"/>
                <a:cs typeface="Meiryo"/>
              </a:rPr>
              <a:t>スナップショットの共同編集はできません。</a:t>
            </a:r>
            <a:endParaRPr sz="1400">
              <a:latin typeface="Meiryo"/>
              <a:cs typeface="Meiryo"/>
            </a:endParaRPr>
          </a:p>
          <a:p>
            <a:pPr algn="just" marL="279400" marR="381635">
              <a:lnSpc>
                <a:spcPct val="100000"/>
              </a:lnSpc>
            </a:pPr>
            <a:r>
              <a:rPr dirty="0" sz="1400" spc="-25">
                <a:latin typeface="Meiryo"/>
                <a:cs typeface="Meiryo"/>
              </a:rPr>
              <a:t>他のユーザーから共有されたスナップショットを自</a:t>
            </a:r>
            <a:r>
              <a:rPr dirty="0" sz="1400" spc="-20">
                <a:latin typeface="Meiryo"/>
                <a:cs typeface="Meiryo"/>
              </a:rPr>
              <a:t>身で編集したい場合、一度自身のスナップショット</a:t>
            </a:r>
            <a:r>
              <a:rPr dirty="0" sz="1400" spc="-15">
                <a:latin typeface="Meiryo"/>
                <a:cs typeface="Meiryo"/>
              </a:rPr>
              <a:t>として保存する必要があります。</a:t>
            </a:r>
            <a:endParaRPr sz="1400">
              <a:latin typeface="Meiryo"/>
              <a:cs typeface="Meiryo"/>
            </a:endParaRPr>
          </a:p>
        </p:txBody>
      </p:sp>
      <p:sp>
        <p:nvSpPr>
          <p:cNvPr id="8" name="object 8"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9" name="object 9"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790064" cy="602615"/>
          </a:xfrm>
          <a:prstGeom prst="rect">
            <a:avLst/>
          </a:prstGeom>
        </p:spPr>
        <p:txBody>
          <a:bodyPr wrap="square" lIns="0" tIns="81915" rIns="0" bIns="0" rtlCol="0" vert="horz">
            <a:spAutoFit/>
          </a:bodyPr>
          <a:lstStyle/>
          <a:p>
            <a:pPr algn="r" marR="54610">
              <a:lnSpc>
                <a:spcPct val="100000"/>
              </a:lnSpc>
              <a:spcBef>
                <a:spcPts val="645"/>
              </a:spcBef>
            </a:pPr>
            <a:r>
              <a:rPr dirty="0" sz="1500" spc="-10" b="1">
                <a:latin typeface="Meiryo"/>
                <a:cs typeface="Meiryo"/>
              </a:rPr>
              <a:t>シャッフルフェイス</a:t>
            </a:r>
            <a:endParaRPr sz="1500">
              <a:latin typeface="Meiryo"/>
              <a:cs typeface="Meiryo"/>
            </a:endParaRPr>
          </a:p>
          <a:p>
            <a:pPr algn="r" marR="508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p:txBody>
      </p:sp>
      <p:sp>
        <p:nvSpPr>
          <p:cNvPr id="3" name="object 3" descr=""/>
          <p:cNvSpPr txBox="1"/>
          <p:nvPr/>
        </p:nvSpPr>
        <p:spPr>
          <a:xfrm>
            <a:off x="371043" y="782853"/>
            <a:ext cx="5411470" cy="1135380"/>
          </a:xfrm>
          <a:prstGeom prst="rect">
            <a:avLst/>
          </a:prstGeom>
        </p:spPr>
        <p:txBody>
          <a:bodyPr wrap="square" lIns="0" tIns="71755" rIns="0" bIns="0" rtlCol="0" vert="horz">
            <a:spAutoFit/>
          </a:bodyPr>
          <a:lstStyle/>
          <a:p>
            <a:pPr marL="12700">
              <a:lnSpc>
                <a:spcPct val="100000"/>
              </a:lnSpc>
              <a:spcBef>
                <a:spcPts val="565"/>
              </a:spcBef>
            </a:pPr>
            <a:r>
              <a:rPr dirty="0" sz="1600" spc="-20" b="1">
                <a:latin typeface="Meiryo"/>
                <a:cs typeface="Meiryo"/>
              </a:rPr>
              <a:t>4-</a:t>
            </a:r>
            <a:r>
              <a:rPr dirty="0" sz="1600" b="1">
                <a:latin typeface="Meiryo"/>
                <a:cs typeface="Meiryo"/>
              </a:rPr>
              <a:t>1</a:t>
            </a:r>
            <a:r>
              <a:rPr dirty="0" sz="1600" spc="-30" b="1">
                <a:latin typeface="Meiryo"/>
                <a:cs typeface="Meiryo"/>
              </a:rPr>
              <a:t>. スナップショットの保存と呼び出し</a:t>
            </a:r>
            <a:endParaRPr sz="1600">
              <a:latin typeface="Meiryo"/>
              <a:cs typeface="Meiryo"/>
            </a:endParaRPr>
          </a:p>
          <a:p>
            <a:pPr marL="215265" indent="-203200">
              <a:lnSpc>
                <a:spcPct val="100000"/>
              </a:lnSpc>
              <a:spcBef>
                <a:spcPts val="470"/>
              </a:spcBef>
              <a:buSzPct val="93750"/>
              <a:buChar char="●"/>
              <a:tabLst>
                <a:tab pos="215265" algn="l"/>
              </a:tabLst>
            </a:pPr>
            <a:r>
              <a:rPr dirty="0" sz="1600" spc="-30" b="1">
                <a:latin typeface="Meiryo"/>
                <a:cs typeface="Meiryo"/>
              </a:rPr>
              <a:t>スナップショットを保存する</a:t>
            </a:r>
            <a:endParaRPr sz="1600">
              <a:latin typeface="Meiryo"/>
              <a:cs typeface="Meiryo"/>
            </a:endParaRPr>
          </a:p>
          <a:p>
            <a:pPr marL="414655">
              <a:lnSpc>
                <a:spcPct val="100000"/>
              </a:lnSpc>
              <a:spcBef>
                <a:spcPts val="600"/>
              </a:spcBef>
            </a:pPr>
            <a:r>
              <a:rPr dirty="0" sz="1400" spc="-15">
                <a:latin typeface="Meiryo"/>
                <a:cs typeface="Meiryo"/>
              </a:rPr>
              <a:t>①シャッフルフェイスを開き、任意の軸を設定し</a:t>
            </a:r>
            <a:r>
              <a:rPr dirty="0" sz="1400" spc="-25">
                <a:solidFill>
                  <a:srgbClr val="1F2125"/>
                </a:solidFill>
                <a:latin typeface="Meiryo"/>
                <a:cs typeface="Meiryo"/>
              </a:rPr>
              <a:t>「マトリクス</a:t>
            </a:r>
            <a:endParaRPr sz="1400">
              <a:latin typeface="Meiryo"/>
              <a:cs typeface="Meiryo"/>
            </a:endParaRPr>
          </a:p>
          <a:p>
            <a:pPr marL="414655">
              <a:lnSpc>
                <a:spcPct val="100000"/>
              </a:lnSpc>
            </a:pPr>
            <a:r>
              <a:rPr dirty="0" sz="1400" spc="-10">
                <a:solidFill>
                  <a:srgbClr val="1F2125"/>
                </a:solidFill>
                <a:latin typeface="Meiryo"/>
                <a:cs typeface="Meiryo"/>
              </a:rPr>
              <a:t>を表示」</a:t>
            </a:r>
            <a:r>
              <a:rPr dirty="0" sz="1400" spc="-20">
                <a:latin typeface="Meiryo"/>
                <a:cs typeface="Meiryo"/>
              </a:rPr>
              <a:t>します。</a:t>
            </a:r>
            <a:endParaRPr sz="1400">
              <a:latin typeface="Meiryo"/>
              <a:cs typeface="Meiryo"/>
            </a:endParaRPr>
          </a:p>
        </p:txBody>
      </p:sp>
      <p:sp>
        <p:nvSpPr>
          <p:cNvPr id="4" name="object 4" descr=""/>
          <p:cNvSpPr txBox="1"/>
          <p:nvPr/>
        </p:nvSpPr>
        <p:spPr>
          <a:xfrm>
            <a:off x="6247003" y="1459230"/>
            <a:ext cx="203835" cy="239395"/>
          </a:xfrm>
          <a:prstGeom prst="rect">
            <a:avLst/>
          </a:prstGeom>
        </p:spPr>
        <p:txBody>
          <a:bodyPr wrap="square" lIns="0" tIns="13335" rIns="0" bIns="0" rtlCol="0" vert="horz">
            <a:spAutoFit/>
          </a:bodyPr>
          <a:lstStyle/>
          <a:p>
            <a:pPr marL="12700">
              <a:lnSpc>
                <a:spcPct val="100000"/>
              </a:lnSpc>
              <a:spcBef>
                <a:spcPts val="105"/>
              </a:spcBef>
            </a:pPr>
            <a:r>
              <a:rPr dirty="0" sz="1400" spc="-50">
                <a:solidFill>
                  <a:srgbClr val="333333"/>
                </a:solidFill>
                <a:latin typeface="Meiryo"/>
                <a:cs typeface="Meiryo"/>
              </a:rPr>
              <a:t>②</a:t>
            </a:r>
            <a:endParaRPr sz="1400">
              <a:latin typeface="Meiryo"/>
              <a:cs typeface="Meiryo"/>
            </a:endParaRPr>
          </a:p>
        </p:txBody>
      </p:sp>
      <p:sp>
        <p:nvSpPr>
          <p:cNvPr id="5" name="object 5" descr=""/>
          <p:cNvSpPr txBox="1"/>
          <p:nvPr/>
        </p:nvSpPr>
        <p:spPr>
          <a:xfrm>
            <a:off x="7730108" y="1459230"/>
            <a:ext cx="1630680" cy="239395"/>
          </a:xfrm>
          <a:prstGeom prst="rect">
            <a:avLst/>
          </a:prstGeom>
        </p:spPr>
        <p:txBody>
          <a:bodyPr wrap="square" lIns="0" tIns="13335" rIns="0" bIns="0" rtlCol="0" vert="horz">
            <a:spAutoFit/>
          </a:bodyPr>
          <a:lstStyle/>
          <a:p>
            <a:pPr marL="12700">
              <a:lnSpc>
                <a:spcPct val="100000"/>
              </a:lnSpc>
              <a:spcBef>
                <a:spcPts val="105"/>
              </a:spcBef>
            </a:pPr>
            <a:r>
              <a:rPr dirty="0" sz="1400" spc="-10">
                <a:solidFill>
                  <a:srgbClr val="333333"/>
                </a:solidFill>
                <a:latin typeface="Meiryo"/>
                <a:cs typeface="Meiryo"/>
              </a:rPr>
              <a:t>をクリックします。</a:t>
            </a:r>
            <a:endParaRPr sz="1400">
              <a:latin typeface="Meiryo"/>
              <a:cs typeface="Meiryo"/>
            </a:endParaRPr>
          </a:p>
        </p:txBody>
      </p:sp>
      <p:pic>
        <p:nvPicPr>
          <p:cNvPr id="6" name="object 6" descr=""/>
          <p:cNvPicPr/>
          <p:nvPr/>
        </p:nvPicPr>
        <p:blipFill>
          <a:blip r:embed="rId2" cstate="print"/>
          <a:stretch>
            <a:fillRect/>
          </a:stretch>
        </p:blipFill>
        <p:spPr>
          <a:xfrm>
            <a:off x="6507568" y="1487475"/>
            <a:ext cx="1078134" cy="187069"/>
          </a:xfrm>
          <a:prstGeom prst="rect">
            <a:avLst/>
          </a:prstGeom>
        </p:spPr>
      </p:pic>
      <p:grpSp>
        <p:nvGrpSpPr>
          <p:cNvPr id="7" name="object 7" descr=""/>
          <p:cNvGrpSpPr/>
          <p:nvPr/>
        </p:nvGrpSpPr>
        <p:grpSpPr>
          <a:xfrm>
            <a:off x="144310" y="2096325"/>
            <a:ext cx="5760720" cy="3324860"/>
            <a:chOff x="144310" y="2096325"/>
            <a:chExt cx="5760720" cy="3324860"/>
          </a:xfrm>
        </p:grpSpPr>
        <p:pic>
          <p:nvPicPr>
            <p:cNvPr id="8" name="object 8" descr=""/>
            <p:cNvPicPr/>
            <p:nvPr/>
          </p:nvPicPr>
          <p:blipFill>
            <a:blip r:embed="rId3" cstate="print"/>
            <a:stretch>
              <a:fillRect/>
            </a:stretch>
          </p:blipFill>
          <p:spPr>
            <a:xfrm>
              <a:off x="153835" y="2105914"/>
              <a:ext cx="5741542" cy="3305429"/>
            </a:xfrm>
            <a:prstGeom prst="rect">
              <a:avLst/>
            </a:prstGeom>
          </p:spPr>
        </p:pic>
        <p:sp>
          <p:nvSpPr>
            <p:cNvPr id="9" name="object 9" descr=""/>
            <p:cNvSpPr/>
            <p:nvPr/>
          </p:nvSpPr>
          <p:spPr>
            <a:xfrm>
              <a:off x="149072" y="2101088"/>
              <a:ext cx="5751195" cy="3315335"/>
            </a:xfrm>
            <a:custGeom>
              <a:avLst/>
              <a:gdLst/>
              <a:ahLst/>
              <a:cxnLst/>
              <a:rect l="l" t="t" r="r" b="b"/>
              <a:pathLst>
                <a:path w="5751195" h="3315335">
                  <a:moveTo>
                    <a:pt x="0" y="3314954"/>
                  </a:moveTo>
                  <a:lnTo>
                    <a:pt x="5751068" y="3314954"/>
                  </a:lnTo>
                  <a:lnTo>
                    <a:pt x="5751068" y="0"/>
                  </a:lnTo>
                  <a:lnTo>
                    <a:pt x="0" y="0"/>
                  </a:lnTo>
                  <a:lnTo>
                    <a:pt x="0" y="3314954"/>
                  </a:lnTo>
                  <a:close/>
                </a:path>
              </a:pathLst>
            </a:custGeom>
            <a:ln w="9525">
              <a:solidFill>
                <a:srgbClr val="1F2125"/>
              </a:solidFill>
            </a:ln>
          </p:spPr>
          <p:txBody>
            <a:bodyPr wrap="square" lIns="0" tIns="0" rIns="0" bIns="0" rtlCol="0"/>
            <a:lstStyle/>
            <a:p/>
          </p:txBody>
        </p:sp>
      </p:grpSp>
      <p:grpSp>
        <p:nvGrpSpPr>
          <p:cNvPr id="10" name="object 10" descr=""/>
          <p:cNvGrpSpPr/>
          <p:nvPr/>
        </p:nvGrpSpPr>
        <p:grpSpPr>
          <a:xfrm>
            <a:off x="6254432" y="2096452"/>
            <a:ext cx="5701665" cy="3290570"/>
            <a:chOff x="6254432" y="2096452"/>
            <a:chExt cx="5701665" cy="3290570"/>
          </a:xfrm>
        </p:grpSpPr>
        <p:pic>
          <p:nvPicPr>
            <p:cNvPr id="11" name="object 11" descr=""/>
            <p:cNvPicPr/>
            <p:nvPr/>
          </p:nvPicPr>
          <p:blipFill>
            <a:blip r:embed="rId4" cstate="print"/>
            <a:stretch>
              <a:fillRect/>
            </a:stretch>
          </p:blipFill>
          <p:spPr>
            <a:xfrm>
              <a:off x="6263894" y="2105913"/>
              <a:ext cx="5682360" cy="3271265"/>
            </a:xfrm>
            <a:prstGeom prst="rect">
              <a:avLst/>
            </a:prstGeom>
          </p:spPr>
        </p:pic>
        <p:sp>
          <p:nvSpPr>
            <p:cNvPr id="12" name="object 12" descr=""/>
            <p:cNvSpPr/>
            <p:nvPr/>
          </p:nvSpPr>
          <p:spPr>
            <a:xfrm>
              <a:off x="6259195" y="2101214"/>
              <a:ext cx="5692140" cy="3281045"/>
            </a:xfrm>
            <a:custGeom>
              <a:avLst/>
              <a:gdLst/>
              <a:ahLst/>
              <a:cxnLst/>
              <a:rect l="l" t="t" r="r" b="b"/>
              <a:pathLst>
                <a:path w="5692140" h="3281045">
                  <a:moveTo>
                    <a:pt x="0" y="3280790"/>
                  </a:moveTo>
                  <a:lnTo>
                    <a:pt x="5691885" y="3280790"/>
                  </a:lnTo>
                  <a:lnTo>
                    <a:pt x="5691885" y="0"/>
                  </a:lnTo>
                  <a:lnTo>
                    <a:pt x="0" y="0"/>
                  </a:lnTo>
                  <a:lnTo>
                    <a:pt x="0" y="3280790"/>
                  </a:lnTo>
                  <a:close/>
                </a:path>
              </a:pathLst>
            </a:custGeom>
            <a:ln w="9524">
              <a:solidFill>
                <a:srgbClr val="1F2125"/>
              </a:solidFill>
            </a:ln>
          </p:spPr>
          <p:txBody>
            <a:bodyPr wrap="square" lIns="0" tIns="0" rIns="0" bIns="0" rtlCol="0"/>
            <a:lstStyle/>
            <a:p/>
          </p:txBody>
        </p:sp>
      </p:grpSp>
      <p:sp>
        <p:nvSpPr>
          <p:cNvPr id="13" name="object 13"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4" name="object 14"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790064" cy="602615"/>
          </a:xfrm>
          <a:prstGeom prst="rect">
            <a:avLst/>
          </a:prstGeom>
        </p:spPr>
        <p:txBody>
          <a:bodyPr wrap="square" lIns="0" tIns="81915" rIns="0" bIns="0" rtlCol="0" vert="horz">
            <a:spAutoFit/>
          </a:bodyPr>
          <a:lstStyle/>
          <a:p>
            <a:pPr algn="r" marR="54610">
              <a:lnSpc>
                <a:spcPct val="100000"/>
              </a:lnSpc>
              <a:spcBef>
                <a:spcPts val="645"/>
              </a:spcBef>
            </a:pPr>
            <a:r>
              <a:rPr dirty="0" sz="1500" spc="-10" b="1">
                <a:latin typeface="Meiryo"/>
                <a:cs typeface="Meiryo"/>
              </a:rPr>
              <a:t>シャッフルフェイス</a:t>
            </a:r>
            <a:endParaRPr sz="1500">
              <a:latin typeface="Meiryo"/>
              <a:cs typeface="Meiryo"/>
            </a:endParaRPr>
          </a:p>
          <a:p>
            <a:pPr algn="r" marR="508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p:txBody>
      </p:sp>
      <p:sp>
        <p:nvSpPr>
          <p:cNvPr id="3" name="object 3" descr=""/>
          <p:cNvSpPr txBox="1"/>
          <p:nvPr/>
        </p:nvSpPr>
        <p:spPr>
          <a:xfrm>
            <a:off x="371043" y="782853"/>
            <a:ext cx="5056505" cy="922019"/>
          </a:xfrm>
          <a:prstGeom prst="rect">
            <a:avLst/>
          </a:prstGeom>
        </p:spPr>
        <p:txBody>
          <a:bodyPr wrap="square" lIns="0" tIns="71755" rIns="0" bIns="0" rtlCol="0" vert="horz">
            <a:spAutoFit/>
          </a:bodyPr>
          <a:lstStyle/>
          <a:p>
            <a:pPr marL="12700">
              <a:lnSpc>
                <a:spcPct val="100000"/>
              </a:lnSpc>
              <a:spcBef>
                <a:spcPts val="565"/>
              </a:spcBef>
            </a:pPr>
            <a:r>
              <a:rPr dirty="0" sz="1600" spc="-20" b="1">
                <a:latin typeface="Meiryo"/>
                <a:cs typeface="Meiryo"/>
              </a:rPr>
              <a:t>4-</a:t>
            </a:r>
            <a:r>
              <a:rPr dirty="0" sz="1600" b="1">
                <a:latin typeface="Meiryo"/>
                <a:cs typeface="Meiryo"/>
              </a:rPr>
              <a:t>1</a:t>
            </a:r>
            <a:r>
              <a:rPr dirty="0" sz="1600" spc="-30" b="1">
                <a:latin typeface="Meiryo"/>
                <a:cs typeface="Meiryo"/>
              </a:rPr>
              <a:t>. スナップショットの保存と呼び出し</a:t>
            </a:r>
            <a:endParaRPr sz="1600">
              <a:latin typeface="Meiryo"/>
              <a:cs typeface="Meiryo"/>
            </a:endParaRPr>
          </a:p>
          <a:p>
            <a:pPr marL="215265" indent="-203200">
              <a:lnSpc>
                <a:spcPct val="100000"/>
              </a:lnSpc>
              <a:spcBef>
                <a:spcPts val="470"/>
              </a:spcBef>
              <a:buSzPct val="93750"/>
              <a:buChar char="●"/>
              <a:tabLst>
                <a:tab pos="215265" algn="l"/>
              </a:tabLst>
            </a:pPr>
            <a:r>
              <a:rPr dirty="0" sz="1600" spc="-30" b="1">
                <a:latin typeface="Meiryo"/>
                <a:cs typeface="Meiryo"/>
              </a:rPr>
              <a:t>スナップショットを保存する</a:t>
            </a:r>
            <a:endParaRPr sz="1600">
              <a:latin typeface="Meiryo"/>
              <a:cs typeface="Meiryo"/>
            </a:endParaRPr>
          </a:p>
          <a:p>
            <a:pPr marL="414655">
              <a:lnSpc>
                <a:spcPct val="100000"/>
              </a:lnSpc>
              <a:spcBef>
                <a:spcPts val="600"/>
              </a:spcBef>
            </a:pPr>
            <a:r>
              <a:rPr dirty="0" sz="1400" spc="-20">
                <a:latin typeface="Meiryo"/>
                <a:cs typeface="Meiryo"/>
              </a:rPr>
              <a:t>③スナップショットの『保存』ボタンをクリックします。</a:t>
            </a:r>
            <a:endParaRPr sz="1400">
              <a:latin typeface="Meiryo"/>
              <a:cs typeface="Meiryo"/>
            </a:endParaRPr>
          </a:p>
        </p:txBody>
      </p:sp>
      <p:sp>
        <p:nvSpPr>
          <p:cNvPr id="4" name="object 4" descr=""/>
          <p:cNvSpPr txBox="1"/>
          <p:nvPr/>
        </p:nvSpPr>
        <p:spPr>
          <a:xfrm>
            <a:off x="6247003" y="1459230"/>
            <a:ext cx="5542915" cy="239395"/>
          </a:xfrm>
          <a:prstGeom prst="rect">
            <a:avLst/>
          </a:prstGeom>
        </p:spPr>
        <p:txBody>
          <a:bodyPr wrap="square" lIns="0" tIns="13335" rIns="0" bIns="0" rtlCol="0" vert="horz">
            <a:spAutoFit/>
          </a:bodyPr>
          <a:lstStyle/>
          <a:p>
            <a:pPr marL="12700">
              <a:lnSpc>
                <a:spcPct val="100000"/>
              </a:lnSpc>
              <a:spcBef>
                <a:spcPts val="105"/>
              </a:spcBef>
            </a:pPr>
            <a:r>
              <a:rPr dirty="0" sz="1400" spc="-20">
                <a:solidFill>
                  <a:srgbClr val="333333"/>
                </a:solidFill>
                <a:latin typeface="Meiryo"/>
                <a:cs typeface="Meiryo"/>
              </a:rPr>
              <a:t>④スナップショット名を入力し、『保存』ボタンをクリックします。</a:t>
            </a:r>
            <a:endParaRPr sz="1400">
              <a:latin typeface="Meiryo"/>
              <a:cs typeface="Meiryo"/>
            </a:endParaRPr>
          </a:p>
        </p:txBody>
      </p:sp>
      <p:grpSp>
        <p:nvGrpSpPr>
          <p:cNvPr id="5" name="object 5" descr=""/>
          <p:cNvGrpSpPr/>
          <p:nvPr/>
        </p:nvGrpSpPr>
        <p:grpSpPr>
          <a:xfrm>
            <a:off x="250786" y="1960308"/>
            <a:ext cx="5984240" cy="3448050"/>
            <a:chOff x="250786" y="1960308"/>
            <a:chExt cx="5984240" cy="3448050"/>
          </a:xfrm>
        </p:grpSpPr>
        <p:pic>
          <p:nvPicPr>
            <p:cNvPr id="6" name="object 6" descr=""/>
            <p:cNvPicPr/>
            <p:nvPr/>
          </p:nvPicPr>
          <p:blipFill>
            <a:blip r:embed="rId2" cstate="print"/>
            <a:stretch>
              <a:fillRect/>
            </a:stretch>
          </p:blipFill>
          <p:spPr>
            <a:xfrm>
              <a:off x="260311" y="1969896"/>
              <a:ext cx="5965063" cy="3429000"/>
            </a:xfrm>
            <a:prstGeom prst="rect">
              <a:avLst/>
            </a:prstGeom>
          </p:spPr>
        </p:pic>
        <p:sp>
          <p:nvSpPr>
            <p:cNvPr id="7" name="object 7" descr=""/>
            <p:cNvSpPr/>
            <p:nvPr/>
          </p:nvSpPr>
          <p:spPr>
            <a:xfrm>
              <a:off x="255549" y="1965070"/>
              <a:ext cx="5974715" cy="3438525"/>
            </a:xfrm>
            <a:custGeom>
              <a:avLst/>
              <a:gdLst/>
              <a:ahLst/>
              <a:cxnLst/>
              <a:rect l="l" t="t" r="r" b="b"/>
              <a:pathLst>
                <a:path w="5974715" h="3438525">
                  <a:moveTo>
                    <a:pt x="0" y="3438525"/>
                  </a:moveTo>
                  <a:lnTo>
                    <a:pt x="5974588" y="3438525"/>
                  </a:lnTo>
                  <a:lnTo>
                    <a:pt x="5974588" y="0"/>
                  </a:lnTo>
                  <a:lnTo>
                    <a:pt x="0" y="0"/>
                  </a:lnTo>
                  <a:lnTo>
                    <a:pt x="0" y="3438525"/>
                  </a:lnTo>
                  <a:close/>
                </a:path>
              </a:pathLst>
            </a:custGeom>
            <a:ln w="9525">
              <a:solidFill>
                <a:srgbClr val="1F2125"/>
              </a:solidFill>
            </a:ln>
          </p:spPr>
          <p:txBody>
            <a:bodyPr wrap="square" lIns="0" tIns="0" rIns="0" bIns="0" rtlCol="0"/>
            <a:lstStyle/>
            <a:p/>
          </p:txBody>
        </p:sp>
      </p:grpSp>
      <p:grpSp>
        <p:nvGrpSpPr>
          <p:cNvPr id="8" name="object 8" descr=""/>
          <p:cNvGrpSpPr/>
          <p:nvPr/>
        </p:nvGrpSpPr>
        <p:grpSpPr>
          <a:xfrm>
            <a:off x="6852221" y="2153094"/>
            <a:ext cx="4373245" cy="3062605"/>
            <a:chOff x="6852221" y="2153094"/>
            <a:chExt cx="4373245" cy="3062605"/>
          </a:xfrm>
        </p:grpSpPr>
        <p:pic>
          <p:nvPicPr>
            <p:cNvPr id="9" name="object 9" descr=""/>
            <p:cNvPicPr/>
            <p:nvPr/>
          </p:nvPicPr>
          <p:blipFill>
            <a:blip r:embed="rId3" cstate="print"/>
            <a:stretch>
              <a:fillRect/>
            </a:stretch>
          </p:blipFill>
          <p:spPr>
            <a:xfrm>
              <a:off x="6861809" y="2162683"/>
              <a:ext cx="4353686" cy="3043428"/>
            </a:xfrm>
            <a:prstGeom prst="rect">
              <a:avLst/>
            </a:prstGeom>
          </p:spPr>
        </p:pic>
        <p:sp>
          <p:nvSpPr>
            <p:cNvPr id="10" name="object 10" descr=""/>
            <p:cNvSpPr/>
            <p:nvPr/>
          </p:nvSpPr>
          <p:spPr>
            <a:xfrm>
              <a:off x="6856983" y="2157857"/>
              <a:ext cx="4363720" cy="3053080"/>
            </a:xfrm>
            <a:custGeom>
              <a:avLst/>
              <a:gdLst/>
              <a:ahLst/>
              <a:cxnLst/>
              <a:rect l="l" t="t" r="r" b="b"/>
              <a:pathLst>
                <a:path w="4363720" h="3053079">
                  <a:moveTo>
                    <a:pt x="0" y="3052953"/>
                  </a:moveTo>
                  <a:lnTo>
                    <a:pt x="4363212" y="3052953"/>
                  </a:lnTo>
                  <a:lnTo>
                    <a:pt x="4363212" y="0"/>
                  </a:lnTo>
                  <a:lnTo>
                    <a:pt x="0" y="0"/>
                  </a:lnTo>
                  <a:lnTo>
                    <a:pt x="0" y="3052953"/>
                  </a:lnTo>
                  <a:close/>
                </a:path>
              </a:pathLst>
            </a:custGeom>
            <a:ln w="9525">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Id2" cstate="print"/>
          <a:stretch>
            <a:fillRect/>
          </a:stretch>
        </p:blipFill>
        <p:spPr>
          <a:xfrm>
            <a:off x="5024210" y="1437828"/>
            <a:ext cx="508798" cy="233618"/>
          </a:xfrm>
          <a:prstGeom prst="rect">
            <a:avLst/>
          </a:prstGeom>
        </p:spPr>
      </p:pic>
      <p:grpSp>
        <p:nvGrpSpPr>
          <p:cNvPr id="3" name="object 3" descr=""/>
          <p:cNvGrpSpPr/>
          <p:nvPr/>
        </p:nvGrpSpPr>
        <p:grpSpPr>
          <a:xfrm>
            <a:off x="837844" y="1845945"/>
            <a:ext cx="2861310" cy="1459230"/>
            <a:chOff x="837844" y="1845945"/>
            <a:chExt cx="2861310" cy="1459230"/>
          </a:xfrm>
        </p:grpSpPr>
        <p:pic>
          <p:nvPicPr>
            <p:cNvPr id="4" name="object 4" descr=""/>
            <p:cNvPicPr/>
            <p:nvPr/>
          </p:nvPicPr>
          <p:blipFill>
            <a:blip r:embed="rId3" cstate="print"/>
            <a:stretch>
              <a:fillRect/>
            </a:stretch>
          </p:blipFill>
          <p:spPr>
            <a:xfrm>
              <a:off x="837844" y="1845945"/>
              <a:ext cx="2861183" cy="1458849"/>
            </a:xfrm>
            <a:prstGeom prst="rect">
              <a:avLst/>
            </a:prstGeom>
          </p:spPr>
        </p:pic>
        <p:sp>
          <p:nvSpPr>
            <p:cNvPr id="5" name="object 5" descr=""/>
            <p:cNvSpPr/>
            <p:nvPr/>
          </p:nvSpPr>
          <p:spPr>
            <a:xfrm>
              <a:off x="2710307" y="2682392"/>
              <a:ext cx="753745" cy="502920"/>
            </a:xfrm>
            <a:custGeom>
              <a:avLst/>
              <a:gdLst/>
              <a:ahLst/>
              <a:cxnLst/>
              <a:rect l="l" t="t" r="r" b="b"/>
              <a:pathLst>
                <a:path w="753745" h="502919">
                  <a:moveTo>
                    <a:pt x="0" y="502386"/>
                  </a:moveTo>
                  <a:lnTo>
                    <a:pt x="753706" y="502386"/>
                  </a:lnTo>
                  <a:lnTo>
                    <a:pt x="753706" y="0"/>
                  </a:lnTo>
                  <a:lnTo>
                    <a:pt x="0" y="0"/>
                  </a:lnTo>
                  <a:lnTo>
                    <a:pt x="0" y="502386"/>
                  </a:lnTo>
                  <a:close/>
                </a:path>
              </a:pathLst>
            </a:custGeom>
            <a:ln w="38099">
              <a:solidFill>
                <a:srgbClr val="FF0000"/>
              </a:solidFill>
            </a:ln>
          </p:spPr>
          <p:txBody>
            <a:bodyPr wrap="square" lIns="0" tIns="0" rIns="0" bIns="0" rtlCol="0"/>
            <a:lstStyle/>
            <a:p/>
          </p:txBody>
        </p:sp>
      </p:grpSp>
      <p:sp>
        <p:nvSpPr>
          <p:cNvPr id="6" name="object 6" descr=""/>
          <p:cNvSpPr txBox="1"/>
          <p:nvPr/>
        </p:nvSpPr>
        <p:spPr>
          <a:xfrm>
            <a:off x="371043" y="141739"/>
            <a:ext cx="1790064" cy="602615"/>
          </a:xfrm>
          <a:prstGeom prst="rect">
            <a:avLst/>
          </a:prstGeom>
        </p:spPr>
        <p:txBody>
          <a:bodyPr wrap="square" lIns="0" tIns="81915" rIns="0" bIns="0" rtlCol="0" vert="horz">
            <a:spAutoFit/>
          </a:bodyPr>
          <a:lstStyle/>
          <a:p>
            <a:pPr algn="r" marR="54610">
              <a:lnSpc>
                <a:spcPct val="100000"/>
              </a:lnSpc>
              <a:spcBef>
                <a:spcPts val="645"/>
              </a:spcBef>
            </a:pPr>
            <a:r>
              <a:rPr dirty="0" sz="1500" spc="-10" b="1">
                <a:latin typeface="Meiryo"/>
                <a:cs typeface="Meiryo"/>
              </a:rPr>
              <a:t>シャッフルフェイス</a:t>
            </a:r>
            <a:endParaRPr sz="1500">
              <a:latin typeface="Meiryo"/>
              <a:cs typeface="Meiryo"/>
            </a:endParaRPr>
          </a:p>
          <a:p>
            <a:pPr algn="r" marR="508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p:txBody>
      </p:sp>
      <p:sp>
        <p:nvSpPr>
          <p:cNvPr id="7" name="object 7" descr=""/>
          <p:cNvSpPr txBox="1"/>
          <p:nvPr/>
        </p:nvSpPr>
        <p:spPr>
          <a:xfrm>
            <a:off x="371043" y="782853"/>
            <a:ext cx="4699000" cy="922019"/>
          </a:xfrm>
          <a:prstGeom prst="rect">
            <a:avLst/>
          </a:prstGeom>
        </p:spPr>
        <p:txBody>
          <a:bodyPr wrap="square" lIns="0" tIns="71755" rIns="0" bIns="0" rtlCol="0" vert="horz">
            <a:spAutoFit/>
          </a:bodyPr>
          <a:lstStyle/>
          <a:p>
            <a:pPr marL="12700">
              <a:lnSpc>
                <a:spcPct val="100000"/>
              </a:lnSpc>
              <a:spcBef>
                <a:spcPts val="565"/>
              </a:spcBef>
            </a:pPr>
            <a:r>
              <a:rPr dirty="0" sz="1600" spc="-20" b="1">
                <a:latin typeface="Meiryo"/>
                <a:cs typeface="Meiryo"/>
              </a:rPr>
              <a:t>4-</a:t>
            </a:r>
            <a:r>
              <a:rPr dirty="0" sz="1600" b="1">
                <a:latin typeface="Meiryo"/>
                <a:cs typeface="Meiryo"/>
              </a:rPr>
              <a:t>1</a:t>
            </a:r>
            <a:r>
              <a:rPr dirty="0" sz="1600" spc="-30" b="1">
                <a:latin typeface="Meiryo"/>
                <a:cs typeface="Meiryo"/>
              </a:rPr>
              <a:t>. スナップショットの保存と呼び出し</a:t>
            </a:r>
            <a:endParaRPr sz="1600">
              <a:latin typeface="Meiryo"/>
              <a:cs typeface="Meiryo"/>
            </a:endParaRPr>
          </a:p>
          <a:p>
            <a:pPr marL="215265" indent="-203200">
              <a:lnSpc>
                <a:spcPct val="100000"/>
              </a:lnSpc>
              <a:spcBef>
                <a:spcPts val="470"/>
              </a:spcBef>
              <a:buSzPct val="93750"/>
              <a:buChar char="●"/>
              <a:tabLst>
                <a:tab pos="215265" algn="l"/>
              </a:tabLst>
            </a:pPr>
            <a:r>
              <a:rPr dirty="0" sz="1600" spc="-30" b="1">
                <a:latin typeface="Meiryo"/>
                <a:cs typeface="Meiryo"/>
              </a:rPr>
              <a:t>スナップショットを保存する</a:t>
            </a:r>
            <a:endParaRPr sz="1600">
              <a:latin typeface="Meiryo"/>
              <a:cs typeface="Meiryo"/>
            </a:endParaRPr>
          </a:p>
          <a:p>
            <a:pPr marL="414655">
              <a:lnSpc>
                <a:spcPct val="100000"/>
              </a:lnSpc>
              <a:spcBef>
                <a:spcPts val="600"/>
              </a:spcBef>
            </a:pPr>
            <a:r>
              <a:rPr dirty="0" sz="1400" spc="-20">
                <a:latin typeface="Meiryo"/>
                <a:cs typeface="Meiryo"/>
              </a:rPr>
              <a:t>⑤保存が完了すると確認メッセージが表示されます。</a:t>
            </a:r>
            <a:endParaRPr sz="1400">
              <a:latin typeface="Meiryo"/>
              <a:cs typeface="Meiryo"/>
            </a:endParaRPr>
          </a:p>
        </p:txBody>
      </p:sp>
      <p:sp>
        <p:nvSpPr>
          <p:cNvPr id="8" name="object 8" descr=""/>
          <p:cNvSpPr txBox="1"/>
          <p:nvPr/>
        </p:nvSpPr>
        <p:spPr>
          <a:xfrm>
            <a:off x="5574284" y="1464945"/>
            <a:ext cx="1630680" cy="239395"/>
          </a:xfrm>
          <a:prstGeom prst="rect">
            <a:avLst/>
          </a:prstGeom>
        </p:spPr>
        <p:txBody>
          <a:bodyPr wrap="square" lIns="0" tIns="13335" rIns="0" bIns="0" rtlCol="0" vert="horz">
            <a:spAutoFit/>
          </a:bodyPr>
          <a:lstStyle/>
          <a:p>
            <a:pPr marL="12700">
              <a:lnSpc>
                <a:spcPct val="100000"/>
              </a:lnSpc>
              <a:spcBef>
                <a:spcPts val="105"/>
              </a:spcBef>
            </a:pPr>
            <a:r>
              <a:rPr dirty="0" sz="1400" spc="-10">
                <a:latin typeface="Meiryo"/>
                <a:cs typeface="Meiryo"/>
              </a:rPr>
              <a:t>をクリックします。</a:t>
            </a:r>
            <a:endParaRPr sz="1400">
              <a:latin typeface="Meiryo"/>
              <a:cs typeface="Meiryo"/>
            </a:endParaRPr>
          </a:p>
        </p:txBody>
      </p:sp>
      <p:pic>
        <p:nvPicPr>
          <p:cNvPr id="9" name="object 9" descr=""/>
          <p:cNvPicPr/>
          <p:nvPr/>
        </p:nvPicPr>
        <p:blipFill>
          <a:blip r:embed="rId4" cstate="print"/>
          <a:stretch>
            <a:fillRect/>
          </a:stretch>
        </p:blipFill>
        <p:spPr>
          <a:xfrm>
            <a:off x="4145660" y="2018566"/>
            <a:ext cx="335330" cy="264927"/>
          </a:xfrm>
          <a:prstGeom prst="rect">
            <a:avLst/>
          </a:prstGeom>
        </p:spPr>
      </p:pic>
      <p:sp>
        <p:nvSpPr>
          <p:cNvPr id="10" name="object 10" descr=""/>
          <p:cNvSpPr txBox="1"/>
          <p:nvPr/>
        </p:nvSpPr>
        <p:spPr>
          <a:xfrm>
            <a:off x="4005326" y="1909317"/>
            <a:ext cx="7456805" cy="2551430"/>
          </a:xfrm>
          <a:prstGeom prst="rect">
            <a:avLst/>
          </a:prstGeom>
          <a:ln w="19050">
            <a:solidFill>
              <a:srgbClr val="C86E05"/>
            </a:solidFill>
          </a:ln>
        </p:spPr>
        <p:txBody>
          <a:bodyPr wrap="square" lIns="0" tIns="118110" rIns="0" bIns="0" rtlCol="0" vert="horz">
            <a:spAutoFit/>
          </a:bodyPr>
          <a:lstStyle/>
          <a:p>
            <a:pPr marL="556895">
              <a:lnSpc>
                <a:spcPct val="100000"/>
              </a:lnSpc>
              <a:spcBef>
                <a:spcPts val="930"/>
              </a:spcBef>
              <a:tabLst>
                <a:tab pos="1292225" algn="l"/>
              </a:tabLst>
            </a:pPr>
            <a:r>
              <a:rPr dirty="0" sz="1600" spc="-20" b="1" i="1">
                <a:solidFill>
                  <a:srgbClr val="C86E05"/>
                </a:solidFill>
                <a:latin typeface="Meiryo"/>
                <a:cs typeface="Meiryo"/>
              </a:rPr>
              <a:t>TIPS</a:t>
            </a:r>
            <a:r>
              <a:rPr dirty="0" sz="1600" b="1" i="1">
                <a:solidFill>
                  <a:srgbClr val="C86E05"/>
                </a:solidFill>
                <a:latin typeface="Meiryo"/>
                <a:cs typeface="Meiryo"/>
              </a:rPr>
              <a:t>	</a:t>
            </a:r>
            <a:r>
              <a:rPr dirty="0" baseline="1736" sz="2400" spc="-44" b="1" i="1">
                <a:solidFill>
                  <a:srgbClr val="C86E05"/>
                </a:solidFill>
                <a:latin typeface="Meiryo"/>
                <a:cs typeface="Meiryo"/>
              </a:rPr>
              <a:t>スナップショットの保存方法いろいろ</a:t>
            </a:r>
            <a:endParaRPr baseline="1736" sz="2400">
              <a:latin typeface="Meiryo"/>
              <a:cs typeface="Meiryo"/>
            </a:endParaRPr>
          </a:p>
          <a:p>
            <a:pPr marL="458470" marR="2478405">
              <a:lnSpc>
                <a:spcPct val="100000"/>
              </a:lnSpc>
              <a:spcBef>
                <a:spcPts val="2215"/>
              </a:spcBef>
            </a:pPr>
            <a:r>
              <a:rPr dirty="0" sz="1400" spc="-25">
                <a:latin typeface="Meiryo"/>
                <a:cs typeface="Meiryo"/>
              </a:rPr>
              <a:t>新規保存 ・・・スナップショットを新規保存します。</a:t>
            </a:r>
            <a:r>
              <a:rPr dirty="0" sz="1400" spc="500">
                <a:latin typeface="Meiryo"/>
                <a:cs typeface="Meiryo"/>
              </a:rPr>
              <a:t> </a:t>
            </a:r>
            <a:r>
              <a:rPr dirty="0" sz="1400" spc="-20">
                <a:latin typeface="Meiryo"/>
                <a:cs typeface="Meiryo"/>
              </a:rPr>
              <a:t>上書保存 ・・・スナップショットを上書き保存します。</a:t>
            </a:r>
            <a:r>
              <a:rPr dirty="0" sz="1400" spc="-5">
                <a:latin typeface="Meiryo"/>
                <a:cs typeface="Meiryo"/>
              </a:rPr>
              <a:t>名前を変えて上書保存</a:t>
            </a:r>
            <a:endParaRPr sz="1400">
              <a:latin typeface="Meiryo"/>
              <a:cs typeface="Meiryo"/>
            </a:endParaRPr>
          </a:p>
          <a:p>
            <a:pPr marL="1704339" marR="1768475" indent="-474345">
              <a:lnSpc>
                <a:spcPct val="100000"/>
              </a:lnSpc>
              <a:spcBef>
                <a:spcPts val="5"/>
              </a:spcBef>
            </a:pPr>
            <a:r>
              <a:rPr dirty="0" sz="1400" spc="-20">
                <a:latin typeface="Meiryo"/>
                <a:cs typeface="Meiryo"/>
              </a:rPr>
              <a:t>・・・スナップショット名を変更して上書保存します。共有している場合、リンクは変更されません。</a:t>
            </a:r>
            <a:endParaRPr sz="1400">
              <a:latin typeface="Meiryo"/>
              <a:cs typeface="Meiryo"/>
            </a:endParaRPr>
          </a:p>
          <a:p>
            <a:pPr marL="458470">
              <a:lnSpc>
                <a:spcPct val="100000"/>
              </a:lnSpc>
              <a:spcBef>
                <a:spcPts val="1680"/>
              </a:spcBef>
            </a:pPr>
            <a:r>
              <a:rPr dirty="0" sz="1400" spc="-25">
                <a:latin typeface="Meiryo"/>
                <a:cs typeface="Meiryo"/>
              </a:rPr>
              <a:t>※「上書保存」「名前を変えて上書保存」は、過去に作成したスナップショットを</a:t>
            </a:r>
            <a:endParaRPr sz="1400">
              <a:latin typeface="Meiryo"/>
              <a:cs typeface="Meiryo"/>
            </a:endParaRPr>
          </a:p>
          <a:p>
            <a:pPr marL="458470">
              <a:lnSpc>
                <a:spcPct val="100000"/>
              </a:lnSpc>
            </a:pPr>
            <a:r>
              <a:rPr dirty="0" sz="1400" spc="-20">
                <a:latin typeface="Meiryo"/>
                <a:cs typeface="Meiryo"/>
              </a:rPr>
              <a:t>呼び出した後、保存する際に利用可能です。</a:t>
            </a:r>
            <a:endParaRPr sz="1400">
              <a:latin typeface="Meiryo"/>
              <a:cs typeface="Meiryo"/>
            </a:endParaRPr>
          </a:p>
        </p:txBody>
      </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790064" cy="602615"/>
          </a:xfrm>
          <a:prstGeom prst="rect">
            <a:avLst/>
          </a:prstGeom>
        </p:spPr>
        <p:txBody>
          <a:bodyPr wrap="square" lIns="0" tIns="81915" rIns="0" bIns="0" rtlCol="0" vert="horz">
            <a:spAutoFit/>
          </a:bodyPr>
          <a:lstStyle/>
          <a:p>
            <a:pPr algn="r" marR="54610">
              <a:lnSpc>
                <a:spcPct val="100000"/>
              </a:lnSpc>
              <a:spcBef>
                <a:spcPts val="645"/>
              </a:spcBef>
            </a:pPr>
            <a:r>
              <a:rPr dirty="0" sz="1500" spc="-10" b="1">
                <a:latin typeface="Meiryo"/>
                <a:cs typeface="Meiryo"/>
              </a:rPr>
              <a:t>シャッフルフェイス</a:t>
            </a:r>
            <a:endParaRPr sz="1500">
              <a:latin typeface="Meiryo"/>
              <a:cs typeface="Meiryo"/>
            </a:endParaRPr>
          </a:p>
          <a:p>
            <a:pPr algn="r" marR="508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p:txBody>
      </p:sp>
      <p:sp>
        <p:nvSpPr>
          <p:cNvPr id="3" name="object 3" descr=""/>
          <p:cNvSpPr txBox="1"/>
          <p:nvPr/>
        </p:nvSpPr>
        <p:spPr>
          <a:xfrm>
            <a:off x="371043" y="782853"/>
            <a:ext cx="3779520" cy="981075"/>
          </a:xfrm>
          <a:prstGeom prst="rect">
            <a:avLst/>
          </a:prstGeom>
        </p:spPr>
        <p:txBody>
          <a:bodyPr wrap="square" lIns="0" tIns="71755" rIns="0" bIns="0" rtlCol="0" vert="horz">
            <a:spAutoFit/>
          </a:bodyPr>
          <a:lstStyle/>
          <a:p>
            <a:pPr marL="12700">
              <a:lnSpc>
                <a:spcPct val="100000"/>
              </a:lnSpc>
              <a:spcBef>
                <a:spcPts val="565"/>
              </a:spcBef>
            </a:pPr>
            <a:r>
              <a:rPr dirty="0" sz="1600" spc="-20" b="1">
                <a:latin typeface="Meiryo"/>
                <a:cs typeface="Meiryo"/>
              </a:rPr>
              <a:t>4-</a:t>
            </a:r>
            <a:r>
              <a:rPr dirty="0" sz="1600" b="1">
                <a:latin typeface="Meiryo"/>
                <a:cs typeface="Meiryo"/>
              </a:rPr>
              <a:t>1</a:t>
            </a:r>
            <a:r>
              <a:rPr dirty="0" sz="1600" spc="-30" b="1">
                <a:latin typeface="Meiryo"/>
                <a:cs typeface="Meiryo"/>
              </a:rPr>
              <a:t>. スナップショットの保存と呼び出し</a:t>
            </a:r>
            <a:endParaRPr sz="1600">
              <a:latin typeface="Meiryo"/>
              <a:cs typeface="Meiryo"/>
            </a:endParaRPr>
          </a:p>
          <a:p>
            <a:pPr marL="215265" indent="-203200">
              <a:lnSpc>
                <a:spcPct val="100000"/>
              </a:lnSpc>
              <a:spcBef>
                <a:spcPts val="470"/>
              </a:spcBef>
              <a:buSzPct val="93750"/>
              <a:buChar char="●"/>
              <a:tabLst>
                <a:tab pos="215265" algn="l"/>
              </a:tabLst>
            </a:pPr>
            <a:r>
              <a:rPr dirty="0" sz="1600" spc="-30" b="1">
                <a:latin typeface="Meiryo"/>
                <a:cs typeface="Meiryo"/>
              </a:rPr>
              <a:t>スナップショットを呼び出す</a:t>
            </a:r>
            <a:endParaRPr sz="1600">
              <a:latin typeface="Meiryo"/>
              <a:cs typeface="Meiryo"/>
            </a:endParaRPr>
          </a:p>
          <a:p>
            <a:pPr marL="425450">
              <a:lnSpc>
                <a:spcPct val="100000"/>
              </a:lnSpc>
              <a:spcBef>
                <a:spcPts val="1065"/>
              </a:spcBef>
              <a:tabLst>
                <a:tab pos="1908175" algn="l"/>
              </a:tabLst>
            </a:pPr>
            <a:r>
              <a:rPr dirty="0" sz="1400" spc="-50">
                <a:solidFill>
                  <a:srgbClr val="333333"/>
                </a:solidFill>
                <a:latin typeface="Meiryo"/>
                <a:cs typeface="Meiryo"/>
              </a:rPr>
              <a:t>①</a:t>
            </a:r>
            <a:r>
              <a:rPr dirty="0" sz="1400">
                <a:solidFill>
                  <a:srgbClr val="333333"/>
                </a:solidFill>
                <a:latin typeface="Meiryo"/>
                <a:cs typeface="Meiryo"/>
              </a:rPr>
              <a:t>	</a:t>
            </a:r>
            <a:r>
              <a:rPr dirty="0" sz="1400" spc="-10">
                <a:solidFill>
                  <a:srgbClr val="333333"/>
                </a:solidFill>
                <a:latin typeface="Meiryo"/>
                <a:cs typeface="Meiryo"/>
              </a:rPr>
              <a:t>をクリックします。</a:t>
            </a:r>
            <a:endParaRPr sz="1400">
              <a:latin typeface="Meiryo"/>
              <a:cs typeface="Meiryo"/>
            </a:endParaRPr>
          </a:p>
        </p:txBody>
      </p:sp>
      <p:sp>
        <p:nvSpPr>
          <p:cNvPr id="4" name="object 4" descr=""/>
          <p:cNvSpPr txBox="1"/>
          <p:nvPr/>
        </p:nvSpPr>
        <p:spPr>
          <a:xfrm>
            <a:off x="6247003" y="1459230"/>
            <a:ext cx="4476115" cy="239395"/>
          </a:xfrm>
          <a:prstGeom prst="rect">
            <a:avLst/>
          </a:prstGeom>
        </p:spPr>
        <p:txBody>
          <a:bodyPr wrap="square" lIns="0" tIns="13335" rIns="0" bIns="0" rtlCol="0" vert="horz">
            <a:spAutoFit/>
          </a:bodyPr>
          <a:lstStyle/>
          <a:p>
            <a:pPr marL="12700">
              <a:lnSpc>
                <a:spcPct val="100000"/>
              </a:lnSpc>
              <a:spcBef>
                <a:spcPts val="105"/>
              </a:spcBef>
            </a:pPr>
            <a:r>
              <a:rPr dirty="0" sz="1400" spc="-20">
                <a:solidFill>
                  <a:srgbClr val="333333"/>
                </a:solidFill>
                <a:latin typeface="Meiryo"/>
                <a:cs typeface="Meiryo"/>
              </a:rPr>
              <a:t>②スナップショットの『呼び出し』をクリックします。</a:t>
            </a:r>
            <a:endParaRPr sz="1400">
              <a:latin typeface="Meiryo"/>
              <a:cs typeface="Meiryo"/>
            </a:endParaRPr>
          </a:p>
        </p:txBody>
      </p:sp>
      <p:pic>
        <p:nvPicPr>
          <p:cNvPr id="5" name="object 5" descr=""/>
          <p:cNvPicPr/>
          <p:nvPr/>
        </p:nvPicPr>
        <p:blipFill>
          <a:blip r:embed="rId2" cstate="print"/>
          <a:stretch>
            <a:fillRect/>
          </a:stretch>
        </p:blipFill>
        <p:spPr>
          <a:xfrm>
            <a:off x="1045337" y="1552499"/>
            <a:ext cx="1078134" cy="187069"/>
          </a:xfrm>
          <a:prstGeom prst="rect">
            <a:avLst/>
          </a:prstGeom>
        </p:spPr>
      </p:pic>
      <p:grpSp>
        <p:nvGrpSpPr>
          <p:cNvPr id="6" name="object 6" descr=""/>
          <p:cNvGrpSpPr/>
          <p:nvPr/>
        </p:nvGrpSpPr>
        <p:grpSpPr>
          <a:xfrm>
            <a:off x="404507" y="1950910"/>
            <a:ext cx="5679440" cy="3284220"/>
            <a:chOff x="404507" y="1950910"/>
            <a:chExt cx="5679440" cy="3284220"/>
          </a:xfrm>
        </p:grpSpPr>
        <p:pic>
          <p:nvPicPr>
            <p:cNvPr id="7" name="object 7" descr=""/>
            <p:cNvPicPr/>
            <p:nvPr/>
          </p:nvPicPr>
          <p:blipFill>
            <a:blip r:embed="rId3" cstate="print"/>
            <a:stretch>
              <a:fillRect/>
            </a:stretch>
          </p:blipFill>
          <p:spPr>
            <a:xfrm>
              <a:off x="414032" y="1960372"/>
              <a:ext cx="5660135" cy="3265042"/>
            </a:xfrm>
            <a:prstGeom prst="rect">
              <a:avLst/>
            </a:prstGeom>
          </p:spPr>
        </p:pic>
        <p:sp>
          <p:nvSpPr>
            <p:cNvPr id="8" name="object 8" descr=""/>
            <p:cNvSpPr/>
            <p:nvPr/>
          </p:nvSpPr>
          <p:spPr>
            <a:xfrm>
              <a:off x="409270" y="1955673"/>
              <a:ext cx="5669915" cy="3274695"/>
            </a:xfrm>
            <a:custGeom>
              <a:avLst/>
              <a:gdLst/>
              <a:ahLst/>
              <a:cxnLst/>
              <a:rect l="l" t="t" r="r" b="b"/>
              <a:pathLst>
                <a:path w="5669915" h="3274695">
                  <a:moveTo>
                    <a:pt x="0" y="3274568"/>
                  </a:moveTo>
                  <a:lnTo>
                    <a:pt x="5669661" y="3274568"/>
                  </a:lnTo>
                  <a:lnTo>
                    <a:pt x="5669661" y="0"/>
                  </a:lnTo>
                  <a:lnTo>
                    <a:pt x="0" y="0"/>
                  </a:lnTo>
                  <a:lnTo>
                    <a:pt x="0" y="3274568"/>
                  </a:lnTo>
                  <a:close/>
                </a:path>
              </a:pathLst>
            </a:custGeom>
            <a:ln w="9525">
              <a:solidFill>
                <a:srgbClr val="1F2125"/>
              </a:solidFill>
            </a:ln>
          </p:spPr>
          <p:txBody>
            <a:bodyPr wrap="square" lIns="0" tIns="0" rIns="0" bIns="0" rtlCol="0"/>
            <a:lstStyle/>
            <a:p/>
          </p:txBody>
        </p:sp>
      </p:grpSp>
      <p:grpSp>
        <p:nvGrpSpPr>
          <p:cNvPr id="9" name="object 9" descr=""/>
          <p:cNvGrpSpPr/>
          <p:nvPr/>
        </p:nvGrpSpPr>
        <p:grpSpPr>
          <a:xfrm>
            <a:off x="6311455" y="1950910"/>
            <a:ext cx="5670550" cy="3284220"/>
            <a:chOff x="6311455" y="1950910"/>
            <a:chExt cx="5670550" cy="3284220"/>
          </a:xfrm>
        </p:grpSpPr>
        <p:pic>
          <p:nvPicPr>
            <p:cNvPr id="10" name="object 10" descr=""/>
            <p:cNvPicPr/>
            <p:nvPr/>
          </p:nvPicPr>
          <p:blipFill>
            <a:blip r:embed="rId4" cstate="print"/>
            <a:stretch>
              <a:fillRect/>
            </a:stretch>
          </p:blipFill>
          <p:spPr>
            <a:xfrm>
              <a:off x="6321043" y="1960372"/>
              <a:ext cx="5651119" cy="3265042"/>
            </a:xfrm>
            <a:prstGeom prst="rect">
              <a:avLst/>
            </a:prstGeom>
          </p:spPr>
        </p:pic>
        <p:sp>
          <p:nvSpPr>
            <p:cNvPr id="11" name="object 11" descr=""/>
            <p:cNvSpPr/>
            <p:nvPr/>
          </p:nvSpPr>
          <p:spPr>
            <a:xfrm>
              <a:off x="6316217" y="1955673"/>
              <a:ext cx="5661025" cy="3274695"/>
            </a:xfrm>
            <a:custGeom>
              <a:avLst/>
              <a:gdLst/>
              <a:ahLst/>
              <a:cxnLst/>
              <a:rect l="l" t="t" r="r" b="b"/>
              <a:pathLst>
                <a:path w="5661025" h="3274695">
                  <a:moveTo>
                    <a:pt x="0" y="3274568"/>
                  </a:moveTo>
                  <a:lnTo>
                    <a:pt x="5660644" y="3274568"/>
                  </a:lnTo>
                  <a:lnTo>
                    <a:pt x="5660644" y="0"/>
                  </a:lnTo>
                  <a:lnTo>
                    <a:pt x="0" y="0"/>
                  </a:lnTo>
                  <a:lnTo>
                    <a:pt x="0" y="3274568"/>
                  </a:lnTo>
                  <a:close/>
                </a:path>
              </a:pathLst>
            </a:custGeom>
            <a:ln w="9525">
              <a:solidFill>
                <a:srgbClr val="1F2125"/>
              </a:solidFill>
            </a:ln>
          </p:spPr>
          <p:txBody>
            <a:bodyPr wrap="square" lIns="0" tIns="0" rIns="0" bIns="0" rtlCol="0"/>
            <a:lstStyle/>
            <a:p/>
          </p:txBody>
        </p:sp>
      </p:grpSp>
      <p:sp>
        <p:nvSpPr>
          <p:cNvPr id="12" name="object 12"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3" name="object 13"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2383155"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1</a:t>
            </a:r>
            <a:r>
              <a:rPr dirty="0" sz="1400" spc="-15" b="1">
                <a:solidFill>
                  <a:srgbClr val="1F2125"/>
                </a:solidFill>
                <a:latin typeface="Meiryo"/>
                <a:cs typeface="Meiryo"/>
              </a:rPr>
              <a:t>. シャッフルフェイスとは</a:t>
            </a:r>
            <a:endParaRPr sz="1400">
              <a:latin typeface="Meiryo"/>
              <a:cs typeface="Meiryo"/>
            </a:endParaRPr>
          </a:p>
        </p:txBody>
      </p:sp>
      <p:sp>
        <p:nvSpPr>
          <p:cNvPr id="3" name="object 3" descr=""/>
          <p:cNvSpPr txBox="1"/>
          <p:nvPr/>
        </p:nvSpPr>
        <p:spPr>
          <a:xfrm>
            <a:off x="371043" y="764310"/>
            <a:ext cx="2458085" cy="669290"/>
          </a:xfrm>
          <a:prstGeom prst="rect">
            <a:avLst/>
          </a:prstGeom>
        </p:spPr>
        <p:txBody>
          <a:bodyPr wrap="square" lIns="0" tIns="90805" rIns="0" bIns="0" rtlCol="0" vert="horz">
            <a:spAutoFit/>
          </a:bodyPr>
          <a:lstStyle/>
          <a:p>
            <a:pPr marL="12700">
              <a:lnSpc>
                <a:spcPct val="100000"/>
              </a:lnSpc>
              <a:spcBef>
                <a:spcPts val="715"/>
              </a:spcBef>
            </a:pPr>
            <a:r>
              <a:rPr dirty="0" sz="1600" spc="-20" b="1">
                <a:solidFill>
                  <a:srgbClr val="1F2125"/>
                </a:solidFill>
                <a:latin typeface="Meiryo"/>
                <a:cs typeface="Meiryo"/>
              </a:rPr>
              <a:t>1-</a:t>
            </a:r>
            <a:r>
              <a:rPr dirty="0" sz="1600" b="1">
                <a:solidFill>
                  <a:srgbClr val="1F2125"/>
                </a:solidFill>
                <a:latin typeface="Meiryo"/>
                <a:cs typeface="Meiryo"/>
              </a:rPr>
              <a:t>1</a:t>
            </a:r>
            <a:r>
              <a:rPr dirty="0" sz="1600" spc="-30" b="1">
                <a:solidFill>
                  <a:srgbClr val="1F2125"/>
                </a:solidFill>
                <a:latin typeface="Meiryo"/>
                <a:cs typeface="Meiryo"/>
              </a:rPr>
              <a:t>. 主な画面イメージ</a:t>
            </a:r>
            <a:endParaRPr sz="1600">
              <a:latin typeface="Meiryo"/>
              <a:cs typeface="Meiryo"/>
            </a:endParaRPr>
          </a:p>
          <a:p>
            <a:pPr marL="12700">
              <a:lnSpc>
                <a:spcPct val="100000"/>
              </a:lnSpc>
              <a:spcBef>
                <a:spcPts val="610"/>
              </a:spcBef>
            </a:pPr>
            <a:r>
              <a:rPr dirty="0" sz="1600" spc="-30" b="1">
                <a:solidFill>
                  <a:srgbClr val="1F2125"/>
                </a:solidFill>
                <a:latin typeface="Meiryo"/>
                <a:cs typeface="Meiryo"/>
              </a:rPr>
              <a:t>●メンバーマトリクス画面</a:t>
            </a:r>
            <a:endParaRPr sz="1600">
              <a:latin typeface="Meiryo"/>
              <a:cs typeface="Meiryo"/>
            </a:endParaRPr>
          </a:p>
        </p:txBody>
      </p:sp>
      <p:sp>
        <p:nvSpPr>
          <p:cNvPr id="4" name="object 4" descr=""/>
          <p:cNvSpPr txBox="1"/>
          <p:nvPr/>
        </p:nvSpPr>
        <p:spPr>
          <a:xfrm>
            <a:off x="6299708" y="1120597"/>
            <a:ext cx="2863850" cy="269240"/>
          </a:xfrm>
          <a:prstGeom prst="rect">
            <a:avLst/>
          </a:prstGeom>
        </p:spPr>
        <p:txBody>
          <a:bodyPr wrap="square" lIns="0" tIns="12065" rIns="0" bIns="0" rtlCol="0" vert="horz">
            <a:spAutoFit/>
          </a:bodyPr>
          <a:lstStyle/>
          <a:p>
            <a:pPr marL="214629" indent="-203200">
              <a:lnSpc>
                <a:spcPct val="100000"/>
              </a:lnSpc>
              <a:spcBef>
                <a:spcPts val="95"/>
              </a:spcBef>
              <a:buSzPct val="93750"/>
              <a:buFont typeface="Meiryo"/>
              <a:buChar char="●"/>
              <a:tabLst>
                <a:tab pos="214629" algn="l"/>
              </a:tabLst>
            </a:pPr>
            <a:r>
              <a:rPr dirty="0" sz="1600" spc="-35" b="1">
                <a:solidFill>
                  <a:srgbClr val="1F2125"/>
                </a:solidFill>
                <a:latin typeface="Meiryo"/>
                <a:cs typeface="Meiryo"/>
              </a:rPr>
              <a:t>シミュレーションモード画面</a:t>
            </a:r>
            <a:endParaRPr sz="1600">
              <a:latin typeface="Meiryo"/>
              <a:cs typeface="Meiryo"/>
            </a:endParaRPr>
          </a:p>
        </p:txBody>
      </p:sp>
      <p:grpSp>
        <p:nvGrpSpPr>
          <p:cNvPr id="5" name="object 5" descr=""/>
          <p:cNvGrpSpPr/>
          <p:nvPr/>
        </p:nvGrpSpPr>
        <p:grpSpPr>
          <a:xfrm>
            <a:off x="64222" y="1553400"/>
            <a:ext cx="5718175" cy="3111500"/>
            <a:chOff x="64222" y="1553400"/>
            <a:chExt cx="5718175" cy="3111500"/>
          </a:xfrm>
        </p:grpSpPr>
        <p:pic>
          <p:nvPicPr>
            <p:cNvPr id="6" name="object 6" descr=""/>
            <p:cNvPicPr/>
            <p:nvPr/>
          </p:nvPicPr>
          <p:blipFill>
            <a:blip r:embed="rId2" cstate="print"/>
            <a:stretch>
              <a:fillRect/>
            </a:stretch>
          </p:blipFill>
          <p:spPr>
            <a:xfrm>
              <a:off x="73747" y="1593566"/>
              <a:ext cx="5698871" cy="3061618"/>
            </a:xfrm>
            <a:prstGeom prst="rect">
              <a:avLst/>
            </a:prstGeom>
          </p:spPr>
        </p:pic>
        <p:sp>
          <p:nvSpPr>
            <p:cNvPr id="7" name="object 7" descr=""/>
            <p:cNvSpPr/>
            <p:nvPr/>
          </p:nvSpPr>
          <p:spPr>
            <a:xfrm>
              <a:off x="68985" y="1558163"/>
              <a:ext cx="5708650" cy="3101975"/>
            </a:xfrm>
            <a:custGeom>
              <a:avLst/>
              <a:gdLst/>
              <a:ahLst/>
              <a:cxnLst/>
              <a:rect l="l" t="t" r="r" b="b"/>
              <a:pathLst>
                <a:path w="5708650" h="3101975">
                  <a:moveTo>
                    <a:pt x="0" y="3101721"/>
                  </a:moveTo>
                  <a:lnTo>
                    <a:pt x="5708396" y="3101721"/>
                  </a:lnTo>
                  <a:lnTo>
                    <a:pt x="5708396" y="0"/>
                  </a:lnTo>
                  <a:lnTo>
                    <a:pt x="0" y="0"/>
                  </a:lnTo>
                  <a:lnTo>
                    <a:pt x="0" y="3101721"/>
                  </a:lnTo>
                  <a:close/>
                </a:path>
              </a:pathLst>
            </a:custGeom>
            <a:ln w="9524">
              <a:solidFill>
                <a:srgbClr val="1F2125"/>
              </a:solidFill>
            </a:ln>
          </p:spPr>
          <p:txBody>
            <a:bodyPr wrap="square" lIns="0" tIns="0" rIns="0" bIns="0" rtlCol="0"/>
            <a:lstStyle/>
            <a:p/>
          </p:txBody>
        </p:sp>
      </p:grpSp>
      <p:grpSp>
        <p:nvGrpSpPr>
          <p:cNvPr id="8" name="object 8" descr=""/>
          <p:cNvGrpSpPr/>
          <p:nvPr/>
        </p:nvGrpSpPr>
        <p:grpSpPr>
          <a:xfrm>
            <a:off x="6111811" y="1555432"/>
            <a:ext cx="5742940" cy="3111500"/>
            <a:chOff x="6111811" y="1555432"/>
            <a:chExt cx="5742940" cy="3111500"/>
          </a:xfrm>
        </p:grpSpPr>
        <p:pic>
          <p:nvPicPr>
            <p:cNvPr id="9" name="object 9" descr=""/>
            <p:cNvPicPr/>
            <p:nvPr/>
          </p:nvPicPr>
          <p:blipFill>
            <a:blip r:embed="rId3" cstate="print"/>
            <a:stretch>
              <a:fillRect/>
            </a:stretch>
          </p:blipFill>
          <p:spPr>
            <a:xfrm>
              <a:off x="6121399" y="1565020"/>
              <a:ext cx="5723382" cy="3092196"/>
            </a:xfrm>
            <a:prstGeom prst="rect">
              <a:avLst/>
            </a:prstGeom>
          </p:spPr>
        </p:pic>
        <p:sp>
          <p:nvSpPr>
            <p:cNvPr id="10" name="object 10" descr=""/>
            <p:cNvSpPr/>
            <p:nvPr/>
          </p:nvSpPr>
          <p:spPr>
            <a:xfrm>
              <a:off x="6116573" y="1560194"/>
              <a:ext cx="5733415" cy="3101975"/>
            </a:xfrm>
            <a:custGeom>
              <a:avLst/>
              <a:gdLst/>
              <a:ahLst/>
              <a:cxnLst/>
              <a:rect l="l" t="t" r="r" b="b"/>
              <a:pathLst>
                <a:path w="5733415" h="3101975">
                  <a:moveTo>
                    <a:pt x="0" y="3101721"/>
                  </a:moveTo>
                  <a:lnTo>
                    <a:pt x="5732907" y="3101721"/>
                  </a:lnTo>
                  <a:lnTo>
                    <a:pt x="5732907" y="0"/>
                  </a:lnTo>
                  <a:lnTo>
                    <a:pt x="0" y="0"/>
                  </a:lnTo>
                  <a:lnTo>
                    <a:pt x="0" y="3101721"/>
                  </a:lnTo>
                  <a:close/>
                </a:path>
              </a:pathLst>
            </a:custGeom>
            <a:ln w="9525">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10</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0" y="5580888"/>
            <a:ext cx="12048490" cy="1277620"/>
            <a:chOff x="0" y="5580888"/>
            <a:chExt cx="12048490" cy="1277620"/>
          </a:xfrm>
        </p:grpSpPr>
        <p:pic>
          <p:nvPicPr>
            <p:cNvPr id="3" name="object 3" descr=""/>
            <p:cNvPicPr/>
            <p:nvPr/>
          </p:nvPicPr>
          <p:blipFill>
            <a:blip r:embed="rId2" cstate="print"/>
            <a:stretch>
              <a:fillRect/>
            </a:stretch>
          </p:blipFill>
          <p:spPr>
            <a:xfrm>
              <a:off x="0" y="6420248"/>
              <a:ext cx="12048116" cy="437750"/>
            </a:xfrm>
            <a:prstGeom prst="rect">
              <a:avLst/>
            </a:prstGeom>
          </p:spPr>
        </p:pic>
        <p:sp>
          <p:nvSpPr>
            <p:cNvPr id="4" name="object 4" descr=""/>
            <p:cNvSpPr/>
            <p:nvPr/>
          </p:nvSpPr>
          <p:spPr>
            <a:xfrm>
              <a:off x="846302" y="5580888"/>
              <a:ext cx="10584180" cy="837565"/>
            </a:xfrm>
            <a:custGeom>
              <a:avLst/>
              <a:gdLst/>
              <a:ahLst/>
              <a:cxnLst/>
              <a:rect l="l" t="t" r="r" b="b"/>
              <a:pathLst>
                <a:path w="10584180" h="837564">
                  <a:moveTo>
                    <a:pt x="10583672" y="0"/>
                  </a:moveTo>
                  <a:lnTo>
                    <a:pt x="0" y="0"/>
                  </a:lnTo>
                  <a:lnTo>
                    <a:pt x="0" y="836942"/>
                  </a:lnTo>
                  <a:lnTo>
                    <a:pt x="10583672" y="836942"/>
                  </a:lnTo>
                  <a:lnTo>
                    <a:pt x="10583672" y="0"/>
                  </a:lnTo>
                  <a:close/>
                </a:path>
              </a:pathLst>
            </a:custGeom>
            <a:solidFill>
              <a:srgbClr val="FFFFFF"/>
            </a:solidFill>
          </p:spPr>
          <p:txBody>
            <a:bodyPr wrap="square" lIns="0" tIns="0" rIns="0" bIns="0" rtlCol="0"/>
            <a:lstStyle/>
            <a:p/>
          </p:txBody>
        </p:sp>
        <p:pic>
          <p:nvPicPr>
            <p:cNvPr id="5" name="object 5" descr=""/>
            <p:cNvPicPr/>
            <p:nvPr/>
          </p:nvPicPr>
          <p:blipFill>
            <a:blip r:embed="rId3" cstate="print"/>
            <a:stretch>
              <a:fillRect/>
            </a:stretch>
          </p:blipFill>
          <p:spPr>
            <a:xfrm>
              <a:off x="925068" y="5687568"/>
              <a:ext cx="407669" cy="427481"/>
            </a:xfrm>
            <a:prstGeom prst="rect">
              <a:avLst/>
            </a:prstGeom>
          </p:spPr>
        </p:pic>
      </p:grpSp>
      <p:grpSp>
        <p:nvGrpSpPr>
          <p:cNvPr id="6" name="object 6" descr=""/>
          <p:cNvGrpSpPr/>
          <p:nvPr/>
        </p:nvGrpSpPr>
        <p:grpSpPr>
          <a:xfrm>
            <a:off x="392912" y="406869"/>
            <a:ext cx="11508105" cy="447040"/>
            <a:chOff x="392912" y="406869"/>
            <a:chExt cx="11508105" cy="447040"/>
          </a:xfrm>
        </p:grpSpPr>
        <p:sp>
          <p:nvSpPr>
            <p:cNvPr id="7" name="object 7" descr=""/>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8" name="object 8" descr=""/>
            <p:cNvPicPr/>
            <p:nvPr/>
          </p:nvPicPr>
          <p:blipFill>
            <a:blip r:embed="rId4" cstate="print"/>
            <a:stretch>
              <a:fillRect/>
            </a:stretch>
          </p:blipFill>
          <p:spPr>
            <a:xfrm>
              <a:off x="11454129" y="406869"/>
              <a:ext cx="446570" cy="446570"/>
            </a:xfrm>
            <a:prstGeom prst="rect">
              <a:avLst/>
            </a:prstGeom>
          </p:spPr>
        </p:pic>
      </p:grpSp>
      <p:sp>
        <p:nvSpPr>
          <p:cNvPr id="9" name="object 9" descr=""/>
          <p:cNvSpPr txBox="1"/>
          <p:nvPr/>
        </p:nvSpPr>
        <p:spPr>
          <a:xfrm>
            <a:off x="371043" y="141739"/>
            <a:ext cx="1790064" cy="602615"/>
          </a:xfrm>
          <a:prstGeom prst="rect">
            <a:avLst/>
          </a:prstGeom>
        </p:spPr>
        <p:txBody>
          <a:bodyPr wrap="square" lIns="0" tIns="81915" rIns="0" bIns="0" rtlCol="0" vert="horz">
            <a:spAutoFit/>
          </a:bodyPr>
          <a:lstStyle/>
          <a:p>
            <a:pPr algn="r" marR="54610">
              <a:lnSpc>
                <a:spcPct val="100000"/>
              </a:lnSpc>
              <a:spcBef>
                <a:spcPts val="645"/>
              </a:spcBef>
            </a:pPr>
            <a:r>
              <a:rPr dirty="0" sz="1500" spc="-10" b="1">
                <a:latin typeface="Meiryo"/>
                <a:cs typeface="Meiryo"/>
              </a:rPr>
              <a:t>シャッフルフェイス</a:t>
            </a:r>
            <a:endParaRPr sz="1500">
              <a:latin typeface="Meiryo"/>
              <a:cs typeface="Meiryo"/>
            </a:endParaRPr>
          </a:p>
          <a:p>
            <a:pPr algn="r" marR="508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p:txBody>
      </p:sp>
      <p:sp>
        <p:nvSpPr>
          <p:cNvPr id="10" name="object 10" descr=""/>
          <p:cNvSpPr txBox="1"/>
          <p:nvPr/>
        </p:nvSpPr>
        <p:spPr>
          <a:xfrm>
            <a:off x="371043" y="782853"/>
            <a:ext cx="5529580" cy="1120140"/>
          </a:xfrm>
          <a:prstGeom prst="rect">
            <a:avLst/>
          </a:prstGeom>
        </p:spPr>
        <p:txBody>
          <a:bodyPr wrap="square" lIns="0" tIns="71755" rIns="0" bIns="0" rtlCol="0" vert="horz">
            <a:spAutoFit/>
          </a:bodyPr>
          <a:lstStyle/>
          <a:p>
            <a:pPr marL="12700">
              <a:lnSpc>
                <a:spcPct val="100000"/>
              </a:lnSpc>
              <a:spcBef>
                <a:spcPts val="565"/>
              </a:spcBef>
            </a:pPr>
            <a:r>
              <a:rPr dirty="0" sz="1600" spc="-20" b="1">
                <a:latin typeface="Meiryo"/>
                <a:cs typeface="Meiryo"/>
              </a:rPr>
              <a:t>4-</a:t>
            </a:r>
            <a:r>
              <a:rPr dirty="0" sz="1600" b="1">
                <a:latin typeface="Meiryo"/>
                <a:cs typeface="Meiryo"/>
              </a:rPr>
              <a:t>1</a:t>
            </a:r>
            <a:r>
              <a:rPr dirty="0" sz="1600" spc="-30" b="1">
                <a:latin typeface="Meiryo"/>
                <a:cs typeface="Meiryo"/>
              </a:rPr>
              <a:t>. スナップショットの保存と呼び出し</a:t>
            </a:r>
            <a:endParaRPr sz="1600">
              <a:latin typeface="Meiryo"/>
              <a:cs typeface="Meiryo"/>
            </a:endParaRPr>
          </a:p>
          <a:p>
            <a:pPr marL="215265" indent="-203200">
              <a:lnSpc>
                <a:spcPct val="100000"/>
              </a:lnSpc>
              <a:spcBef>
                <a:spcPts val="470"/>
              </a:spcBef>
              <a:buSzPct val="93750"/>
              <a:buChar char="●"/>
              <a:tabLst>
                <a:tab pos="215265" algn="l"/>
              </a:tabLst>
            </a:pPr>
            <a:r>
              <a:rPr dirty="0" sz="1600" spc="-30" b="1">
                <a:latin typeface="Meiryo"/>
                <a:cs typeface="Meiryo"/>
              </a:rPr>
              <a:t>スナップショットを呼び出す</a:t>
            </a:r>
            <a:endParaRPr sz="1600">
              <a:latin typeface="Meiryo"/>
              <a:cs typeface="Meiryo"/>
            </a:endParaRPr>
          </a:p>
          <a:p>
            <a:pPr marL="353695">
              <a:lnSpc>
                <a:spcPct val="100000"/>
              </a:lnSpc>
              <a:spcBef>
                <a:spcPts val="475"/>
              </a:spcBef>
            </a:pPr>
            <a:r>
              <a:rPr dirty="0" sz="1400" spc="-25">
                <a:latin typeface="Meiryo"/>
                <a:cs typeface="Meiryo"/>
              </a:rPr>
              <a:t>③呼び出したいスナップショットを選択し、『呼び出す』ボタン</a:t>
            </a:r>
            <a:endParaRPr sz="1400">
              <a:latin typeface="Meiryo"/>
              <a:cs typeface="Meiryo"/>
            </a:endParaRPr>
          </a:p>
          <a:p>
            <a:pPr marL="353695">
              <a:lnSpc>
                <a:spcPct val="100000"/>
              </a:lnSpc>
              <a:spcBef>
                <a:spcPts val="5"/>
              </a:spcBef>
            </a:pPr>
            <a:r>
              <a:rPr dirty="0" sz="1400" spc="-10">
                <a:latin typeface="Meiryo"/>
                <a:cs typeface="Meiryo"/>
              </a:rPr>
              <a:t>をクリックします。</a:t>
            </a:r>
            <a:endParaRPr sz="1400">
              <a:latin typeface="Meiryo"/>
              <a:cs typeface="Meiryo"/>
            </a:endParaRPr>
          </a:p>
        </p:txBody>
      </p:sp>
      <p:sp>
        <p:nvSpPr>
          <p:cNvPr id="11" name="object 11" descr=""/>
          <p:cNvSpPr txBox="1"/>
          <p:nvPr/>
        </p:nvSpPr>
        <p:spPr>
          <a:xfrm>
            <a:off x="6247003" y="1459230"/>
            <a:ext cx="3053715" cy="239395"/>
          </a:xfrm>
          <a:prstGeom prst="rect">
            <a:avLst/>
          </a:prstGeom>
        </p:spPr>
        <p:txBody>
          <a:bodyPr wrap="square" lIns="0" tIns="13335" rIns="0" bIns="0" rtlCol="0" vert="horz">
            <a:spAutoFit/>
          </a:bodyPr>
          <a:lstStyle/>
          <a:p>
            <a:pPr marL="12700">
              <a:lnSpc>
                <a:spcPct val="100000"/>
              </a:lnSpc>
              <a:spcBef>
                <a:spcPts val="105"/>
              </a:spcBef>
            </a:pPr>
            <a:r>
              <a:rPr dirty="0" sz="1400" spc="-15">
                <a:solidFill>
                  <a:srgbClr val="333333"/>
                </a:solidFill>
                <a:latin typeface="Meiryo"/>
                <a:cs typeface="Meiryo"/>
              </a:rPr>
              <a:t>④スナップショットが表示されます。</a:t>
            </a:r>
            <a:endParaRPr sz="1400">
              <a:latin typeface="Meiryo"/>
              <a:cs typeface="Meiryo"/>
            </a:endParaRPr>
          </a:p>
        </p:txBody>
      </p:sp>
      <p:sp>
        <p:nvSpPr>
          <p:cNvPr id="12" name="object 12" descr=""/>
          <p:cNvSpPr txBox="1"/>
          <p:nvPr/>
        </p:nvSpPr>
        <p:spPr>
          <a:xfrm>
            <a:off x="846302" y="5580888"/>
            <a:ext cx="10584180" cy="837565"/>
          </a:xfrm>
          <a:prstGeom prst="rect">
            <a:avLst/>
          </a:prstGeom>
          <a:ln w="12700">
            <a:solidFill>
              <a:srgbClr val="00AFEF"/>
            </a:solidFill>
          </a:ln>
        </p:spPr>
        <p:txBody>
          <a:bodyPr wrap="square" lIns="0" tIns="137795" rIns="0" bIns="0" rtlCol="0" vert="horz">
            <a:spAutoFit/>
          </a:bodyPr>
          <a:lstStyle/>
          <a:p>
            <a:pPr marL="432434">
              <a:lnSpc>
                <a:spcPct val="100000"/>
              </a:lnSpc>
              <a:spcBef>
                <a:spcPts val="1085"/>
              </a:spcBef>
            </a:pPr>
            <a:r>
              <a:rPr dirty="0" sz="1600" spc="-10" b="1" i="1">
                <a:solidFill>
                  <a:srgbClr val="00AFEF"/>
                </a:solidFill>
                <a:latin typeface="Meiryo"/>
                <a:cs typeface="Meiryo"/>
              </a:rPr>
              <a:t>CHECK!</a:t>
            </a:r>
            <a:endParaRPr sz="1600">
              <a:latin typeface="Meiryo"/>
              <a:cs typeface="Meiryo"/>
            </a:endParaRPr>
          </a:p>
          <a:p>
            <a:pPr marL="273050">
              <a:lnSpc>
                <a:spcPct val="100000"/>
              </a:lnSpc>
              <a:spcBef>
                <a:spcPts val="459"/>
              </a:spcBef>
            </a:pPr>
            <a:r>
              <a:rPr dirty="0" sz="1400" spc="-20">
                <a:solidFill>
                  <a:srgbClr val="1D1D1D"/>
                </a:solidFill>
                <a:latin typeface="Meiryo"/>
                <a:cs typeface="Meiryo"/>
              </a:rPr>
              <a:t>ユーザー自身で保存したスナップショットを呼び出すことができます。</a:t>
            </a:r>
            <a:endParaRPr sz="1400">
              <a:latin typeface="Meiryo"/>
              <a:cs typeface="Meiryo"/>
            </a:endParaRPr>
          </a:p>
        </p:txBody>
      </p:sp>
      <p:pic>
        <p:nvPicPr>
          <p:cNvPr id="13" name="object 13" descr=""/>
          <p:cNvPicPr/>
          <p:nvPr/>
        </p:nvPicPr>
        <p:blipFill>
          <a:blip r:embed="rId5" cstate="print"/>
          <a:stretch>
            <a:fillRect/>
          </a:stretch>
        </p:blipFill>
        <p:spPr>
          <a:xfrm>
            <a:off x="1107376" y="1966848"/>
            <a:ext cx="4330446" cy="3560572"/>
          </a:xfrm>
          <a:prstGeom prst="rect">
            <a:avLst/>
          </a:prstGeom>
        </p:spPr>
      </p:pic>
      <p:grpSp>
        <p:nvGrpSpPr>
          <p:cNvPr id="14" name="object 14" descr=""/>
          <p:cNvGrpSpPr/>
          <p:nvPr/>
        </p:nvGrpSpPr>
        <p:grpSpPr>
          <a:xfrm>
            <a:off x="6086411" y="1957260"/>
            <a:ext cx="5634990" cy="3247390"/>
            <a:chOff x="6086411" y="1957260"/>
            <a:chExt cx="5634990" cy="3247390"/>
          </a:xfrm>
        </p:grpSpPr>
        <p:pic>
          <p:nvPicPr>
            <p:cNvPr id="15" name="object 15" descr=""/>
            <p:cNvPicPr/>
            <p:nvPr/>
          </p:nvPicPr>
          <p:blipFill>
            <a:blip r:embed="rId6" cstate="print"/>
            <a:stretch>
              <a:fillRect/>
            </a:stretch>
          </p:blipFill>
          <p:spPr>
            <a:xfrm>
              <a:off x="6095999" y="1966849"/>
              <a:ext cx="5615559" cy="3228086"/>
            </a:xfrm>
            <a:prstGeom prst="rect">
              <a:avLst/>
            </a:prstGeom>
          </p:spPr>
        </p:pic>
        <p:sp>
          <p:nvSpPr>
            <p:cNvPr id="16" name="object 16" descr=""/>
            <p:cNvSpPr/>
            <p:nvPr/>
          </p:nvSpPr>
          <p:spPr>
            <a:xfrm>
              <a:off x="6091173" y="1962023"/>
              <a:ext cx="5625465" cy="3237865"/>
            </a:xfrm>
            <a:custGeom>
              <a:avLst/>
              <a:gdLst/>
              <a:ahLst/>
              <a:cxnLst/>
              <a:rect l="l" t="t" r="r" b="b"/>
              <a:pathLst>
                <a:path w="5625465" h="3237865">
                  <a:moveTo>
                    <a:pt x="0" y="3237610"/>
                  </a:moveTo>
                  <a:lnTo>
                    <a:pt x="5625083" y="3237610"/>
                  </a:lnTo>
                  <a:lnTo>
                    <a:pt x="5625083" y="0"/>
                  </a:lnTo>
                  <a:lnTo>
                    <a:pt x="0" y="0"/>
                  </a:lnTo>
                  <a:lnTo>
                    <a:pt x="0" y="3237610"/>
                  </a:lnTo>
                  <a:close/>
                </a:path>
              </a:pathLst>
            </a:custGeom>
            <a:ln w="9525">
              <a:solidFill>
                <a:srgbClr val="1F2125"/>
              </a:solidFill>
            </a:ln>
          </p:spPr>
          <p:txBody>
            <a:bodyPr wrap="square" lIns="0" tIns="0" rIns="0" bIns="0" rtlCol="0"/>
            <a:lstStyle/>
            <a:p/>
          </p:txBody>
        </p:sp>
      </p:grpSp>
      <p:sp>
        <p:nvSpPr>
          <p:cNvPr id="17" name="object 17"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8" name="object 18"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790064" cy="602615"/>
          </a:xfrm>
          <a:prstGeom prst="rect">
            <a:avLst/>
          </a:prstGeom>
        </p:spPr>
        <p:txBody>
          <a:bodyPr wrap="square" lIns="0" tIns="81915" rIns="0" bIns="0" rtlCol="0" vert="horz">
            <a:spAutoFit/>
          </a:bodyPr>
          <a:lstStyle/>
          <a:p>
            <a:pPr algn="r" marR="54610">
              <a:lnSpc>
                <a:spcPct val="100000"/>
              </a:lnSpc>
              <a:spcBef>
                <a:spcPts val="645"/>
              </a:spcBef>
            </a:pPr>
            <a:r>
              <a:rPr dirty="0" sz="1500" spc="-10" b="1">
                <a:latin typeface="Meiryo"/>
                <a:cs typeface="Meiryo"/>
              </a:rPr>
              <a:t>シャッフルフェイス</a:t>
            </a:r>
            <a:endParaRPr sz="1500">
              <a:latin typeface="Meiryo"/>
              <a:cs typeface="Meiryo"/>
            </a:endParaRPr>
          </a:p>
          <a:p>
            <a:pPr algn="r" marR="508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p:txBody>
      </p:sp>
      <p:sp>
        <p:nvSpPr>
          <p:cNvPr id="3" name="object 3" descr=""/>
          <p:cNvSpPr txBox="1"/>
          <p:nvPr/>
        </p:nvSpPr>
        <p:spPr>
          <a:xfrm>
            <a:off x="371043" y="782853"/>
            <a:ext cx="5600700" cy="1160780"/>
          </a:xfrm>
          <a:prstGeom prst="rect">
            <a:avLst/>
          </a:prstGeom>
        </p:spPr>
        <p:txBody>
          <a:bodyPr wrap="square" lIns="0" tIns="71755" rIns="0" bIns="0" rtlCol="0" vert="horz">
            <a:spAutoFit/>
          </a:bodyPr>
          <a:lstStyle/>
          <a:p>
            <a:pPr marL="12700">
              <a:lnSpc>
                <a:spcPct val="100000"/>
              </a:lnSpc>
              <a:spcBef>
                <a:spcPts val="565"/>
              </a:spcBef>
            </a:pPr>
            <a:r>
              <a:rPr dirty="0" sz="1600" spc="-20" b="1">
                <a:latin typeface="Meiryo"/>
                <a:cs typeface="Meiryo"/>
              </a:rPr>
              <a:t>4-</a:t>
            </a:r>
            <a:r>
              <a:rPr dirty="0" sz="1600" b="1">
                <a:latin typeface="Meiryo"/>
                <a:cs typeface="Meiryo"/>
              </a:rPr>
              <a:t>2</a:t>
            </a:r>
            <a:r>
              <a:rPr dirty="0" sz="1600" spc="-30" b="1">
                <a:latin typeface="Meiryo"/>
                <a:cs typeface="Meiryo"/>
              </a:rPr>
              <a:t>. スナップショットの共有</a:t>
            </a:r>
            <a:endParaRPr sz="1600">
              <a:latin typeface="Meiryo"/>
              <a:cs typeface="Meiryo"/>
            </a:endParaRPr>
          </a:p>
          <a:p>
            <a:pPr marL="215265" indent="-203200">
              <a:lnSpc>
                <a:spcPct val="100000"/>
              </a:lnSpc>
              <a:spcBef>
                <a:spcPts val="470"/>
              </a:spcBef>
              <a:buSzPct val="93750"/>
              <a:buChar char="●"/>
              <a:tabLst>
                <a:tab pos="215265" algn="l"/>
              </a:tabLst>
            </a:pPr>
            <a:r>
              <a:rPr dirty="0" sz="1600" spc="-30" b="1">
                <a:latin typeface="Meiryo"/>
                <a:cs typeface="Meiryo"/>
              </a:rPr>
              <a:t>スナップショットを共有する</a:t>
            </a:r>
            <a:endParaRPr sz="1600">
              <a:latin typeface="Meiryo"/>
              <a:cs typeface="Meiryo"/>
            </a:endParaRPr>
          </a:p>
          <a:p>
            <a:pPr marL="425450" marR="5080">
              <a:lnSpc>
                <a:spcPct val="100000"/>
              </a:lnSpc>
              <a:spcBef>
                <a:spcPts val="800"/>
              </a:spcBef>
            </a:pPr>
            <a:r>
              <a:rPr dirty="0" sz="1400" spc="-10">
                <a:latin typeface="Meiryo"/>
                <a:cs typeface="Meiryo"/>
              </a:rPr>
              <a:t>①スナップショットを呼び出し</a:t>
            </a:r>
            <a:r>
              <a:rPr dirty="0" sz="1400" spc="-20">
                <a:solidFill>
                  <a:srgbClr val="333333"/>
                </a:solidFill>
                <a:latin typeface="Meiryo"/>
                <a:cs typeface="Meiryo"/>
              </a:rPr>
              <a:t>「共有リンクの取得」をクリック</a:t>
            </a:r>
            <a:r>
              <a:rPr dirty="0" sz="1400" spc="-15">
                <a:solidFill>
                  <a:srgbClr val="333333"/>
                </a:solidFill>
                <a:latin typeface="Meiryo"/>
                <a:cs typeface="Meiryo"/>
              </a:rPr>
              <a:t>します。</a:t>
            </a:r>
            <a:endParaRPr sz="1400">
              <a:latin typeface="Meiryo"/>
              <a:cs typeface="Meiryo"/>
            </a:endParaRPr>
          </a:p>
        </p:txBody>
      </p:sp>
      <p:sp>
        <p:nvSpPr>
          <p:cNvPr id="4" name="object 4" descr=""/>
          <p:cNvSpPr txBox="1"/>
          <p:nvPr/>
        </p:nvSpPr>
        <p:spPr>
          <a:xfrm>
            <a:off x="6247003" y="1459230"/>
            <a:ext cx="5187950" cy="452755"/>
          </a:xfrm>
          <a:prstGeom prst="rect">
            <a:avLst/>
          </a:prstGeom>
        </p:spPr>
        <p:txBody>
          <a:bodyPr wrap="square" lIns="0" tIns="13335" rIns="0" bIns="0" rtlCol="0" vert="horz">
            <a:spAutoFit/>
          </a:bodyPr>
          <a:lstStyle/>
          <a:p>
            <a:pPr marL="12700" marR="5080">
              <a:lnSpc>
                <a:spcPct val="100000"/>
              </a:lnSpc>
              <a:spcBef>
                <a:spcPts val="105"/>
              </a:spcBef>
            </a:pPr>
            <a:r>
              <a:rPr dirty="0" sz="1400" spc="-20">
                <a:solidFill>
                  <a:srgbClr val="333333"/>
                </a:solidFill>
                <a:latin typeface="Meiryo"/>
                <a:cs typeface="Meiryo"/>
              </a:rPr>
              <a:t>②確認メッセージが表示されます。『共有リンクを取得する』を</a:t>
            </a:r>
            <a:r>
              <a:rPr dirty="0" sz="1400" spc="-10">
                <a:solidFill>
                  <a:srgbClr val="333333"/>
                </a:solidFill>
                <a:latin typeface="Meiryo"/>
                <a:cs typeface="Meiryo"/>
              </a:rPr>
              <a:t>クリックします。</a:t>
            </a:r>
            <a:endParaRPr sz="1400">
              <a:latin typeface="Meiryo"/>
              <a:cs typeface="Meiryo"/>
            </a:endParaRPr>
          </a:p>
        </p:txBody>
      </p:sp>
      <p:grpSp>
        <p:nvGrpSpPr>
          <p:cNvPr id="5" name="object 5" descr=""/>
          <p:cNvGrpSpPr/>
          <p:nvPr/>
        </p:nvGrpSpPr>
        <p:grpSpPr>
          <a:xfrm>
            <a:off x="437934" y="2118931"/>
            <a:ext cx="5954395" cy="3448050"/>
            <a:chOff x="437934" y="2118931"/>
            <a:chExt cx="5954395" cy="3448050"/>
          </a:xfrm>
        </p:grpSpPr>
        <p:pic>
          <p:nvPicPr>
            <p:cNvPr id="6" name="object 6" descr=""/>
            <p:cNvPicPr/>
            <p:nvPr/>
          </p:nvPicPr>
          <p:blipFill>
            <a:blip r:embed="rId2" cstate="print"/>
            <a:stretch>
              <a:fillRect/>
            </a:stretch>
          </p:blipFill>
          <p:spPr>
            <a:xfrm>
              <a:off x="447459" y="2128393"/>
              <a:ext cx="5934836" cy="3429000"/>
            </a:xfrm>
            <a:prstGeom prst="rect">
              <a:avLst/>
            </a:prstGeom>
          </p:spPr>
        </p:pic>
        <p:sp>
          <p:nvSpPr>
            <p:cNvPr id="7" name="object 7" descr=""/>
            <p:cNvSpPr/>
            <p:nvPr/>
          </p:nvSpPr>
          <p:spPr>
            <a:xfrm>
              <a:off x="442696" y="2123694"/>
              <a:ext cx="5944870" cy="3438525"/>
            </a:xfrm>
            <a:custGeom>
              <a:avLst/>
              <a:gdLst/>
              <a:ahLst/>
              <a:cxnLst/>
              <a:rect l="l" t="t" r="r" b="b"/>
              <a:pathLst>
                <a:path w="5944870" h="3438525">
                  <a:moveTo>
                    <a:pt x="0" y="3438525"/>
                  </a:moveTo>
                  <a:lnTo>
                    <a:pt x="5944362" y="3438525"/>
                  </a:lnTo>
                  <a:lnTo>
                    <a:pt x="5944362" y="0"/>
                  </a:lnTo>
                  <a:lnTo>
                    <a:pt x="0" y="0"/>
                  </a:lnTo>
                  <a:lnTo>
                    <a:pt x="0" y="3438525"/>
                  </a:lnTo>
                  <a:close/>
                </a:path>
              </a:pathLst>
            </a:custGeom>
            <a:ln w="9525">
              <a:solidFill>
                <a:srgbClr val="1F2125"/>
              </a:solidFill>
            </a:ln>
          </p:spPr>
          <p:txBody>
            <a:bodyPr wrap="square" lIns="0" tIns="0" rIns="0" bIns="0" rtlCol="0"/>
            <a:lstStyle/>
            <a:p/>
          </p:txBody>
        </p:sp>
      </p:grpSp>
      <p:grpSp>
        <p:nvGrpSpPr>
          <p:cNvPr id="8" name="object 8" descr=""/>
          <p:cNvGrpSpPr/>
          <p:nvPr/>
        </p:nvGrpSpPr>
        <p:grpSpPr>
          <a:xfrm>
            <a:off x="6908482" y="2118931"/>
            <a:ext cx="4494530" cy="2256790"/>
            <a:chOff x="6908482" y="2118931"/>
            <a:chExt cx="4494530" cy="2256790"/>
          </a:xfrm>
        </p:grpSpPr>
        <p:pic>
          <p:nvPicPr>
            <p:cNvPr id="9" name="object 9" descr=""/>
            <p:cNvPicPr/>
            <p:nvPr/>
          </p:nvPicPr>
          <p:blipFill>
            <a:blip r:embed="rId3" cstate="print"/>
            <a:stretch>
              <a:fillRect/>
            </a:stretch>
          </p:blipFill>
          <p:spPr>
            <a:xfrm>
              <a:off x="6918070" y="2128520"/>
              <a:ext cx="4474972" cy="2237485"/>
            </a:xfrm>
            <a:prstGeom prst="rect">
              <a:avLst/>
            </a:prstGeom>
          </p:spPr>
        </p:pic>
        <p:sp>
          <p:nvSpPr>
            <p:cNvPr id="10" name="object 10" descr=""/>
            <p:cNvSpPr/>
            <p:nvPr/>
          </p:nvSpPr>
          <p:spPr>
            <a:xfrm>
              <a:off x="6913244" y="2123694"/>
              <a:ext cx="4485005" cy="2247265"/>
            </a:xfrm>
            <a:custGeom>
              <a:avLst/>
              <a:gdLst/>
              <a:ahLst/>
              <a:cxnLst/>
              <a:rect l="l" t="t" r="r" b="b"/>
              <a:pathLst>
                <a:path w="4485005" h="2247265">
                  <a:moveTo>
                    <a:pt x="0" y="2247010"/>
                  </a:moveTo>
                  <a:lnTo>
                    <a:pt x="4484497" y="2247010"/>
                  </a:lnTo>
                  <a:lnTo>
                    <a:pt x="4484497" y="0"/>
                  </a:lnTo>
                  <a:lnTo>
                    <a:pt x="0" y="0"/>
                  </a:lnTo>
                  <a:lnTo>
                    <a:pt x="0" y="2247010"/>
                  </a:lnTo>
                  <a:close/>
                </a:path>
              </a:pathLst>
            </a:custGeom>
            <a:ln w="9525">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0" y="4966169"/>
            <a:ext cx="12048490" cy="1892300"/>
            <a:chOff x="0" y="4966169"/>
            <a:chExt cx="12048490" cy="1892300"/>
          </a:xfrm>
        </p:grpSpPr>
        <p:pic>
          <p:nvPicPr>
            <p:cNvPr id="3" name="object 3" descr=""/>
            <p:cNvPicPr/>
            <p:nvPr/>
          </p:nvPicPr>
          <p:blipFill>
            <a:blip r:embed="rId2" cstate="print"/>
            <a:stretch>
              <a:fillRect/>
            </a:stretch>
          </p:blipFill>
          <p:spPr>
            <a:xfrm>
              <a:off x="0" y="6420247"/>
              <a:ext cx="12048116" cy="437750"/>
            </a:xfrm>
            <a:prstGeom prst="rect">
              <a:avLst/>
            </a:prstGeom>
          </p:spPr>
        </p:pic>
        <p:pic>
          <p:nvPicPr>
            <p:cNvPr id="4" name="object 4" descr=""/>
            <p:cNvPicPr/>
            <p:nvPr/>
          </p:nvPicPr>
          <p:blipFill>
            <a:blip r:embed="rId3" cstate="print"/>
            <a:stretch>
              <a:fillRect/>
            </a:stretch>
          </p:blipFill>
          <p:spPr>
            <a:xfrm>
              <a:off x="1595882" y="4966169"/>
              <a:ext cx="3145790" cy="1553083"/>
            </a:xfrm>
            <a:prstGeom prst="rect">
              <a:avLst/>
            </a:prstGeom>
          </p:spPr>
        </p:pic>
      </p:grpSp>
      <p:grpSp>
        <p:nvGrpSpPr>
          <p:cNvPr id="5" name="object 5" descr=""/>
          <p:cNvGrpSpPr/>
          <p:nvPr/>
        </p:nvGrpSpPr>
        <p:grpSpPr>
          <a:xfrm>
            <a:off x="392912" y="406869"/>
            <a:ext cx="11508105" cy="447040"/>
            <a:chOff x="392912" y="406869"/>
            <a:chExt cx="11508105" cy="447040"/>
          </a:xfrm>
        </p:grpSpPr>
        <p:sp>
          <p:nvSpPr>
            <p:cNvPr id="6" name="object 6" descr=""/>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7" name="object 7" descr=""/>
            <p:cNvPicPr/>
            <p:nvPr/>
          </p:nvPicPr>
          <p:blipFill>
            <a:blip r:embed="rId4" cstate="print"/>
            <a:stretch>
              <a:fillRect/>
            </a:stretch>
          </p:blipFill>
          <p:spPr>
            <a:xfrm>
              <a:off x="11454129" y="406869"/>
              <a:ext cx="446570" cy="446570"/>
            </a:xfrm>
            <a:prstGeom prst="rect">
              <a:avLst/>
            </a:prstGeom>
          </p:spPr>
        </p:pic>
      </p:grpSp>
      <p:grpSp>
        <p:nvGrpSpPr>
          <p:cNvPr id="8" name="object 8" descr=""/>
          <p:cNvGrpSpPr/>
          <p:nvPr/>
        </p:nvGrpSpPr>
        <p:grpSpPr>
          <a:xfrm>
            <a:off x="1490344" y="2008123"/>
            <a:ext cx="3283585" cy="2435225"/>
            <a:chOff x="1490344" y="2008123"/>
            <a:chExt cx="3283585" cy="2435225"/>
          </a:xfrm>
        </p:grpSpPr>
        <p:pic>
          <p:nvPicPr>
            <p:cNvPr id="9" name="object 9" descr=""/>
            <p:cNvPicPr/>
            <p:nvPr/>
          </p:nvPicPr>
          <p:blipFill>
            <a:blip r:embed="rId5" cstate="print"/>
            <a:stretch>
              <a:fillRect/>
            </a:stretch>
          </p:blipFill>
          <p:spPr>
            <a:xfrm>
              <a:off x="1490344" y="2008123"/>
              <a:ext cx="3283204" cy="2434844"/>
            </a:xfrm>
            <a:prstGeom prst="rect">
              <a:avLst/>
            </a:prstGeom>
          </p:spPr>
        </p:pic>
        <p:sp>
          <p:nvSpPr>
            <p:cNvPr id="10" name="object 10" descr=""/>
            <p:cNvSpPr/>
            <p:nvPr/>
          </p:nvSpPr>
          <p:spPr>
            <a:xfrm>
              <a:off x="1642490" y="3562603"/>
              <a:ext cx="1966595" cy="318770"/>
            </a:xfrm>
            <a:custGeom>
              <a:avLst/>
              <a:gdLst/>
              <a:ahLst/>
              <a:cxnLst/>
              <a:rect l="l" t="t" r="r" b="b"/>
              <a:pathLst>
                <a:path w="1966595" h="318770">
                  <a:moveTo>
                    <a:pt x="0" y="318642"/>
                  </a:moveTo>
                  <a:lnTo>
                    <a:pt x="1966595" y="318642"/>
                  </a:lnTo>
                  <a:lnTo>
                    <a:pt x="1966595" y="0"/>
                  </a:lnTo>
                  <a:lnTo>
                    <a:pt x="0" y="0"/>
                  </a:lnTo>
                  <a:lnTo>
                    <a:pt x="0" y="318642"/>
                  </a:lnTo>
                  <a:close/>
                </a:path>
              </a:pathLst>
            </a:custGeom>
            <a:ln w="38100">
              <a:solidFill>
                <a:srgbClr val="FF0000"/>
              </a:solidFill>
            </a:ln>
          </p:spPr>
          <p:txBody>
            <a:bodyPr wrap="square" lIns="0" tIns="0" rIns="0" bIns="0" rtlCol="0"/>
            <a:lstStyle/>
            <a:p/>
          </p:txBody>
        </p:sp>
      </p:grpSp>
      <p:sp>
        <p:nvSpPr>
          <p:cNvPr id="11" name="object 11" descr=""/>
          <p:cNvSpPr txBox="1"/>
          <p:nvPr/>
        </p:nvSpPr>
        <p:spPr>
          <a:xfrm>
            <a:off x="371043" y="141739"/>
            <a:ext cx="5415915" cy="1802130"/>
          </a:xfrm>
          <a:prstGeom prst="rect">
            <a:avLst/>
          </a:prstGeom>
        </p:spPr>
        <p:txBody>
          <a:bodyPr wrap="square" lIns="0" tIns="81915" rIns="0" bIns="0" rtlCol="0" vert="horz">
            <a:spAutoFit/>
          </a:bodyPr>
          <a:lstStyle/>
          <a:p>
            <a:pPr algn="r" marR="3680460">
              <a:lnSpc>
                <a:spcPct val="100000"/>
              </a:lnSpc>
              <a:spcBef>
                <a:spcPts val="645"/>
              </a:spcBef>
            </a:pPr>
            <a:r>
              <a:rPr dirty="0" sz="1500" spc="-10" b="1">
                <a:latin typeface="Meiryo"/>
                <a:cs typeface="Meiryo"/>
              </a:rPr>
              <a:t>シャッフルフェイス</a:t>
            </a:r>
            <a:endParaRPr sz="1500">
              <a:latin typeface="Meiryo"/>
              <a:cs typeface="Meiryo"/>
            </a:endParaRPr>
          </a:p>
          <a:p>
            <a:pPr algn="r" marR="3630929">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a:p>
            <a:pPr marL="12700">
              <a:lnSpc>
                <a:spcPct val="100000"/>
              </a:lnSpc>
              <a:spcBef>
                <a:spcPts val="975"/>
              </a:spcBef>
            </a:pPr>
            <a:r>
              <a:rPr dirty="0" sz="1600" spc="-20" b="1">
                <a:latin typeface="Meiryo"/>
                <a:cs typeface="Meiryo"/>
              </a:rPr>
              <a:t>4-</a:t>
            </a:r>
            <a:r>
              <a:rPr dirty="0" sz="1600" b="1">
                <a:latin typeface="Meiryo"/>
                <a:cs typeface="Meiryo"/>
              </a:rPr>
              <a:t>2</a:t>
            </a:r>
            <a:r>
              <a:rPr dirty="0" sz="1600" spc="-30" b="1">
                <a:latin typeface="Meiryo"/>
                <a:cs typeface="Meiryo"/>
              </a:rPr>
              <a:t>. スナップショットの共有</a:t>
            </a:r>
            <a:endParaRPr sz="1600">
              <a:latin typeface="Meiryo"/>
              <a:cs typeface="Meiryo"/>
            </a:endParaRPr>
          </a:p>
          <a:p>
            <a:pPr marL="215265" indent="-203200">
              <a:lnSpc>
                <a:spcPct val="100000"/>
              </a:lnSpc>
              <a:spcBef>
                <a:spcPts val="470"/>
              </a:spcBef>
              <a:buSzPct val="93750"/>
              <a:buChar char="●"/>
              <a:tabLst>
                <a:tab pos="215265" algn="l"/>
              </a:tabLst>
            </a:pPr>
            <a:r>
              <a:rPr dirty="0" sz="1600" spc="-30" b="1">
                <a:latin typeface="Meiryo"/>
                <a:cs typeface="Meiryo"/>
              </a:rPr>
              <a:t>スナップショットを共有する</a:t>
            </a:r>
            <a:endParaRPr sz="1600">
              <a:latin typeface="Meiryo"/>
              <a:cs typeface="Meiryo"/>
            </a:endParaRPr>
          </a:p>
          <a:p>
            <a:pPr marL="425450" marR="5080">
              <a:lnSpc>
                <a:spcPct val="100000"/>
              </a:lnSpc>
              <a:spcBef>
                <a:spcPts val="800"/>
              </a:spcBef>
            </a:pPr>
            <a:r>
              <a:rPr dirty="0" sz="1400">
                <a:latin typeface="Meiryo"/>
                <a:cs typeface="Meiryo"/>
              </a:rPr>
              <a:t>④</a:t>
            </a:r>
            <a:r>
              <a:rPr dirty="0" sz="1400" spc="-10">
                <a:solidFill>
                  <a:srgbClr val="333333"/>
                </a:solidFill>
                <a:latin typeface="Meiryo"/>
                <a:cs typeface="Meiryo"/>
              </a:rPr>
              <a:t>共有リンクが表示されます。URL</a:t>
            </a:r>
            <a:r>
              <a:rPr dirty="0" sz="1400" spc="-20">
                <a:solidFill>
                  <a:srgbClr val="333333"/>
                </a:solidFill>
                <a:latin typeface="Meiryo"/>
                <a:cs typeface="Meiryo"/>
              </a:rPr>
              <a:t>をクリックするとクリック</a:t>
            </a:r>
            <a:r>
              <a:rPr dirty="0" sz="1400" spc="-10">
                <a:solidFill>
                  <a:srgbClr val="333333"/>
                </a:solidFill>
                <a:latin typeface="Meiryo"/>
                <a:cs typeface="Meiryo"/>
              </a:rPr>
              <a:t>ボードにコピーできます。</a:t>
            </a:r>
            <a:endParaRPr sz="1400">
              <a:latin typeface="Meiryo"/>
              <a:cs typeface="Meiryo"/>
            </a:endParaRPr>
          </a:p>
        </p:txBody>
      </p:sp>
      <p:sp>
        <p:nvSpPr>
          <p:cNvPr id="12" name="object 12" descr=""/>
          <p:cNvSpPr txBox="1"/>
          <p:nvPr/>
        </p:nvSpPr>
        <p:spPr>
          <a:xfrm>
            <a:off x="784047" y="4599813"/>
            <a:ext cx="5008880" cy="239395"/>
          </a:xfrm>
          <a:prstGeom prst="rect">
            <a:avLst/>
          </a:prstGeom>
        </p:spPr>
        <p:txBody>
          <a:bodyPr wrap="square" lIns="0" tIns="12700" rIns="0" bIns="0" rtlCol="0" vert="horz">
            <a:spAutoFit/>
          </a:bodyPr>
          <a:lstStyle/>
          <a:p>
            <a:pPr marL="12700">
              <a:lnSpc>
                <a:spcPct val="100000"/>
              </a:lnSpc>
              <a:spcBef>
                <a:spcPts val="100"/>
              </a:spcBef>
            </a:pPr>
            <a:r>
              <a:rPr dirty="0" sz="1400" spc="-20">
                <a:solidFill>
                  <a:srgbClr val="333333"/>
                </a:solidFill>
                <a:latin typeface="Meiryo"/>
                <a:cs typeface="Meiryo"/>
              </a:rPr>
              <a:t>⑤リンクをクリックすると以下のような画面が表示されます。</a:t>
            </a:r>
            <a:endParaRPr sz="1400">
              <a:latin typeface="Meiryo"/>
              <a:cs typeface="Meiryo"/>
            </a:endParaRPr>
          </a:p>
        </p:txBody>
      </p:sp>
      <p:pic>
        <p:nvPicPr>
          <p:cNvPr id="13" name="object 13" descr=""/>
          <p:cNvPicPr/>
          <p:nvPr/>
        </p:nvPicPr>
        <p:blipFill>
          <a:blip r:embed="rId6" cstate="print"/>
          <a:stretch>
            <a:fillRect/>
          </a:stretch>
        </p:blipFill>
        <p:spPr>
          <a:xfrm>
            <a:off x="6183116" y="2714686"/>
            <a:ext cx="146577" cy="156283"/>
          </a:xfrm>
          <a:prstGeom prst="rect">
            <a:avLst/>
          </a:prstGeom>
        </p:spPr>
      </p:pic>
      <p:sp>
        <p:nvSpPr>
          <p:cNvPr id="14" name="object 14" descr=""/>
          <p:cNvSpPr txBox="1"/>
          <p:nvPr/>
        </p:nvSpPr>
        <p:spPr>
          <a:xfrm>
            <a:off x="5971666" y="2526398"/>
            <a:ext cx="5702935" cy="837565"/>
          </a:xfrm>
          <a:prstGeom prst="rect">
            <a:avLst/>
          </a:prstGeom>
          <a:ln w="12700">
            <a:solidFill>
              <a:srgbClr val="00AFEF"/>
            </a:solidFill>
          </a:ln>
        </p:spPr>
        <p:txBody>
          <a:bodyPr wrap="square" lIns="0" tIns="137160" rIns="0" bIns="0" rtlCol="0" vert="horz">
            <a:spAutoFit/>
          </a:bodyPr>
          <a:lstStyle/>
          <a:p>
            <a:pPr marL="433070">
              <a:lnSpc>
                <a:spcPct val="100000"/>
              </a:lnSpc>
              <a:spcBef>
                <a:spcPts val="1080"/>
              </a:spcBef>
            </a:pPr>
            <a:r>
              <a:rPr dirty="0" sz="1600" spc="-10" b="1" i="1">
                <a:solidFill>
                  <a:srgbClr val="00AFEF"/>
                </a:solidFill>
                <a:latin typeface="Meiryo"/>
                <a:cs typeface="Meiryo"/>
              </a:rPr>
              <a:t>CHECK!</a:t>
            </a:r>
            <a:endParaRPr sz="1600">
              <a:latin typeface="Meiryo"/>
              <a:cs typeface="Meiryo"/>
            </a:endParaRPr>
          </a:p>
          <a:p>
            <a:pPr marL="273685">
              <a:lnSpc>
                <a:spcPct val="100000"/>
              </a:lnSpc>
              <a:spcBef>
                <a:spcPts val="459"/>
              </a:spcBef>
            </a:pPr>
            <a:r>
              <a:rPr dirty="0" sz="1400" spc="-15">
                <a:latin typeface="Meiryo"/>
                <a:cs typeface="Meiryo"/>
              </a:rPr>
              <a:t>「ハイライト」の情報は共有できません</a:t>
            </a:r>
            <a:r>
              <a:rPr dirty="0" sz="1400" spc="-50">
                <a:solidFill>
                  <a:srgbClr val="1D1D1D"/>
                </a:solidFill>
                <a:latin typeface="Meiryo"/>
                <a:cs typeface="Meiryo"/>
              </a:rPr>
              <a:t>。</a:t>
            </a:r>
            <a:endParaRPr sz="1400">
              <a:latin typeface="Meiryo"/>
              <a:cs typeface="Meiryo"/>
            </a:endParaRPr>
          </a:p>
        </p:txBody>
      </p:sp>
      <p:pic>
        <p:nvPicPr>
          <p:cNvPr id="15" name="object 15" descr=""/>
          <p:cNvPicPr/>
          <p:nvPr/>
        </p:nvPicPr>
        <p:blipFill>
          <a:blip r:embed="rId7" cstate="print"/>
          <a:stretch>
            <a:fillRect/>
          </a:stretch>
        </p:blipFill>
        <p:spPr>
          <a:xfrm>
            <a:off x="6112002" y="3770658"/>
            <a:ext cx="335330" cy="264927"/>
          </a:xfrm>
          <a:prstGeom prst="rect">
            <a:avLst/>
          </a:prstGeom>
        </p:spPr>
      </p:pic>
      <p:sp>
        <p:nvSpPr>
          <p:cNvPr id="16" name="object 16" descr=""/>
          <p:cNvSpPr txBox="1"/>
          <p:nvPr/>
        </p:nvSpPr>
        <p:spPr>
          <a:xfrm>
            <a:off x="5971666" y="3661371"/>
            <a:ext cx="5702935" cy="2863850"/>
          </a:xfrm>
          <a:prstGeom prst="rect">
            <a:avLst/>
          </a:prstGeom>
          <a:ln w="19050">
            <a:solidFill>
              <a:srgbClr val="C86E05"/>
            </a:solidFill>
          </a:ln>
        </p:spPr>
        <p:txBody>
          <a:bodyPr wrap="square" lIns="0" tIns="118110" rIns="0" bIns="0" rtlCol="0" vert="horz">
            <a:spAutoFit/>
          </a:bodyPr>
          <a:lstStyle/>
          <a:p>
            <a:pPr marL="557530">
              <a:lnSpc>
                <a:spcPct val="100000"/>
              </a:lnSpc>
              <a:spcBef>
                <a:spcPts val="930"/>
              </a:spcBef>
            </a:pPr>
            <a:r>
              <a:rPr dirty="0" sz="1600" spc="-20" b="1" i="1">
                <a:solidFill>
                  <a:srgbClr val="C86E05"/>
                </a:solidFill>
                <a:latin typeface="Meiryo"/>
                <a:cs typeface="Meiryo"/>
              </a:rPr>
              <a:t>TIPS</a:t>
            </a:r>
            <a:endParaRPr sz="1600">
              <a:latin typeface="Meiryo"/>
              <a:cs typeface="Meiryo"/>
            </a:endParaRPr>
          </a:p>
          <a:p>
            <a:pPr algn="just" marL="802005" indent="-342900">
              <a:lnSpc>
                <a:spcPct val="100000"/>
              </a:lnSpc>
              <a:spcBef>
                <a:spcPts val="1505"/>
              </a:spcBef>
              <a:buFont typeface="Wingdings"/>
              <a:buChar char=""/>
              <a:tabLst>
                <a:tab pos="802005" algn="l"/>
              </a:tabLst>
            </a:pPr>
            <a:r>
              <a:rPr dirty="0" sz="1400" spc="-5" b="1">
                <a:latin typeface="Meiryo"/>
                <a:cs typeface="Meiryo"/>
              </a:rPr>
              <a:t>共有リンクの有効期限</a:t>
            </a:r>
            <a:endParaRPr sz="1400">
              <a:latin typeface="Meiryo"/>
              <a:cs typeface="Meiryo"/>
            </a:endParaRPr>
          </a:p>
          <a:p>
            <a:pPr algn="just" marL="459105" marR="243840" indent="178435">
              <a:lnSpc>
                <a:spcPct val="100000"/>
              </a:lnSpc>
            </a:pPr>
            <a:r>
              <a:rPr dirty="0" sz="1400" spc="-20">
                <a:latin typeface="Meiryo"/>
                <a:cs typeface="Meiryo"/>
              </a:rPr>
              <a:t>共有リンクは解除するまで有効となります。スナップショットを作成したユーザーが編集し「上書保存」「名前を変えて上書保存」しても、共有リンクは変更されません。</a:t>
            </a:r>
            <a:endParaRPr sz="1400">
              <a:latin typeface="Meiryo"/>
              <a:cs typeface="Meiryo"/>
            </a:endParaRPr>
          </a:p>
          <a:p>
            <a:pPr>
              <a:lnSpc>
                <a:spcPct val="100000"/>
              </a:lnSpc>
              <a:spcBef>
                <a:spcPts val="475"/>
              </a:spcBef>
            </a:pPr>
            <a:endParaRPr sz="1400">
              <a:latin typeface="Meiryo"/>
              <a:cs typeface="Meiryo"/>
            </a:endParaRPr>
          </a:p>
          <a:p>
            <a:pPr marL="745490" indent="-286385">
              <a:lnSpc>
                <a:spcPct val="100000"/>
              </a:lnSpc>
              <a:buFont typeface="Wingdings"/>
              <a:buChar char=""/>
              <a:tabLst>
                <a:tab pos="745490" algn="l"/>
              </a:tabLst>
            </a:pPr>
            <a:r>
              <a:rPr dirty="0" sz="1400" spc="-15" b="1">
                <a:latin typeface="Meiryo"/>
                <a:cs typeface="Meiryo"/>
              </a:rPr>
              <a:t>共有後のスナップショットの編集</a:t>
            </a:r>
            <a:endParaRPr sz="1400">
              <a:latin typeface="Meiryo"/>
              <a:cs typeface="Meiryo"/>
            </a:endParaRPr>
          </a:p>
          <a:p>
            <a:pPr marL="637540">
              <a:lnSpc>
                <a:spcPct val="100000"/>
              </a:lnSpc>
            </a:pPr>
            <a:r>
              <a:rPr dirty="0" sz="1400" spc="-25">
                <a:latin typeface="Meiryo"/>
                <a:cs typeface="Meiryo"/>
              </a:rPr>
              <a:t>共有リンク取得後に、作成者がスナップショットを編集し</a:t>
            </a:r>
            <a:endParaRPr sz="1400">
              <a:latin typeface="Meiryo"/>
              <a:cs typeface="Meiryo"/>
            </a:endParaRPr>
          </a:p>
          <a:p>
            <a:pPr marL="459105" marR="368935">
              <a:lnSpc>
                <a:spcPct val="100000"/>
              </a:lnSpc>
              <a:tabLst>
                <a:tab pos="2417445" algn="l"/>
              </a:tabLst>
            </a:pPr>
            <a:r>
              <a:rPr dirty="0" sz="1400">
                <a:latin typeface="Meiryo"/>
                <a:cs typeface="Meiryo"/>
              </a:rPr>
              <a:t>「上書保存」</a:t>
            </a:r>
            <a:r>
              <a:rPr dirty="0" sz="1400" spc="-35">
                <a:latin typeface="Meiryo"/>
                <a:cs typeface="Meiryo"/>
              </a:rPr>
              <a:t> </a:t>
            </a:r>
            <a:r>
              <a:rPr dirty="0" sz="1400">
                <a:latin typeface="Meiryo"/>
                <a:cs typeface="Meiryo"/>
              </a:rPr>
              <a:t>「名前を変えて上書</a:t>
            </a:r>
            <a:r>
              <a:rPr dirty="0" sz="1400" spc="-15">
                <a:latin typeface="Meiryo"/>
                <a:cs typeface="Meiryo"/>
              </a:rPr>
              <a:t>保</a:t>
            </a:r>
            <a:r>
              <a:rPr dirty="0" sz="1400">
                <a:latin typeface="Meiryo"/>
                <a:cs typeface="Meiryo"/>
              </a:rPr>
              <a:t>存」</a:t>
            </a:r>
            <a:r>
              <a:rPr dirty="0" sz="1400" spc="-15">
                <a:latin typeface="Meiryo"/>
                <a:cs typeface="Meiryo"/>
              </a:rPr>
              <a:t>す</a:t>
            </a:r>
            <a:r>
              <a:rPr dirty="0" sz="1400">
                <a:latin typeface="Meiryo"/>
                <a:cs typeface="Meiryo"/>
              </a:rPr>
              <a:t>ると</a:t>
            </a:r>
            <a:r>
              <a:rPr dirty="0" sz="1400" spc="-15">
                <a:latin typeface="Meiryo"/>
                <a:cs typeface="Meiryo"/>
              </a:rPr>
              <a:t>、</a:t>
            </a:r>
            <a:r>
              <a:rPr dirty="0" sz="1400">
                <a:latin typeface="Meiryo"/>
                <a:cs typeface="Meiryo"/>
              </a:rPr>
              <a:t>変更</a:t>
            </a:r>
            <a:r>
              <a:rPr dirty="0" sz="1400" spc="-15">
                <a:latin typeface="Meiryo"/>
                <a:cs typeface="Meiryo"/>
              </a:rPr>
              <a:t>内</a:t>
            </a:r>
            <a:r>
              <a:rPr dirty="0" sz="1400">
                <a:latin typeface="Meiryo"/>
                <a:cs typeface="Meiryo"/>
              </a:rPr>
              <a:t>容</a:t>
            </a:r>
            <a:r>
              <a:rPr dirty="0" sz="1400" spc="-50">
                <a:latin typeface="Meiryo"/>
                <a:cs typeface="Meiryo"/>
              </a:rPr>
              <a:t>が</a:t>
            </a:r>
            <a:r>
              <a:rPr dirty="0" sz="1400">
                <a:latin typeface="Meiryo"/>
                <a:cs typeface="Meiryo"/>
              </a:rPr>
              <a:t>共有先のユーザーに</a:t>
            </a:r>
            <a:r>
              <a:rPr dirty="0" sz="1400" spc="-50">
                <a:latin typeface="Meiryo"/>
                <a:cs typeface="Meiryo"/>
              </a:rPr>
              <a:t>も</a:t>
            </a:r>
            <a:r>
              <a:rPr dirty="0" sz="1400">
                <a:latin typeface="Meiryo"/>
                <a:cs typeface="Meiryo"/>
              </a:rPr>
              <a:t>	反映されます</a:t>
            </a:r>
            <a:r>
              <a:rPr dirty="0" sz="1400" spc="-50">
                <a:latin typeface="Meiryo"/>
                <a:cs typeface="Meiryo"/>
              </a:rPr>
              <a:t>。</a:t>
            </a:r>
            <a:endParaRPr sz="1400">
              <a:latin typeface="Meiryo"/>
              <a:cs typeface="Meiryo"/>
            </a:endParaRPr>
          </a:p>
        </p:txBody>
      </p:sp>
      <p:sp>
        <p:nvSpPr>
          <p:cNvPr id="17" name="object 17"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8" name="object 18"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7194550" cy="1588770"/>
          </a:xfrm>
          <a:prstGeom prst="rect">
            <a:avLst/>
          </a:prstGeom>
        </p:spPr>
        <p:txBody>
          <a:bodyPr wrap="square" lIns="0" tIns="81915" rIns="0" bIns="0" rtlCol="0" vert="horz">
            <a:spAutoFit/>
          </a:bodyPr>
          <a:lstStyle/>
          <a:p>
            <a:pPr algn="r" marR="5459095">
              <a:lnSpc>
                <a:spcPct val="100000"/>
              </a:lnSpc>
              <a:spcBef>
                <a:spcPts val="645"/>
              </a:spcBef>
            </a:pPr>
            <a:r>
              <a:rPr dirty="0" sz="1500" spc="-10" b="1">
                <a:latin typeface="Meiryo"/>
                <a:cs typeface="Meiryo"/>
              </a:rPr>
              <a:t>シャッフルフェイス</a:t>
            </a:r>
            <a:endParaRPr sz="1500">
              <a:latin typeface="Meiryo"/>
              <a:cs typeface="Meiryo"/>
            </a:endParaRPr>
          </a:p>
          <a:p>
            <a:pPr algn="r" marR="5409565">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a:p>
            <a:pPr marL="12700">
              <a:lnSpc>
                <a:spcPct val="100000"/>
              </a:lnSpc>
              <a:spcBef>
                <a:spcPts val="975"/>
              </a:spcBef>
            </a:pPr>
            <a:r>
              <a:rPr dirty="0" sz="1600" spc="-20" b="1">
                <a:latin typeface="Meiryo"/>
                <a:cs typeface="Meiryo"/>
              </a:rPr>
              <a:t>4-</a:t>
            </a:r>
            <a:r>
              <a:rPr dirty="0" sz="1600" b="1">
                <a:latin typeface="Meiryo"/>
                <a:cs typeface="Meiryo"/>
              </a:rPr>
              <a:t>2</a:t>
            </a:r>
            <a:r>
              <a:rPr dirty="0" sz="1600" spc="-30" b="1">
                <a:latin typeface="Meiryo"/>
                <a:cs typeface="Meiryo"/>
              </a:rPr>
              <a:t>. スナップショットの共有</a:t>
            </a:r>
            <a:endParaRPr sz="1600">
              <a:latin typeface="Meiryo"/>
              <a:cs typeface="Meiryo"/>
            </a:endParaRPr>
          </a:p>
          <a:p>
            <a:pPr marL="215265" indent="-203200">
              <a:lnSpc>
                <a:spcPct val="100000"/>
              </a:lnSpc>
              <a:spcBef>
                <a:spcPts val="470"/>
              </a:spcBef>
              <a:buSzPct val="93750"/>
              <a:buChar char="●"/>
              <a:tabLst>
                <a:tab pos="215265" algn="l"/>
              </a:tabLst>
            </a:pPr>
            <a:r>
              <a:rPr dirty="0" sz="1600" spc="-30" b="1">
                <a:latin typeface="Meiryo"/>
                <a:cs typeface="Meiryo"/>
              </a:rPr>
              <a:t>スナップショットを共有する</a:t>
            </a:r>
            <a:endParaRPr sz="1600">
              <a:latin typeface="Meiryo"/>
              <a:cs typeface="Meiryo"/>
            </a:endParaRPr>
          </a:p>
          <a:p>
            <a:pPr marL="425450">
              <a:lnSpc>
                <a:spcPct val="100000"/>
              </a:lnSpc>
              <a:spcBef>
                <a:spcPts val="800"/>
              </a:spcBef>
            </a:pPr>
            <a:r>
              <a:rPr dirty="0" sz="1400" spc="-15">
                <a:latin typeface="Meiryo"/>
                <a:cs typeface="Meiryo"/>
              </a:rPr>
              <a:t>⑥共有したいユーザーに対し、取得したリンク</a:t>
            </a:r>
            <a:r>
              <a:rPr dirty="0" sz="1400" spc="-10">
                <a:latin typeface="Meiryo"/>
                <a:cs typeface="Meiryo"/>
              </a:rPr>
              <a:t>URL</a:t>
            </a:r>
            <a:r>
              <a:rPr dirty="0" sz="1400" spc="-20">
                <a:latin typeface="Meiryo"/>
                <a:cs typeface="Meiryo"/>
              </a:rPr>
              <a:t>をメール等で送信してください。</a:t>
            </a:r>
            <a:endParaRPr sz="1400">
              <a:latin typeface="Meiryo"/>
              <a:cs typeface="Meiryo"/>
            </a:endParaRPr>
          </a:p>
        </p:txBody>
      </p:sp>
      <p:sp>
        <p:nvSpPr>
          <p:cNvPr id="3" name="object 3" descr=""/>
          <p:cNvSpPr txBox="1"/>
          <p:nvPr/>
        </p:nvSpPr>
        <p:spPr>
          <a:xfrm>
            <a:off x="5360923" y="2642362"/>
            <a:ext cx="560705" cy="239395"/>
          </a:xfrm>
          <a:prstGeom prst="rect">
            <a:avLst/>
          </a:prstGeom>
        </p:spPr>
        <p:txBody>
          <a:bodyPr wrap="square" lIns="0" tIns="13335" rIns="0" bIns="0" rtlCol="0" vert="horz">
            <a:spAutoFit/>
          </a:bodyPr>
          <a:lstStyle/>
          <a:p>
            <a:pPr marL="12700">
              <a:lnSpc>
                <a:spcPct val="100000"/>
              </a:lnSpc>
              <a:spcBef>
                <a:spcPts val="105"/>
              </a:spcBef>
            </a:pPr>
            <a:r>
              <a:rPr dirty="0" sz="1400" spc="-20">
                <a:latin typeface="Meiryo"/>
                <a:cs typeface="Meiryo"/>
              </a:rPr>
              <a:t>と表示</a:t>
            </a:r>
            <a:endParaRPr sz="1400">
              <a:latin typeface="Meiryo"/>
              <a:cs typeface="Meiryo"/>
            </a:endParaRPr>
          </a:p>
        </p:txBody>
      </p:sp>
      <p:sp>
        <p:nvSpPr>
          <p:cNvPr id="4" name="object 4" descr=""/>
          <p:cNvSpPr/>
          <p:nvPr/>
        </p:nvSpPr>
        <p:spPr>
          <a:xfrm>
            <a:off x="636295" y="1889772"/>
            <a:ext cx="10881360" cy="4315460"/>
          </a:xfrm>
          <a:custGeom>
            <a:avLst/>
            <a:gdLst/>
            <a:ahLst/>
            <a:cxnLst/>
            <a:rect l="l" t="t" r="r" b="b"/>
            <a:pathLst>
              <a:path w="10881360" h="4315460">
                <a:moveTo>
                  <a:pt x="0" y="4315079"/>
                </a:moveTo>
                <a:lnTo>
                  <a:pt x="10880852" y="4315079"/>
                </a:lnTo>
                <a:lnTo>
                  <a:pt x="10880852" y="0"/>
                </a:lnTo>
                <a:lnTo>
                  <a:pt x="0" y="0"/>
                </a:lnTo>
                <a:lnTo>
                  <a:pt x="0" y="4315079"/>
                </a:lnTo>
                <a:close/>
              </a:path>
            </a:pathLst>
          </a:custGeom>
          <a:ln w="19050">
            <a:solidFill>
              <a:srgbClr val="C86E05"/>
            </a:solidFill>
          </a:ln>
        </p:spPr>
        <p:txBody>
          <a:bodyPr wrap="square" lIns="0" tIns="0" rIns="0" bIns="0" rtlCol="0"/>
          <a:lstStyle/>
          <a:p/>
        </p:txBody>
      </p:sp>
      <p:sp>
        <p:nvSpPr>
          <p:cNvPr id="5" name="object 5" descr=""/>
          <p:cNvSpPr txBox="1"/>
          <p:nvPr/>
        </p:nvSpPr>
        <p:spPr>
          <a:xfrm>
            <a:off x="855370" y="1995677"/>
            <a:ext cx="3942079" cy="1099820"/>
          </a:xfrm>
          <a:prstGeom prst="rect">
            <a:avLst/>
          </a:prstGeom>
        </p:spPr>
        <p:txBody>
          <a:bodyPr wrap="square" lIns="0" tIns="12065" rIns="0" bIns="0" rtlCol="0" vert="horz">
            <a:spAutoFit/>
          </a:bodyPr>
          <a:lstStyle/>
          <a:p>
            <a:pPr marL="337820">
              <a:lnSpc>
                <a:spcPct val="100000"/>
              </a:lnSpc>
              <a:spcBef>
                <a:spcPts val="95"/>
              </a:spcBef>
            </a:pPr>
            <a:r>
              <a:rPr dirty="0" sz="1600" spc="-20" b="1" i="1">
                <a:solidFill>
                  <a:srgbClr val="C86E05"/>
                </a:solidFill>
                <a:latin typeface="Meiryo"/>
                <a:cs typeface="Meiryo"/>
              </a:rPr>
              <a:t>TIPS</a:t>
            </a:r>
            <a:endParaRPr sz="1600">
              <a:latin typeface="Meiryo"/>
              <a:cs typeface="Meiryo"/>
            </a:endParaRPr>
          </a:p>
          <a:p>
            <a:pPr marL="299085" indent="-286385">
              <a:lnSpc>
                <a:spcPct val="100000"/>
              </a:lnSpc>
              <a:spcBef>
                <a:spcPts val="1500"/>
              </a:spcBef>
              <a:buFont typeface="Wingdings"/>
              <a:buChar char=""/>
              <a:tabLst>
                <a:tab pos="299085" algn="l"/>
              </a:tabLst>
            </a:pPr>
            <a:r>
              <a:rPr dirty="0" sz="1400" spc="-10" b="1">
                <a:latin typeface="Meiryo"/>
                <a:cs typeface="Meiryo"/>
              </a:rPr>
              <a:t>共有状況の確認</a:t>
            </a:r>
            <a:endParaRPr sz="1400">
              <a:latin typeface="Meiryo"/>
              <a:cs typeface="Meiryo"/>
            </a:endParaRPr>
          </a:p>
          <a:p>
            <a:pPr marL="12700" marR="5080">
              <a:lnSpc>
                <a:spcPct val="100000"/>
              </a:lnSpc>
            </a:pPr>
            <a:r>
              <a:rPr dirty="0" sz="1400" spc="-20">
                <a:latin typeface="Meiryo"/>
                <a:cs typeface="Meiryo"/>
              </a:rPr>
              <a:t>共有リンクを取得しているスナップショットには</a:t>
            </a:r>
            <a:r>
              <a:rPr dirty="0" sz="1400" spc="-10">
                <a:latin typeface="Meiryo"/>
                <a:cs typeface="Meiryo"/>
              </a:rPr>
              <a:t>されます。</a:t>
            </a:r>
            <a:endParaRPr sz="1400">
              <a:latin typeface="Meiryo"/>
              <a:cs typeface="Meiryo"/>
            </a:endParaRPr>
          </a:p>
        </p:txBody>
      </p:sp>
      <p:grpSp>
        <p:nvGrpSpPr>
          <p:cNvPr id="6" name="object 6" descr=""/>
          <p:cNvGrpSpPr/>
          <p:nvPr/>
        </p:nvGrpSpPr>
        <p:grpSpPr>
          <a:xfrm>
            <a:off x="776643" y="1999008"/>
            <a:ext cx="10638790" cy="3906520"/>
            <a:chOff x="776643" y="1999008"/>
            <a:chExt cx="10638790" cy="3906520"/>
          </a:xfrm>
        </p:grpSpPr>
        <p:pic>
          <p:nvPicPr>
            <p:cNvPr id="7" name="object 7" descr=""/>
            <p:cNvPicPr/>
            <p:nvPr/>
          </p:nvPicPr>
          <p:blipFill>
            <a:blip r:embed="rId2" cstate="print"/>
            <a:stretch>
              <a:fillRect/>
            </a:stretch>
          </p:blipFill>
          <p:spPr>
            <a:xfrm>
              <a:off x="776643" y="1999008"/>
              <a:ext cx="335330" cy="264927"/>
            </a:xfrm>
            <a:prstGeom prst="rect">
              <a:avLst/>
            </a:prstGeom>
          </p:spPr>
        </p:pic>
        <p:pic>
          <p:nvPicPr>
            <p:cNvPr id="8" name="object 8" descr=""/>
            <p:cNvPicPr/>
            <p:nvPr/>
          </p:nvPicPr>
          <p:blipFill>
            <a:blip r:embed="rId3" cstate="print"/>
            <a:stretch>
              <a:fillRect/>
            </a:stretch>
          </p:blipFill>
          <p:spPr>
            <a:xfrm>
              <a:off x="4807331" y="2593086"/>
              <a:ext cx="574700" cy="316864"/>
            </a:xfrm>
            <a:prstGeom prst="rect">
              <a:avLst/>
            </a:prstGeom>
          </p:spPr>
        </p:pic>
        <p:pic>
          <p:nvPicPr>
            <p:cNvPr id="9" name="object 9" descr=""/>
            <p:cNvPicPr/>
            <p:nvPr/>
          </p:nvPicPr>
          <p:blipFill>
            <a:blip r:embed="rId4" cstate="print"/>
            <a:stretch>
              <a:fillRect/>
            </a:stretch>
          </p:blipFill>
          <p:spPr>
            <a:xfrm>
              <a:off x="847775" y="3161550"/>
              <a:ext cx="5353304" cy="2675000"/>
            </a:xfrm>
            <a:prstGeom prst="rect">
              <a:avLst/>
            </a:prstGeom>
          </p:spPr>
        </p:pic>
        <p:pic>
          <p:nvPicPr>
            <p:cNvPr id="10" name="object 10" descr=""/>
            <p:cNvPicPr/>
            <p:nvPr/>
          </p:nvPicPr>
          <p:blipFill>
            <a:blip r:embed="rId5" cstate="print"/>
            <a:stretch>
              <a:fillRect/>
            </a:stretch>
          </p:blipFill>
          <p:spPr>
            <a:xfrm>
              <a:off x="6528054" y="3092856"/>
              <a:ext cx="4887340" cy="2812414"/>
            </a:xfrm>
            <a:prstGeom prst="rect">
              <a:avLst/>
            </a:prstGeom>
          </p:spPr>
        </p:pic>
      </p:grpSp>
      <p:sp>
        <p:nvSpPr>
          <p:cNvPr id="11" name="object 11" descr=""/>
          <p:cNvSpPr txBox="1"/>
          <p:nvPr/>
        </p:nvSpPr>
        <p:spPr>
          <a:xfrm>
            <a:off x="6607302" y="2406776"/>
            <a:ext cx="4120515" cy="452755"/>
          </a:xfrm>
          <a:prstGeom prst="rect">
            <a:avLst/>
          </a:prstGeom>
        </p:spPr>
        <p:txBody>
          <a:bodyPr wrap="square" lIns="0" tIns="13335" rIns="0" bIns="0" rtlCol="0" vert="horz">
            <a:spAutoFit/>
          </a:bodyPr>
          <a:lstStyle/>
          <a:p>
            <a:pPr marL="299085" indent="-286385">
              <a:lnSpc>
                <a:spcPct val="100000"/>
              </a:lnSpc>
              <a:spcBef>
                <a:spcPts val="105"/>
              </a:spcBef>
              <a:buFont typeface="Wingdings"/>
              <a:buChar char=""/>
              <a:tabLst>
                <a:tab pos="299085" algn="l"/>
              </a:tabLst>
            </a:pPr>
            <a:r>
              <a:rPr dirty="0" sz="1400" spc="-10" b="1">
                <a:latin typeface="Meiryo"/>
                <a:cs typeface="Meiryo"/>
              </a:rPr>
              <a:t>リンクの確認</a:t>
            </a:r>
            <a:endParaRPr sz="1400">
              <a:latin typeface="Meiryo"/>
              <a:cs typeface="Meiryo"/>
            </a:endParaRPr>
          </a:p>
          <a:p>
            <a:pPr marL="12700">
              <a:lnSpc>
                <a:spcPct val="100000"/>
              </a:lnSpc>
            </a:pPr>
            <a:r>
              <a:rPr dirty="0" sz="1400" spc="-20">
                <a:solidFill>
                  <a:srgbClr val="333333"/>
                </a:solidFill>
                <a:latin typeface="Meiryo"/>
                <a:cs typeface="Meiryo"/>
              </a:rPr>
              <a:t>リンクはスナップショットから再度確認できます。</a:t>
            </a:r>
            <a:endParaRPr sz="1400">
              <a:latin typeface="Meiryo"/>
              <a:cs typeface="Meiryo"/>
            </a:endParaRPr>
          </a:p>
        </p:txBody>
      </p:sp>
      <p:sp>
        <p:nvSpPr>
          <p:cNvPr id="12" name="object 12"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3" name="object 13"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790064" cy="602615"/>
          </a:xfrm>
          <a:prstGeom prst="rect">
            <a:avLst/>
          </a:prstGeom>
        </p:spPr>
        <p:txBody>
          <a:bodyPr wrap="square" lIns="0" tIns="81915" rIns="0" bIns="0" rtlCol="0" vert="horz">
            <a:spAutoFit/>
          </a:bodyPr>
          <a:lstStyle/>
          <a:p>
            <a:pPr algn="r" marR="54610">
              <a:lnSpc>
                <a:spcPct val="100000"/>
              </a:lnSpc>
              <a:spcBef>
                <a:spcPts val="645"/>
              </a:spcBef>
            </a:pPr>
            <a:r>
              <a:rPr dirty="0" sz="1500" spc="-10" b="1">
                <a:latin typeface="Meiryo"/>
                <a:cs typeface="Meiryo"/>
              </a:rPr>
              <a:t>シャッフルフェイス</a:t>
            </a:r>
            <a:endParaRPr sz="1500">
              <a:latin typeface="Meiryo"/>
              <a:cs typeface="Meiryo"/>
            </a:endParaRPr>
          </a:p>
          <a:p>
            <a:pPr algn="r" marR="508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p:txBody>
      </p:sp>
      <p:sp>
        <p:nvSpPr>
          <p:cNvPr id="3" name="object 3" descr=""/>
          <p:cNvSpPr txBox="1"/>
          <p:nvPr/>
        </p:nvSpPr>
        <p:spPr>
          <a:xfrm>
            <a:off x="371043" y="782853"/>
            <a:ext cx="5504180" cy="1345565"/>
          </a:xfrm>
          <a:prstGeom prst="rect">
            <a:avLst/>
          </a:prstGeom>
        </p:spPr>
        <p:txBody>
          <a:bodyPr wrap="square" lIns="0" tIns="71755" rIns="0" bIns="0" rtlCol="0" vert="horz">
            <a:spAutoFit/>
          </a:bodyPr>
          <a:lstStyle/>
          <a:p>
            <a:pPr marL="12700">
              <a:lnSpc>
                <a:spcPct val="100000"/>
              </a:lnSpc>
              <a:spcBef>
                <a:spcPts val="565"/>
              </a:spcBef>
            </a:pPr>
            <a:r>
              <a:rPr dirty="0" sz="1600" spc="-20" b="1">
                <a:latin typeface="Meiryo"/>
                <a:cs typeface="Meiryo"/>
              </a:rPr>
              <a:t>4-</a:t>
            </a:r>
            <a:r>
              <a:rPr dirty="0" sz="1600" b="1">
                <a:latin typeface="Meiryo"/>
                <a:cs typeface="Meiryo"/>
              </a:rPr>
              <a:t>2</a:t>
            </a:r>
            <a:r>
              <a:rPr dirty="0" sz="1600" spc="-30" b="1">
                <a:latin typeface="Meiryo"/>
                <a:cs typeface="Meiryo"/>
              </a:rPr>
              <a:t>. スナップショットの共有</a:t>
            </a:r>
            <a:endParaRPr sz="1600">
              <a:latin typeface="Meiryo"/>
              <a:cs typeface="Meiryo"/>
            </a:endParaRPr>
          </a:p>
          <a:p>
            <a:pPr marL="12700">
              <a:lnSpc>
                <a:spcPct val="100000"/>
              </a:lnSpc>
              <a:spcBef>
                <a:spcPts val="470"/>
              </a:spcBef>
            </a:pPr>
            <a:r>
              <a:rPr dirty="0" sz="1600" spc="-30" b="1">
                <a:latin typeface="Meiryo"/>
                <a:cs typeface="Meiryo"/>
              </a:rPr>
              <a:t>●他のユーザーから共有されたスナップショットを閲覧する</a:t>
            </a:r>
            <a:endParaRPr sz="1600">
              <a:latin typeface="Meiryo"/>
              <a:cs typeface="Meiryo"/>
            </a:endParaRPr>
          </a:p>
          <a:p>
            <a:pPr marL="399415">
              <a:lnSpc>
                <a:spcPct val="100000"/>
              </a:lnSpc>
              <a:spcBef>
                <a:spcPts val="575"/>
              </a:spcBef>
            </a:pPr>
            <a:r>
              <a:rPr dirty="0" sz="1400" spc="-20">
                <a:solidFill>
                  <a:srgbClr val="333333"/>
                </a:solidFill>
                <a:latin typeface="Meiryo"/>
                <a:cs typeface="Meiryo"/>
              </a:rPr>
              <a:t>①他のユーザーが共有したリンクを開きます。</a:t>
            </a:r>
            <a:endParaRPr sz="1400">
              <a:latin typeface="Meiryo"/>
              <a:cs typeface="Meiryo"/>
            </a:endParaRPr>
          </a:p>
          <a:p>
            <a:pPr marL="399415" marR="646430">
              <a:lnSpc>
                <a:spcPct val="100000"/>
              </a:lnSpc>
            </a:pPr>
            <a:r>
              <a:rPr dirty="0" sz="1400" spc="-20">
                <a:solidFill>
                  <a:srgbClr val="333333"/>
                </a:solidFill>
                <a:latin typeface="Meiryo"/>
                <a:cs typeface="Meiryo"/>
              </a:rPr>
              <a:t>共有されたスナップショットの情報が表示されるので、確認し『閉じる』をクリックします。</a:t>
            </a:r>
            <a:endParaRPr sz="1400">
              <a:latin typeface="Meiryo"/>
              <a:cs typeface="Meiryo"/>
            </a:endParaRPr>
          </a:p>
        </p:txBody>
      </p:sp>
      <p:sp>
        <p:nvSpPr>
          <p:cNvPr id="4" name="object 4" descr=""/>
          <p:cNvSpPr txBox="1"/>
          <p:nvPr/>
        </p:nvSpPr>
        <p:spPr>
          <a:xfrm>
            <a:off x="6247003" y="1459230"/>
            <a:ext cx="3053715" cy="239395"/>
          </a:xfrm>
          <a:prstGeom prst="rect">
            <a:avLst/>
          </a:prstGeom>
        </p:spPr>
        <p:txBody>
          <a:bodyPr wrap="square" lIns="0" tIns="13335" rIns="0" bIns="0" rtlCol="0" vert="horz">
            <a:spAutoFit/>
          </a:bodyPr>
          <a:lstStyle/>
          <a:p>
            <a:pPr marL="12700">
              <a:lnSpc>
                <a:spcPct val="100000"/>
              </a:lnSpc>
              <a:spcBef>
                <a:spcPts val="105"/>
              </a:spcBef>
            </a:pPr>
            <a:r>
              <a:rPr dirty="0" sz="1400" spc="-15">
                <a:solidFill>
                  <a:srgbClr val="333333"/>
                </a:solidFill>
                <a:latin typeface="Meiryo"/>
                <a:cs typeface="Meiryo"/>
              </a:rPr>
              <a:t>②スナップショットが表示されます。</a:t>
            </a:r>
            <a:endParaRPr sz="1400">
              <a:latin typeface="Meiryo"/>
              <a:cs typeface="Meiryo"/>
            </a:endParaRPr>
          </a:p>
        </p:txBody>
      </p:sp>
      <p:grpSp>
        <p:nvGrpSpPr>
          <p:cNvPr id="5" name="object 5" descr=""/>
          <p:cNvGrpSpPr/>
          <p:nvPr/>
        </p:nvGrpSpPr>
        <p:grpSpPr>
          <a:xfrm>
            <a:off x="695769" y="2410752"/>
            <a:ext cx="4544695" cy="3616960"/>
            <a:chOff x="695769" y="2410752"/>
            <a:chExt cx="4544695" cy="3616960"/>
          </a:xfrm>
        </p:grpSpPr>
        <p:pic>
          <p:nvPicPr>
            <p:cNvPr id="6" name="object 6" descr=""/>
            <p:cNvPicPr/>
            <p:nvPr/>
          </p:nvPicPr>
          <p:blipFill>
            <a:blip r:embed="rId2" cstate="print"/>
            <a:stretch>
              <a:fillRect/>
            </a:stretch>
          </p:blipFill>
          <p:spPr>
            <a:xfrm>
              <a:off x="705294" y="2420277"/>
              <a:ext cx="4525264" cy="3597528"/>
            </a:xfrm>
            <a:prstGeom prst="rect">
              <a:avLst/>
            </a:prstGeom>
          </p:spPr>
        </p:pic>
        <p:sp>
          <p:nvSpPr>
            <p:cNvPr id="7" name="object 7" descr=""/>
            <p:cNvSpPr/>
            <p:nvPr/>
          </p:nvSpPr>
          <p:spPr>
            <a:xfrm>
              <a:off x="700531" y="2415514"/>
              <a:ext cx="4535170" cy="3607435"/>
            </a:xfrm>
            <a:custGeom>
              <a:avLst/>
              <a:gdLst/>
              <a:ahLst/>
              <a:cxnLst/>
              <a:rect l="l" t="t" r="r" b="b"/>
              <a:pathLst>
                <a:path w="4535170" h="3607435">
                  <a:moveTo>
                    <a:pt x="0" y="3607054"/>
                  </a:moveTo>
                  <a:lnTo>
                    <a:pt x="4534789" y="3607054"/>
                  </a:lnTo>
                  <a:lnTo>
                    <a:pt x="4534789" y="0"/>
                  </a:lnTo>
                  <a:lnTo>
                    <a:pt x="0" y="0"/>
                  </a:lnTo>
                  <a:lnTo>
                    <a:pt x="0" y="3607054"/>
                  </a:lnTo>
                  <a:close/>
                </a:path>
              </a:pathLst>
            </a:custGeom>
            <a:ln w="9525">
              <a:solidFill>
                <a:srgbClr val="1F2125"/>
              </a:solidFill>
            </a:ln>
          </p:spPr>
          <p:txBody>
            <a:bodyPr wrap="square" lIns="0" tIns="0" rIns="0" bIns="0" rtlCol="0"/>
            <a:lstStyle/>
            <a:p/>
          </p:txBody>
        </p:sp>
      </p:grpSp>
      <p:grpSp>
        <p:nvGrpSpPr>
          <p:cNvPr id="8" name="object 8" descr=""/>
          <p:cNvGrpSpPr/>
          <p:nvPr/>
        </p:nvGrpSpPr>
        <p:grpSpPr>
          <a:xfrm>
            <a:off x="5962078" y="2397861"/>
            <a:ext cx="5876925" cy="3404870"/>
            <a:chOff x="5962078" y="2397861"/>
            <a:chExt cx="5876925" cy="3404870"/>
          </a:xfrm>
        </p:grpSpPr>
        <p:pic>
          <p:nvPicPr>
            <p:cNvPr id="9" name="object 9" descr=""/>
            <p:cNvPicPr/>
            <p:nvPr/>
          </p:nvPicPr>
          <p:blipFill>
            <a:blip r:embed="rId3" cstate="print"/>
            <a:stretch>
              <a:fillRect/>
            </a:stretch>
          </p:blipFill>
          <p:spPr>
            <a:xfrm>
              <a:off x="5971666" y="2407386"/>
              <a:ext cx="5857875" cy="3385439"/>
            </a:xfrm>
            <a:prstGeom prst="rect">
              <a:avLst/>
            </a:prstGeom>
          </p:spPr>
        </p:pic>
        <p:sp>
          <p:nvSpPr>
            <p:cNvPr id="10" name="object 10" descr=""/>
            <p:cNvSpPr/>
            <p:nvPr/>
          </p:nvSpPr>
          <p:spPr>
            <a:xfrm>
              <a:off x="5966840" y="2402624"/>
              <a:ext cx="5867400" cy="3395345"/>
            </a:xfrm>
            <a:custGeom>
              <a:avLst/>
              <a:gdLst/>
              <a:ahLst/>
              <a:cxnLst/>
              <a:rect l="l" t="t" r="r" b="b"/>
              <a:pathLst>
                <a:path w="5867400" h="3395345">
                  <a:moveTo>
                    <a:pt x="0" y="3394964"/>
                  </a:moveTo>
                  <a:lnTo>
                    <a:pt x="5867399" y="3394964"/>
                  </a:lnTo>
                  <a:lnTo>
                    <a:pt x="5867399" y="0"/>
                  </a:lnTo>
                  <a:lnTo>
                    <a:pt x="0" y="0"/>
                  </a:lnTo>
                  <a:lnTo>
                    <a:pt x="0" y="3394964"/>
                  </a:lnTo>
                  <a:close/>
                </a:path>
              </a:pathLst>
            </a:custGeom>
            <a:ln w="9525">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1199495" cy="1830705"/>
          </a:xfrm>
          <a:prstGeom prst="rect">
            <a:avLst/>
          </a:prstGeom>
        </p:spPr>
        <p:txBody>
          <a:bodyPr wrap="square" lIns="0" tIns="81915" rIns="0" bIns="0" rtlCol="0" vert="horz">
            <a:spAutoFit/>
          </a:bodyPr>
          <a:lstStyle/>
          <a:p>
            <a:pPr algn="r" marR="9464040">
              <a:lnSpc>
                <a:spcPct val="100000"/>
              </a:lnSpc>
              <a:spcBef>
                <a:spcPts val="645"/>
              </a:spcBef>
            </a:pPr>
            <a:r>
              <a:rPr dirty="0" sz="1500" spc="-10" b="1">
                <a:latin typeface="Meiryo"/>
                <a:cs typeface="Meiryo"/>
              </a:rPr>
              <a:t>シャッフルフェイス</a:t>
            </a:r>
            <a:endParaRPr sz="1500">
              <a:latin typeface="Meiryo"/>
              <a:cs typeface="Meiryo"/>
            </a:endParaRPr>
          </a:p>
          <a:p>
            <a:pPr algn="r" marR="9413875">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a:p>
            <a:pPr marL="12700">
              <a:lnSpc>
                <a:spcPct val="100000"/>
              </a:lnSpc>
              <a:spcBef>
                <a:spcPts val="975"/>
              </a:spcBef>
            </a:pPr>
            <a:r>
              <a:rPr dirty="0" sz="1600" spc="-20" b="1">
                <a:latin typeface="Meiryo"/>
                <a:cs typeface="Meiryo"/>
              </a:rPr>
              <a:t>4-</a:t>
            </a:r>
            <a:r>
              <a:rPr dirty="0" sz="1600" b="1">
                <a:latin typeface="Meiryo"/>
                <a:cs typeface="Meiryo"/>
              </a:rPr>
              <a:t>2</a:t>
            </a:r>
            <a:r>
              <a:rPr dirty="0" sz="1600" spc="-30" b="1">
                <a:latin typeface="Meiryo"/>
                <a:cs typeface="Meiryo"/>
              </a:rPr>
              <a:t>. スナップショットの共有</a:t>
            </a:r>
            <a:endParaRPr sz="1600">
              <a:latin typeface="Meiryo"/>
              <a:cs typeface="Meiryo"/>
            </a:endParaRPr>
          </a:p>
          <a:p>
            <a:pPr marL="12700">
              <a:lnSpc>
                <a:spcPct val="100000"/>
              </a:lnSpc>
              <a:spcBef>
                <a:spcPts val="470"/>
              </a:spcBef>
            </a:pPr>
            <a:r>
              <a:rPr dirty="0" sz="1600" spc="-30" b="1">
                <a:latin typeface="Meiryo"/>
                <a:cs typeface="Meiryo"/>
              </a:rPr>
              <a:t>●他のユーザーから共有されたスナップショットを閲覧する</a:t>
            </a:r>
            <a:endParaRPr sz="1600">
              <a:latin typeface="Meiryo"/>
              <a:cs typeface="Meiryo"/>
            </a:endParaRPr>
          </a:p>
          <a:p>
            <a:pPr marL="336550">
              <a:lnSpc>
                <a:spcPct val="100000"/>
              </a:lnSpc>
              <a:spcBef>
                <a:spcPts val="565"/>
              </a:spcBef>
            </a:pPr>
            <a:r>
              <a:rPr dirty="0" sz="1200" spc="-15" b="1">
                <a:latin typeface="Meiryo"/>
                <a:cs typeface="Meiryo"/>
              </a:rPr>
              <a:t>【他のユーザーから共有されたスナップショットで表示できる範囲】</a:t>
            </a:r>
            <a:endParaRPr sz="1200">
              <a:latin typeface="Meiryo"/>
              <a:cs typeface="Meiryo"/>
            </a:endParaRPr>
          </a:p>
          <a:p>
            <a:pPr marL="336550">
              <a:lnSpc>
                <a:spcPct val="100000"/>
              </a:lnSpc>
              <a:spcBef>
                <a:spcPts val="700"/>
              </a:spcBef>
            </a:pPr>
            <a:r>
              <a:rPr dirty="0" sz="1400" spc="-20">
                <a:solidFill>
                  <a:srgbClr val="333333"/>
                </a:solidFill>
                <a:latin typeface="Meiryo"/>
                <a:cs typeface="Meiryo"/>
              </a:rPr>
              <a:t>スナップショットで表示できるメンバーの情報は、スナップショットを閲覧したユーザーに割り当てられたロール権限範囲に従います。</a:t>
            </a:r>
            <a:endParaRPr sz="1400">
              <a:latin typeface="Meiryo"/>
              <a:cs typeface="Meiryo"/>
            </a:endParaRPr>
          </a:p>
        </p:txBody>
      </p:sp>
      <p:pic>
        <p:nvPicPr>
          <p:cNvPr id="3" name="object 3" descr=""/>
          <p:cNvPicPr/>
          <p:nvPr/>
        </p:nvPicPr>
        <p:blipFill>
          <a:blip r:embed="rId2" cstate="print"/>
          <a:stretch>
            <a:fillRect/>
          </a:stretch>
        </p:blipFill>
        <p:spPr>
          <a:xfrm>
            <a:off x="795959" y="2235736"/>
            <a:ext cx="335330" cy="264927"/>
          </a:xfrm>
          <a:prstGeom prst="rect">
            <a:avLst/>
          </a:prstGeom>
        </p:spPr>
      </p:pic>
      <p:sp>
        <p:nvSpPr>
          <p:cNvPr id="4" name="object 4" descr=""/>
          <p:cNvSpPr txBox="1"/>
          <p:nvPr/>
        </p:nvSpPr>
        <p:spPr>
          <a:xfrm>
            <a:off x="655599" y="2126488"/>
            <a:ext cx="10881360" cy="1929764"/>
          </a:xfrm>
          <a:prstGeom prst="rect">
            <a:avLst/>
          </a:prstGeom>
          <a:ln w="19050">
            <a:solidFill>
              <a:srgbClr val="C86E05"/>
            </a:solidFill>
          </a:ln>
        </p:spPr>
        <p:txBody>
          <a:bodyPr wrap="square" lIns="0" tIns="118110" rIns="0" bIns="0" rtlCol="0" vert="horz">
            <a:spAutoFit/>
          </a:bodyPr>
          <a:lstStyle/>
          <a:p>
            <a:pPr marL="556895">
              <a:lnSpc>
                <a:spcPct val="100000"/>
              </a:lnSpc>
              <a:spcBef>
                <a:spcPts val="930"/>
              </a:spcBef>
            </a:pPr>
            <a:r>
              <a:rPr dirty="0" sz="1600" spc="-20" b="1" i="1">
                <a:solidFill>
                  <a:srgbClr val="C86E05"/>
                </a:solidFill>
                <a:latin typeface="Meiryo"/>
                <a:cs typeface="Meiryo"/>
              </a:rPr>
              <a:t>TIPS</a:t>
            </a:r>
            <a:endParaRPr sz="1600">
              <a:latin typeface="Meiryo"/>
              <a:cs typeface="Meiryo"/>
            </a:endParaRPr>
          </a:p>
          <a:p>
            <a:pPr marL="518159" indent="-286385">
              <a:lnSpc>
                <a:spcPct val="100000"/>
              </a:lnSpc>
              <a:spcBef>
                <a:spcPts val="1500"/>
              </a:spcBef>
              <a:buFont typeface="Wingdings"/>
              <a:buChar char=""/>
              <a:tabLst>
                <a:tab pos="518159" algn="l"/>
              </a:tabLst>
            </a:pPr>
            <a:r>
              <a:rPr dirty="0" sz="1400" spc="-20" b="1">
                <a:latin typeface="Meiryo"/>
                <a:cs typeface="Meiryo"/>
              </a:rPr>
              <a:t>カオナビにログインせずに共有リンクにアクセスした時</a:t>
            </a:r>
            <a:endParaRPr sz="1400">
              <a:latin typeface="Meiryo"/>
              <a:cs typeface="Meiryo"/>
            </a:endParaRPr>
          </a:p>
          <a:p>
            <a:pPr marL="410209">
              <a:lnSpc>
                <a:spcPct val="100000"/>
              </a:lnSpc>
              <a:tabLst>
                <a:tab pos="6454775" algn="l"/>
              </a:tabLst>
            </a:pPr>
            <a:r>
              <a:rPr dirty="0" sz="1400">
                <a:latin typeface="Meiryo"/>
                <a:cs typeface="Meiryo"/>
              </a:rPr>
              <a:t>カオナビにログイン</a:t>
            </a:r>
            <a:r>
              <a:rPr dirty="0" sz="1400" spc="-15">
                <a:latin typeface="Meiryo"/>
                <a:cs typeface="Meiryo"/>
              </a:rPr>
              <a:t>し</a:t>
            </a:r>
            <a:r>
              <a:rPr dirty="0" sz="1400">
                <a:latin typeface="Meiryo"/>
                <a:cs typeface="Meiryo"/>
              </a:rPr>
              <a:t>てい</a:t>
            </a:r>
            <a:r>
              <a:rPr dirty="0" sz="1400" spc="-15">
                <a:latin typeface="Meiryo"/>
                <a:cs typeface="Meiryo"/>
              </a:rPr>
              <a:t>な</a:t>
            </a:r>
            <a:r>
              <a:rPr dirty="0" sz="1400">
                <a:latin typeface="Meiryo"/>
                <a:cs typeface="Meiryo"/>
              </a:rPr>
              <a:t>い場</a:t>
            </a:r>
            <a:r>
              <a:rPr dirty="0" sz="1400" spc="-15">
                <a:latin typeface="Meiryo"/>
                <a:cs typeface="Meiryo"/>
              </a:rPr>
              <a:t>合</a:t>
            </a:r>
            <a:r>
              <a:rPr dirty="0" sz="1400">
                <a:latin typeface="Meiryo"/>
                <a:cs typeface="Meiryo"/>
              </a:rPr>
              <a:t>はま</a:t>
            </a:r>
            <a:r>
              <a:rPr dirty="0" sz="1400" spc="-15">
                <a:latin typeface="Meiryo"/>
                <a:cs typeface="Meiryo"/>
              </a:rPr>
              <a:t>ず</a:t>
            </a:r>
            <a:r>
              <a:rPr dirty="0" sz="1400">
                <a:latin typeface="Meiryo"/>
                <a:cs typeface="Meiryo"/>
              </a:rPr>
              <a:t>ログ</a:t>
            </a:r>
            <a:r>
              <a:rPr dirty="0" sz="1400" spc="-15">
                <a:latin typeface="Meiryo"/>
                <a:cs typeface="Meiryo"/>
              </a:rPr>
              <a:t>イ</a:t>
            </a:r>
            <a:r>
              <a:rPr dirty="0" sz="1400">
                <a:latin typeface="Meiryo"/>
                <a:cs typeface="Meiryo"/>
              </a:rPr>
              <a:t>ン画</a:t>
            </a:r>
            <a:r>
              <a:rPr dirty="0" sz="1400" spc="-15">
                <a:latin typeface="Meiryo"/>
                <a:cs typeface="Meiryo"/>
              </a:rPr>
              <a:t>面</a:t>
            </a:r>
            <a:r>
              <a:rPr dirty="0" sz="1400">
                <a:latin typeface="Meiryo"/>
                <a:cs typeface="Meiryo"/>
              </a:rPr>
              <a:t>が表</a:t>
            </a:r>
            <a:r>
              <a:rPr dirty="0" sz="1400" spc="-15">
                <a:latin typeface="Meiryo"/>
                <a:cs typeface="Meiryo"/>
              </a:rPr>
              <a:t>示</a:t>
            </a:r>
            <a:r>
              <a:rPr dirty="0" sz="1400">
                <a:latin typeface="Meiryo"/>
                <a:cs typeface="Meiryo"/>
              </a:rPr>
              <a:t>され</a:t>
            </a:r>
            <a:r>
              <a:rPr dirty="0" sz="1400" spc="-15">
                <a:latin typeface="Meiryo"/>
                <a:cs typeface="Meiryo"/>
              </a:rPr>
              <a:t>ま</a:t>
            </a:r>
            <a:r>
              <a:rPr dirty="0" sz="1400">
                <a:latin typeface="Meiryo"/>
                <a:cs typeface="Meiryo"/>
              </a:rPr>
              <a:t>す</a:t>
            </a:r>
            <a:r>
              <a:rPr dirty="0" sz="1400" spc="-50">
                <a:latin typeface="Meiryo"/>
                <a:cs typeface="Meiryo"/>
              </a:rPr>
              <a:t>。</a:t>
            </a:r>
            <a:r>
              <a:rPr dirty="0" sz="1400">
                <a:latin typeface="Meiryo"/>
                <a:cs typeface="Meiryo"/>
              </a:rPr>
              <a:t>	ログイン後にスナップシ</a:t>
            </a:r>
            <a:r>
              <a:rPr dirty="0" sz="1400" spc="-15">
                <a:latin typeface="Meiryo"/>
                <a:cs typeface="Meiryo"/>
              </a:rPr>
              <a:t>ョ</a:t>
            </a:r>
            <a:r>
              <a:rPr dirty="0" sz="1400">
                <a:latin typeface="Meiryo"/>
                <a:cs typeface="Meiryo"/>
              </a:rPr>
              <a:t>ット</a:t>
            </a:r>
            <a:r>
              <a:rPr dirty="0" sz="1400" spc="-15">
                <a:latin typeface="Meiryo"/>
                <a:cs typeface="Meiryo"/>
              </a:rPr>
              <a:t>が</a:t>
            </a:r>
            <a:r>
              <a:rPr dirty="0" sz="1400">
                <a:latin typeface="Meiryo"/>
                <a:cs typeface="Meiryo"/>
              </a:rPr>
              <a:t>表示</a:t>
            </a:r>
            <a:r>
              <a:rPr dirty="0" sz="1400" spc="-15">
                <a:latin typeface="Meiryo"/>
                <a:cs typeface="Meiryo"/>
              </a:rPr>
              <a:t>さ</a:t>
            </a:r>
            <a:r>
              <a:rPr dirty="0" sz="1400">
                <a:latin typeface="Meiryo"/>
                <a:cs typeface="Meiryo"/>
              </a:rPr>
              <a:t>れま</a:t>
            </a:r>
            <a:r>
              <a:rPr dirty="0" sz="1400" spc="-15">
                <a:latin typeface="Meiryo"/>
                <a:cs typeface="Meiryo"/>
              </a:rPr>
              <a:t>す</a:t>
            </a:r>
            <a:r>
              <a:rPr dirty="0" sz="1400" spc="-50">
                <a:latin typeface="Meiryo"/>
                <a:cs typeface="Meiryo"/>
              </a:rPr>
              <a:t>。</a:t>
            </a:r>
            <a:endParaRPr sz="1400">
              <a:latin typeface="Meiryo"/>
              <a:cs typeface="Meiryo"/>
            </a:endParaRPr>
          </a:p>
          <a:p>
            <a:pPr marL="518159" indent="-286385">
              <a:lnSpc>
                <a:spcPct val="100000"/>
              </a:lnSpc>
              <a:spcBef>
                <a:spcPts val="1200"/>
              </a:spcBef>
              <a:buFont typeface="Wingdings"/>
              <a:buChar char=""/>
              <a:tabLst>
                <a:tab pos="518159" algn="l"/>
              </a:tabLst>
            </a:pPr>
            <a:r>
              <a:rPr dirty="0" sz="1400" spc="-20" b="1">
                <a:latin typeface="Meiryo"/>
                <a:cs typeface="Meiryo"/>
              </a:rPr>
              <a:t>所属を絞り込んだスナップショットを共有した場合</a:t>
            </a:r>
            <a:endParaRPr sz="1400">
              <a:latin typeface="Meiryo"/>
              <a:cs typeface="Meiryo"/>
            </a:endParaRPr>
          </a:p>
          <a:p>
            <a:pPr marL="410209">
              <a:lnSpc>
                <a:spcPct val="100000"/>
              </a:lnSpc>
              <a:spcBef>
                <a:spcPts val="5"/>
              </a:spcBef>
            </a:pPr>
            <a:r>
              <a:rPr dirty="0" sz="1400" spc="-25">
                <a:latin typeface="Meiryo"/>
                <a:cs typeface="Meiryo"/>
              </a:rPr>
              <a:t>作成者が所属で絞り込んでスナップショットを保存・共有した場合、共有先のユーザーでは絞り込み条件も反映され表示され</a:t>
            </a:r>
            <a:endParaRPr sz="1400">
              <a:latin typeface="Meiryo"/>
              <a:cs typeface="Meiryo"/>
            </a:endParaRPr>
          </a:p>
          <a:p>
            <a:pPr marL="231775">
              <a:lnSpc>
                <a:spcPct val="100000"/>
              </a:lnSpc>
            </a:pPr>
            <a:r>
              <a:rPr dirty="0" sz="1400" spc="-15">
                <a:latin typeface="Meiryo"/>
                <a:cs typeface="Meiryo"/>
              </a:rPr>
              <a:t>ます。 そのため、表示される内容は「</a:t>
            </a:r>
            <a:r>
              <a:rPr dirty="0" u="sng" sz="1400" spc="-15">
                <a:solidFill>
                  <a:srgbClr val="1A7BAC"/>
                </a:solidFill>
                <a:uFill>
                  <a:solidFill>
                    <a:srgbClr val="1A7BAC"/>
                  </a:solidFill>
                </a:uFill>
                <a:latin typeface="Meiryo"/>
                <a:cs typeface="Meiryo"/>
                <a:hlinkClick r:id="rId3" action="ppaction://hlinksldjump"/>
              </a:rPr>
              <a:t>スナップショットで表示できる範囲</a:t>
            </a:r>
            <a:r>
              <a:rPr dirty="0" u="none" sz="1400" spc="-20">
                <a:latin typeface="Meiryo"/>
                <a:cs typeface="Meiryo"/>
              </a:rPr>
              <a:t>」の通りにはなりません。</a:t>
            </a:r>
            <a:endParaRPr sz="1400">
              <a:latin typeface="Meiryo"/>
              <a:cs typeface="Meiryo"/>
            </a:endParaRPr>
          </a:p>
        </p:txBody>
      </p:sp>
      <p:sp>
        <p:nvSpPr>
          <p:cNvPr id="5" name="object 5"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6" name="object 6"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
          <p:cNvGrpSpPr/>
          <p:nvPr/>
        </p:nvGrpSpPr>
        <p:grpSpPr>
          <a:xfrm>
            <a:off x="434759" y="1880489"/>
            <a:ext cx="5412105" cy="3047365"/>
            <a:chOff x="434759" y="1880489"/>
            <a:chExt cx="5412105" cy="3047365"/>
          </a:xfrm>
        </p:grpSpPr>
        <p:pic>
          <p:nvPicPr>
            <p:cNvPr id="3" name="object 3" descr=""/>
            <p:cNvPicPr/>
            <p:nvPr/>
          </p:nvPicPr>
          <p:blipFill>
            <a:blip r:embed="rId2" cstate="print"/>
            <a:stretch>
              <a:fillRect/>
            </a:stretch>
          </p:blipFill>
          <p:spPr>
            <a:xfrm>
              <a:off x="471722" y="1893189"/>
              <a:ext cx="5338050" cy="2839680"/>
            </a:xfrm>
            <a:prstGeom prst="rect">
              <a:avLst/>
            </a:prstGeom>
          </p:spPr>
        </p:pic>
        <p:sp>
          <p:nvSpPr>
            <p:cNvPr id="4" name="object 4" descr=""/>
            <p:cNvSpPr/>
            <p:nvPr/>
          </p:nvSpPr>
          <p:spPr>
            <a:xfrm>
              <a:off x="441109" y="1886839"/>
              <a:ext cx="5399405" cy="3034665"/>
            </a:xfrm>
            <a:custGeom>
              <a:avLst/>
              <a:gdLst/>
              <a:ahLst/>
              <a:cxnLst/>
              <a:rect l="l" t="t" r="r" b="b"/>
              <a:pathLst>
                <a:path w="5399405" h="3034665">
                  <a:moveTo>
                    <a:pt x="0" y="3034411"/>
                  </a:moveTo>
                  <a:lnTo>
                    <a:pt x="5399278" y="3034411"/>
                  </a:lnTo>
                  <a:lnTo>
                    <a:pt x="5399278" y="0"/>
                  </a:lnTo>
                  <a:lnTo>
                    <a:pt x="0" y="0"/>
                  </a:lnTo>
                  <a:lnTo>
                    <a:pt x="0" y="3034411"/>
                  </a:lnTo>
                  <a:close/>
                </a:path>
              </a:pathLst>
            </a:custGeom>
            <a:ln w="12699">
              <a:solidFill>
                <a:srgbClr val="7E7E7E"/>
              </a:solidFill>
            </a:ln>
          </p:spPr>
          <p:txBody>
            <a:bodyPr wrap="square" lIns="0" tIns="0" rIns="0" bIns="0" rtlCol="0"/>
            <a:lstStyle/>
            <a:p/>
          </p:txBody>
        </p:sp>
      </p:grpSp>
      <p:sp>
        <p:nvSpPr>
          <p:cNvPr id="5" name="object 5" descr=""/>
          <p:cNvSpPr txBox="1"/>
          <p:nvPr/>
        </p:nvSpPr>
        <p:spPr>
          <a:xfrm>
            <a:off x="371043" y="141739"/>
            <a:ext cx="5504180" cy="1528445"/>
          </a:xfrm>
          <a:prstGeom prst="rect">
            <a:avLst/>
          </a:prstGeom>
        </p:spPr>
        <p:txBody>
          <a:bodyPr wrap="square" lIns="0" tIns="81915" rIns="0" bIns="0" rtlCol="0" vert="horz">
            <a:spAutoFit/>
          </a:bodyPr>
          <a:lstStyle/>
          <a:p>
            <a:pPr algn="r" marR="3768725">
              <a:lnSpc>
                <a:spcPct val="100000"/>
              </a:lnSpc>
              <a:spcBef>
                <a:spcPts val="645"/>
              </a:spcBef>
            </a:pPr>
            <a:r>
              <a:rPr dirty="0" sz="1500" spc="-10" b="1">
                <a:latin typeface="Meiryo"/>
                <a:cs typeface="Meiryo"/>
              </a:rPr>
              <a:t>シャッフルフェイス</a:t>
            </a:r>
            <a:endParaRPr sz="1500">
              <a:latin typeface="Meiryo"/>
              <a:cs typeface="Meiryo"/>
            </a:endParaRPr>
          </a:p>
          <a:p>
            <a:pPr algn="r" marR="371856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a:p>
            <a:pPr marL="12700">
              <a:lnSpc>
                <a:spcPct val="100000"/>
              </a:lnSpc>
              <a:spcBef>
                <a:spcPts val="975"/>
              </a:spcBef>
            </a:pPr>
            <a:r>
              <a:rPr dirty="0" sz="1600" spc="-20" b="1">
                <a:latin typeface="Meiryo"/>
                <a:cs typeface="Meiryo"/>
              </a:rPr>
              <a:t>4-</a:t>
            </a:r>
            <a:r>
              <a:rPr dirty="0" sz="1600" b="1">
                <a:latin typeface="Meiryo"/>
                <a:cs typeface="Meiryo"/>
              </a:rPr>
              <a:t>2</a:t>
            </a:r>
            <a:r>
              <a:rPr dirty="0" sz="1600" spc="-30" b="1">
                <a:latin typeface="Meiryo"/>
                <a:cs typeface="Meiryo"/>
              </a:rPr>
              <a:t>. スナップショットの共有</a:t>
            </a:r>
            <a:endParaRPr sz="1600">
              <a:latin typeface="Meiryo"/>
              <a:cs typeface="Meiryo"/>
            </a:endParaRPr>
          </a:p>
          <a:p>
            <a:pPr marL="12700">
              <a:lnSpc>
                <a:spcPct val="100000"/>
              </a:lnSpc>
              <a:spcBef>
                <a:spcPts val="470"/>
              </a:spcBef>
            </a:pPr>
            <a:r>
              <a:rPr dirty="0" sz="1600" spc="-30" b="1">
                <a:latin typeface="Meiryo"/>
                <a:cs typeface="Meiryo"/>
              </a:rPr>
              <a:t>●他のユーザーから共有されたスナップショットを閲覧する</a:t>
            </a:r>
            <a:endParaRPr sz="1600">
              <a:latin typeface="Meiryo"/>
              <a:cs typeface="Meiryo"/>
            </a:endParaRPr>
          </a:p>
          <a:p>
            <a:pPr marL="336550">
              <a:lnSpc>
                <a:spcPct val="100000"/>
              </a:lnSpc>
              <a:spcBef>
                <a:spcPts val="565"/>
              </a:spcBef>
            </a:pPr>
            <a:r>
              <a:rPr dirty="0" sz="1200" spc="-15" b="1">
                <a:latin typeface="Meiryo"/>
                <a:cs typeface="Meiryo"/>
              </a:rPr>
              <a:t>【他のユーザーから共有されたスナップショットで表示できる範囲】</a:t>
            </a:r>
            <a:endParaRPr sz="1200">
              <a:latin typeface="Meiryo"/>
              <a:cs typeface="Meiryo"/>
            </a:endParaRPr>
          </a:p>
        </p:txBody>
      </p:sp>
      <p:grpSp>
        <p:nvGrpSpPr>
          <p:cNvPr id="6" name="object 6" descr=""/>
          <p:cNvGrpSpPr/>
          <p:nvPr/>
        </p:nvGrpSpPr>
        <p:grpSpPr>
          <a:xfrm>
            <a:off x="6319139" y="1893061"/>
            <a:ext cx="5438140" cy="3034665"/>
            <a:chOff x="6319139" y="1893061"/>
            <a:chExt cx="5438140" cy="3034665"/>
          </a:xfrm>
        </p:grpSpPr>
        <p:pic>
          <p:nvPicPr>
            <p:cNvPr id="7" name="object 7" descr=""/>
            <p:cNvPicPr/>
            <p:nvPr/>
          </p:nvPicPr>
          <p:blipFill>
            <a:blip r:embed="rId3" cstate="print"/>
            <a:stretch>
              <a:fillRect/>
            </a:stretch>
          </p:blipFill>
          <p:spPr>
            <a:xfrm>
              <a:off x="6337955" y="1905761"/>
              <a:ext cx="5382159" cy="2874583"/>
            </a:xfrm>
            <a:prstGeom prst="rect">
              <a:avLst/>
            </a:prstGeom>
          </p:spPr>
        </p:pic>
        <p:sp>
          <p:nvSpPr>
            <p:cNvPr id="8" name="object 8" descr=""/>
            <p:cNvSpPr/>
            <p:nvPr/>
          </p:nvSpPr>
          <p:spPr>
            <a:xfrm>
              <a:off x="6325489" y="1899411"/>
              <a:ext cx="5425440" cy="3021965"/>
            </a:xfrm>
            <a:custGeom>
              <a:avLst/>
              <a:gdLst/>
              <a:ahLst/>
              <a:cxnLst/>
              <a:rect l="l" t="t" r="r" b="b"/>
              <a:pathLst>
                <a:path w="5425440" h="3021965">
                  <a:moveTo>
                    <a:pt x="0" y="3021838"/>
                  </a:moveTo>
                  <a:lnTo>
                    <a:pt x="5425440" y="3021838"/>
                  </a:lnTo>
                  <a:lnTo>
                    <a:pt x="5425440" y="0"/>
                  </a:lnTo>
                  <a:lnTo>
                    <a:pt x="0" y="0"/>
                  </a:lnTo>
                  <a:lnTo>
                    <a:pt x="0" y="3021838"/>
                  </a:lnTo>
                  <a:close/>
                </a:path>
              </a:pathLst>
            </a:custGeom>
            <a:ln w="12700">
              <a:solidFill>
                <a:srgbClr val="7E7E7E"/>
              </a:solidFill>
            </a:ln>
          </p:spPr>
          <p:txBody>
            <a:bodyPr wrap="square" lIns="0" tIns="0" rIns="0" bIns="0" rtlCol="0"/>
            <a:lstStyle/>
            <a:p/>
          </p:txBody>
        </p:sp>
      </p:grpSp>
      <p:sp>
        <p:nvSpPr>
          <p:cNvPr id="9" name="object 9"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0" name="object 10"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5504180" cy="1528445"/>
          </a:xfrm>
          <a:prstGeom prst="rect">
            <a:avLst/>
          </a:prstGeom>
        </p:spPr>
        <p:txBody>
          <a:bodyPr wrap="square" lIns="0" tIns="81915" rIns="0" bIns="0" rtlCol="0" vert="horz">
            <a:spAutoFit/>
          </a:bodyPr>
          <a:lstStyle/>
          <a:p>
            <a:pPr algn="r" marR="3768725">
              <a:lnSpc>
                <a:spcPct val="100000"/>
              </a:lnSpc>
              <a:spcBef>
                <a:spcPts val="645"/>
              </a:spcBef>
            </a:pPr>
            <a:r>
              <a:rPr dirty="0" sz="1500" spc="-10" b="1">
                <a:latin typeface="Meiryo"/>
                <a:cs typeface="Meiryo"/>
              </a:rPr>
              <a:t>シャッフルフェイス</a:t>
            </a:r>
            <a:endParaRPr sz="1500">
              <a:latin typeface="Meiryo"/>
              <a:cs typeface="Meiryo"/>
            </a:endParaRPr>
          </a:p>
          <a:p>
            <a:pPr algn="r" marR="371856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a:p>
            <a:pPr marL="12700">
              <a:lnSpc>
                <a:spcPct val="100000"/>
              </a:lnSpc>
              <a:spcBef>
                <a:spcPts val="975"/>
              </a:spcBef>
            </a:pPr>
            <a:r>
              <a:rPr dirty="0" sz="1600" spc="-20" b="1">
                <a:latin typeface="Meiryo"/>
                <a:cs typeface="Meiryo"/>
              </a:rPr>
              <a:t>4-</a:t>
            </a:r>
            <a:r>
              <a:rPr dirty="0" sz="1600" b="1">
                <a:latin typeface="Meiryo"/>
                <a:cs typeface="Meiryo"/>
              </a:rPr>
              <a:t>2</a:t>
            </a:r>
            <a:r>
              <a:rPr dirty="0" sz="1600" spc="-30" b="1">
                <a:latin typeface="Meiryo"/>
                <a:cs typeface="Meiryo"/>
              </a:rPr>
              <a:t>. スナップショットの共有</a:t>
            </a:r>
            <a:endParaRPr sz="1600">
              <a:latin typeface="Meiryo"/>
              <a:cs typeface="Meiryo"/>
            </a:endParaRPr>
          </a:p>
          <a:p>
            <a:pPr marL="12700">
              <a:lnSpc>
                <a:spcPct val="100000"/>
              </a:lnSpc>
              <a:spcBef>
                <a:spcPts val="470"/>
              </a:spcBef>
            </a:pPr>
            <a:r>
              <a:rPr dirty="0" sz="1600" spc="-30" b="1">
                <a:latin typeface="Meiryo"/>
                <a:cs typeface="Meiryo"/>
              </a:rPr>
              <a:t>●他のユーザーから共有されたスナップショットを閲覧する</a:t>
            </a:r>
            <a:endParaRPr sz="1600">
              <a:latin typeface="Meiryo"/>
              <a:cs typeface="Meiryo"/>
            </a:endParaRPr>
          </a:p>
          <a:p>
            <a:pPr marL="336550">
              <a:lnSpc>
                <a:spcPct val="100000"/>
              </a:lnSpc>
              <a:spcBef>
                <a:spcPts val="565"/>
              </a:spcBef>
            </a:pPr>
            <a:r>
              <a:rPr dirty="0" sz="1200" spc="-15" b="1">
                <a:latin typeface="Meiryo"/>
                <a:cs typeface="Meiryo"/>
              </a:rPr>
              <a:t>【他のユーザーから共有されたスナップショットで表示できる範囲】</a:t>
            </a:r>
            <a:endParaRPr sz="1200">
              <a:latin typeface="Meiryo"/>
              <a:cs typeface="Meiryo"/>
            </a:endParaRPr>
          </a:p>
        </p:txBody>
      </p:sp>
      <p:grpSp>
        <p:nvGrpSpPr>
          <p:cNvPr id="3" name="object 3" descr=""/>
          <p:cNvGrpSpPr/>
          <p:nvPr/>
        </p:nvGrpSpPr>
        <p:grpSpPr>
          <a:xfrm>
            <a:off x="434759" y="1960117"/>
            <a:ext cx="5385435" cy="3047365"/>
            <a:chOff x="434759" y="1960117"/>
            <a:chExt cx="5385435" cy="3047365"/>
          </a:xfrm>
        </p:grpSpPr>
        <p:pic>
          <p:nvPicPr>
            <p:cNvPr id="4" name="object 4" descr=""/>
            <p:cNvPicPr/>
            <p:nvPr/>
          </p:nvPicPr>
          <p:blipFill>
            <a:blip r:embed="rId2" cstate="print"/>
            <a:stretch>
              <a:fillRect/>
            </a:stretch>
          </p:blipFill>
          <p:spPr>
            <a:xfrm>
              <a:off x="465525" y="1972817"/>
              <a:ext cx="5299558" cy="2828707"/>
            </a:xfrm>
            <a:prstGeom prst="rect">
              <a:avLst/>
            </a:prstGeom>
          </p:spPr>
        </p:pic>
        <p:sp>
          <p:nvSpPr>
            <p:cNvPr id="5" name="object 5" descr=""/>
            <p:cNvSpPr/>
            <p:nvPr/>
          </p:nvSpPr>
          <p:spPr>
            <a:xfrm>
              <a:off x="441109" y="1966467"/>
              <a:ext cx="5372735" cy="3034665"/>
            </a:xfrm>
            <a:custGeom>
              <a:avLst/>
              <a:gdLst/>
              <a:ahLst/>
              <a:cxnLst/>
              <a:rect l="l" t="t" r="r" b="b"/>
              <a:pathLst>
                <a:path w="5372735" h="3034665">
                  <a:moveTo>
                    <a:pt x="0" y="3034410"/>
                  </a:moveTo>
                  <a:lnTo>
                    <a:pt x="5372481" y="3034410"/>
                  </a:lnTo>
                  <a:lnTo>
                    <a:pt x="5372481" y="0"/>
                  </a:lnTo>
                  <a:lnTo>
                    <a:pt x="0" y="0"/>
                  </a:lnTo>
                  <a:lnTo>
                    <a:pt x="0" y="3034410"/>
                  </a:lnTo>
                  <a:close/>
                </a:path>
              </a:pathLst>
            </a:custGeom>
            <a:ln w="12700">
              <a:solidFill>
                <a:srgbClr val="7E7E7E"/>
              </a:solidFill>
            </a:ln>
          </p:spPr>
          <p:txBody>
            <a:bodyPr wrap="square" lIns="0" tIns="0" rIns="0" bIns="0" rtlCol="0"/>
            <a:lstStyle/>
            <a:p/>
          </p:txBody>
        </p:sp>
      </p:grpSp>
      <p:grpSp>
        <p:nvGrpSpPr>
          <p:cNvPr id="6" name="object 6" descr=""/>
          <p:cNvGrpSpPr/>
          <p:nvPr/>
        </p:nvGrpSpPr>
        <p:grpSpPr>
          <a:xfrm>
            <a:off x="6326504" y="1960117"/>
            <a:ext cx="5431155" cy="3047365"/>
            <a:chOff x="6326504" y="1960117"/>
            <a:chExt cx="5431155" cy="3047365"/>
          </a:xfrm>
        </p:grpSpPr>
        <p:pic>
          <p:nvPicPr>
            <p:cNvPr id="7" name="object 7" descr=""/>
            <p:cNvPicPr/>
            <p:nvPr/>
          </p:nvPicPr>
          <p:blipFill>
            <a:blip r:embed="rId3" cstate="print"/>
            <a:stretch>
              <a:fillRect/>
            </a:stretch>
          </p:blipFill>
          <p:spPr>
            <a:xfrm>
              <a:off x="6356202" y="1978476"/>
              <a:ext cx="5314717" cy="2834976"/>
            </a:xfrm>
            <a:prstGeom prst="rect">
              <a:avLst/>
            </a:prstGeom>
          </p:spPr>
        </p:pic>
        <p:sp>
          <p:nvSpPr>
            <p:cNvPr id="8" name="object 8" descr=""/>
            <p:cNvSpPr/>
            <p:nvPr/>
          </p:nvSpPr>
          <p:spPr>
            <a:xfrm>
              <a:off x="6332854" y="1966467"/>
              <a:ext cx="5418455" cy="3034665"/>
            </a:xfrm>
            <a:custGeom>
              <a:avLst/>
              <a:gdLst/>
              <a:ahLst/>
              <a:cxnLst/>
              <a:rect l="l" t="t" r="r" b="b"/>
              <a:pathLst>
                <a:path w="5418455" h="3034665">
                  <a:moveTo>
                    <a:pt x="0" y="3034410"/>
                  </a:moveTo>
                  <a:lnTo>
                    <a:pt x="5418074" y="3034410"/>
                  </a:lnTo>
                  <a:lnTo>
                    <a:pt x="5418074" y="0"/>
                  </a:lnTo>
                  <a:lnTo>
                    <a:pt x="0" y="0"/>
                  </a:lnTo>
                  <a:lnTo>
                    <a:pt x="0" y="3034410"/>
                  </a:lnTo>
                  <a:close/>
                </a:path>
              </a:pathLst>
            </a:custGeom>
            <a:ln w="12700">
              <a:solidFill>
                <a:srgbClr val="7E7E7E"/>
              </a:solidFill>
            </a:ln>
          </p:spPr>
          <p:txBody>
            <a:bodyPr wrap="square" lIns="0" tIns="0" rIns="0" bIns="0" rtlCol="0"/>
            <a:lstStyle/>
            <a:p/>
          </p:txBody>
        </p:sp>
      </p:grpSp>
      <p:sp>
        <p:nvSpPr>
          <p:cNvPr id="9" name="object 9"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0" name="object 10"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
          <p:cNvGrpSpPr/>
          <p:nvPr/>
        </p:nvGrpSpPr>
        <p:grpSpPr>
          <a:xfrm>
            <a:off x="434759" y="1960117"/>
            <a:ext cx="5425440" cy="3047365"/>
            <a:chOff x="434759" y="1960117"/>
            <a:chExt cx="5425440" cy="3047365"/>
          </a:xfrm>
        </p:grpSpPr>
        <p:pic>
          <p:nvPicPr>
            <p:cNvPr id="3" name="object 3" descr=""/>
            <p:cNvPicPr/>
            <p:nvPr/>
          </p:nvPicPr>
          <p:blipFill>
            <a:blip r:embed="rId2" cstate="print"/>
            <a:stretch>
              <a:fillRect/>
            </a:stretch>
          </p:blipFill>
          <p:spPr>
            <a:xfrm>
              <a:off x="453173" y="1978530"/>
              <a:ext cx="5359913" cy="2861771"/>
            </a:xfrm>
            <a:prstGeom prst="rect">
              <a:avLst/>
            </a:prstGeom>
          </p:spPr>
        </p:pic>
        <p:sp>
          <p:nvSpPr>
            <p:cNvPr id="4" name="object 4" descr=""/>
            <p:cNvSpPr/>
            <p:nvPr/>
          </p:nvSpPr>
          <p:spPr>
            <a:xfrm>
              <a:off x="441109" y="1966467"/>
              <a:ext cx="5412740" cy="3034665"/>
            </a:xfrm>
            <a:custGeom>
              <a:avLst/>
              <a:gdLst/>
              <a:ahLst/>
              <a:cxnLst/>
              <a:rect l="l" t="t" r="r" b="b"/>
              <a:pathLst>
                <a:path w="5412740" h="3034665">
                  <a:moveTo>
                    <a:pt x="0" y="3034410"/>
                  </a:moveTo>
                  <a:lnTo>
                    <a:pt x="5412613" y="3034410"/>
                  </a:lnTo>
                  <a:lnTo>
                    <a:pt x="5412613" y="0"/>
                  </a:lnTo>
                  <a:lnTo>
                    <a:pt x="0" y="0"/>
                  </a:lnTo>
                  <a:lnTo>
                    <a:pt x="0" y="3034410"/>
                  </a:lnTo>
                  <a:close/>
                </a:path>
              </a:pathLst>
            </a:custGeom>
            <a:ln w="12700">
              <a:solidFill>
                <a:srgbClr val="7E7E7E"/>
              </a:solidFill>
            </a:ln>
          </p:spPr>
          <p:txBody>
            <a:bodyPr wrap="square" lIns="0" tIns="0" rIns="0" bIns="0" rtlCol="0"/>
            <a:lstStyle/>
            <a:p/>
          </p:txBody>
        </p:sp>
      </p:grpSp>
      <p:sp>
        <p:nvSpPr>
          <p:cNvPr id="5" name="object 5" descr=""/>
          <p:cNvSpPr txBox="1"/>
          <p:nvPr/>
        </p:nvSpPr>
        <p:spPr>
          <a:xfrm>
            <a:off x="371043" y="141739"/>
            <a:ext cx="5504180" cy="1528445"/>
          </a:xfrm>
          <a:prstGeom prst="rect">
            <a:avLst/>
          </a:prstGeom>
        </p:spPr>
        <p:txBody>
          <a:bodyPr wrap="square" lIns="0" tIns="81915" rIns="0" bIns="0" rtlCol="0" vert="horz">
            <a:spAutoFit/>
          </a:bodyPr>
          <a:lstStyle/>
          <a:p>
            <a:pPr algn="r" marR="3768725">
              <a:lnSpc>
                <a:spcPct val="100000"/>
              </a:lnSpc>
              <a:spcBef>
                <a:spcPts val="645"/>
              </a:spcBef>
            </a:pPr>
            <a:r>
              <a:rPr dirty="0" sz="1500" spc="-10" b="1">
                <a:latin typeface="Meiryo"/>
                <a:cs typeface="Meiryo"/>
              </a:rPr>
              <a:t>シャッフルフェイス</a:t>
            </a:r>
            <a:endParaRPr sz="1500">
              <a:latin typeface="Meiryo"/>
              <a:cs typeface="Meiryo"/>
            </a:endParaRPr>
          </a:p>
          <a:p>
            <a:pPr algn="r" marR="371856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a:p>
            <a:pPr marL="12700">
              <a:lnSpc>
                <a:spcPct val="100000"/>
              </a:lnSpc>
              <a:spcBef>
                <a:spcPts val="975"/>
              </a:spcBef>
            </a:pPr>
            <a:r>
              <a:rPr dirty="0" sz="1600" spc="-20" b="1">
                <a:latin typeface="Meiryo"/>
                <a:cs typeface="Meiryo"/>
              </a:rPr>
              <a:t>4-</a:t>
            </a:r>
            <a:r>
              <a:rPr dirty="0" sz="1600" b="1">
                <a:latin typeface="Meiryo"/>
                <a:cs typeface="Meiryo"/>
              </a:rPr>
              <a:t>2</a:t>
            </a:r>
            <a:r>
              <a:rPr dirty="0" sz="1600" spc="-30" b="1">
                <a:latin typeface="Meiryo"/>
                <a:cs typeface="Meiryo"/>
              </a:rPr>
              <a:t>. スナップショットの共有</a:t>
            </a:r>
            <a:endParaRPr sz="1600">
              <a:latin typeface="Meiryo"/>
              <a:cs typeface="Meiryo"/>
            </a:endParaRPr>
          </a:p>
          <a:p>
            <a:pPr marL="12700">
              <a:lnSpc>
                <a:spcPct val="100000"/>
              </a:lnSpc>
              <a:spcBef>
                <a:spcPts val="470"/>
              </a:spcBef>
            </a:pPr>
            <a:r>
              <a:rPr dirty="0" sz="1600" spc="-30" b="1">
                <a:latin typeface="Meiryo"/>
                <a:cs typeface="Meiryo"/>
              </a:rPr>
              <a:t>●他のユーザーから共有されたスナップショットを閲覧する</a:t>
            </a:r>
            <a:endParaRPr sz="1600">
              <a:latin typeface="Meiryo"/>
              <a:cs typeface="Meiryo"/>
            </a:endParaRPr>
          </a:p>
          <a:p>
            <a:pPr marL="336550">
              <a:lnSpc>
                <a:spcPct val="100000"/>
              </a:lnSpc>
              <a:spcBef>
                <a:spcPts val="565"/>
              </a:spcBef>
            </a:pPr>
            <a:r>
              <a:rPr dirty="0" sz="1200" spc="-15" b="1">
                <a:latin typeface="Meiryo"/>
                <a:cs typeface="Meiryo"/>
              </a:rPr>
              <a:t>【他のユーザーから共有されたスナップショットで表示できる範囲】</a:t>
            </a:r>
            <a:endParaRPr sz="1200">
              <a:latin typeface="Meiryo"/>
              <a:cs typeface="Meiryo"/>
            </a:endParaRPr>
          </a:p>
        </p:txBody>
      </p:sp>
      <p:sp>
        <p:nvSpPr>
          <p:cNvPr id="6" name="object 6"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7" name="object 7"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790064" cy="602615"/>
          </a:xfrm>
          <a:prstGeom prst="rect">
            <a:avLst/>
          </a:prstGeom>
        </p:spPr>
        <p:txBody>
          <a:bodyPr wrap="square" lIns="0" tIns="81915" rIns="0" bIns="0" rtlCol="0" vert="horz">
            <a:spAutoFit/>
          </a:bodyPr>
          <a:lstStyle/>
          <a:p>
            <a:pPr algn="r" marR="54610">
              <a:lnSpc>
                <a:spcPct val="100000"/>
              </a:lnSpc>
              <a:spcBef>
                <a:spcPts val="645"/>
              </a:spcBef>
            </a:pPr>
            <a:r>
              <a:rPr dirty="0" sz="1500" spc="-10" b="1">
                <a:latin typeface="Meiryo"/>
                <a:cs typeface="Meiryo"/>
              </a:rPr>
              <a:t>シャッフルフェイス</a:t>
            </a:r>
            <a:endParaRPr sz="1500">
              <a:latin typeface="Meiryo"/>
              <a:cs typeface="Meiryo"/>
            </a:endParaRPr>
          </a:p>
          <a:p>
            <a:pPr algn="r" marR="508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p:txBody>
      </p:sp>
      <p:sp>
        <p:nvSpPr>
          <p:cNvPr id="3" name="object 3" descr=""/>
          <p:cNvSpPr txBox="1"/>
          <p:nvPr/>
        </p:nvSpPr>
        <p:spPr>
          <a:xfrm>
            <a:off x="371043" y="782853"/>
            <a:ext cx="5097145" cy="1160780"/>
          </a:xfrm>
          <a:prstGeom prst="rect">
            <a:avLst/>
          </a:prstGeom>
        </p:spPr>
        <p:txBody>
          <a:bodyPr wrap="square" lIns="0" tIns="71755" rIns="0" bIns="0" rtlCol="0" vert="horz">
            <a:spAutoFit/>
          </a:bodyPr>
          <a:lstStyle/>
          <a:p>
            <a:pPr marL="12700">
              <a:lnSpc>
                <a:spcPct val="100000"/>
              </a:lnSpc>
              <a:spcBef>
                <a:spcPts val="565"/>
              </a:spcBef>
            </a:pPr>
            <a:r>
              <a:rPr dirty="0" sz="1600" spc="-20" b="1">
                <a:latin typeface="Meiryo"/>
                <a:cs typeface="Meiryo"/>
              </a:rPr>
              <a:t>4-</a:t>
            </a:r>
            <a:r>
              <a:rPr dirty="0" sz="1600" b="1">
                <a:latin typeface="Meiryo"/>
                <a:cs typeface="Meiryo"/>
              </a:rPr>
              <a:t>2</a:t>
            </a:r>
            <a:r>
              <a:rPr dirty="0" sz="1600" spc="-30" b="1">
                <a:latin typeface="Meiryo"/>
                <a:cs typeface="Meiryo"/>
              </a:rPr>
              <a:t>. スナップショットの共有</a:t>
            </a:r>
            <a:endParaRPr sz="1600">
              <a:latin typeface="Meiryo"/>
              <a:cs typeface="Meiryo"/>
            </a:endParaRPr>
          </a:p>
          <a:p>
            <a:pPr marL="12700">
              <a:lnSpc>
                <a:spcPct val="100000"/>
              </a:lnSpc>
              <a:spcBef>
                <a:spcPts val="470"/>
              </a:spcBef>
            </a:pPr>
            <a:r>
              <a:rPr dirty="0" sz="1600" spc="-30" b="1">
                <a:latin typeface="Meiryo"/>
                <a:cs typeface="Meiryo"/>
              </a:rPr>
              <a:t>●他のユーザーが共有したスナップショットを保存する</a:t>
            </a:r>
            <a:endParaRPr sz="1600">
              <a:latin typeface="Meiryo"/>
              <a:cs typeface="Meiryo"/>
            </a:endParaRPr>
          </a:p>
          <a:p>
            <a:pPr marL="425450">
              <a:lnSpc>
                <a:spcPct val="100000"/>
              </a:lnSpc>
              <a:spcBef>
                <a:spcPts val="800"/>
              </a:spcBef>
            </a:pPr>
            <a:r>
              <a:rPr dirty="0" sz="1400" spc="-20">
                <a:latin typeface="Meiryo"/>
                <a:cs typeface="Meiryo"/>
              </a:rPr>
              <a:t>①他のユーザーが共有したスナップショットを表示し、</a:t>
            </a:r>
            <a:endParaRPr sz="1400">
              <a:latin typeface="Meiryo"/>
              <a:cs typeface="Meiryo"/>
            </a:endParaRPr>
          </a:p>
          <a:p>
            <a:pPr marL="425450">
              <a:lnSpc>
                <a:spcPct val="100000"/>
              </a:lnSpc>
            </a:pPr>
            <a:r>
              <a:rPr dirty="0" sz="1400" spc="-20">
                <a:latin typeface="Meiryo"/>
                <a:cs typeface="Meiryo"/>
              </a:rPr>
              <a:t>『スナップショット保存』をクリックします。</a:t>
            </a:r>
            <a:endParaRPr sz="1400">
              <a:latin typeface="Meiryo"/>
              <a:cs typeface="Meiryo"/>
            </a:endParaRPr>
          </a:p>
        </p:txBody>
      </p:sp>
      <p:sp>
        <p:nvSpPr>
          <p:cNvPr id="4" name="object 4" descr=""/>
          <p:cNvSpPr txBox="1"/>
          <p:nvPr/>
        </p:nvSpPr>
        <p:spPr>
          <a:xfrm>
            <a:off x="6247003" y="1459230"/>
            <a:ext cx="3763645" cy="239395"/>
          </a:xfrm>
          <a:prstGeom prst="rect">
            <a:avLst/>
          </a:prstGeom>
        </p:spPr>
        <p:txBody>
          <a:bodyPr wrap="square" lIns="0" tIns="13335" rIns="0" bIns="0" rtlCol="0" vert="horz">
            <a:spAutoFit/>
          </a:bodyPr>
          <a:lstStyle/>
          <a:p>
            <a:pPr marL="12700">
              <a:lnSpc>
                <a:spcPct val="100000"/>
              </a:lnSpc>
              <a:spcBef>
                <a:spcPts val="105"/>
              </a:spcBef>
            </a:pPr>
            <a:r>
              <a:rPr dirty="0" sz="1400" spc="-20">
                <a:solidFill>
                  <a:srgbClr val="333333"/>
                </a:solidFill>
                <a:latin typeface="Meiryo"/>
                <a:cs typeface="Meiryo"/>
              </a:rPr>
              <a:t>②スナップショット名を入力し、保存します。</a:t>
            </a:r>
            <a:endParaRPr sz="1400">
              <a:latin typeface="Meiryo"/>
              <a:cs typeface="Meiryo"/>
            </a:endParaRPr>
          </a:p>
        </p:txBody>
      </p:sp>
      <p:grpSp>
        <p:nvGrpSpPr>
          <p:cNvPr id="5" name="object 5" descr=""/>
          <p:cNvGrpSpPr/>
          <p:nvPr/>
        </p:nvGrpSpPr>
        <p:grpSpPr>
          <a:xfrm>
            <a:off x="846302" y="5331510"/>
            <a:ext cx="10584180" cy="837565"/>
            <a:chOff x="846302" y="5331510"/>
            <a:chExt cx="10584180" cy="837565"/>
          </a:xfrm>
        </p:grpSpPr>
        <p:sp>
          <p:nvSpPr>
            <p:cNvPr id="6" name="object 6" descr=""/>
            <p:cNvSpPr/>
            <p:nvPr/>
          </p:nvSpPr>
          <p:spPr>
            <a:xfrm>
              <a:off x="846302" y="5331510"/>
              <a:ext cx="10584180" cy="837565"/>
            </a:xfrm>
            <a:custGeom>
              <a:avLst/>
              <a:gdLst/>
              <a:ahLst/>
              <a:cxnLst/>
              <a:rect l="l" t="t" r="r" b="b"/>
              <a:pathLst>
                <a:path w="10584180" h="837564">
                  <a:moveTo>
                    <a:pt x="10583672" y="0"/>
                  </a:moveTo>
                  <a:lnTo>
                    <a:pt x="0" y="0"/>
                  </a:lnTo>
                  <a:lnTo>
                    <a:pt x="0" y="836942"/>
                  </a:lnTo>
                  <a:lnTo>
                    <a:pt x="10583672" y="836942"/>
                  </a:lnTo>
                  <a:lnTo>
                    <a:pt x="10583672" y="0"/>
                  </a:lnTo>
                  <a:close/>
                </a:path>
              </a:pathLst>
            </a:custGeom>
            <a:solidFill>
              <a:srgbClr val="FFFFFF"/>
            </a:solidFill>
          </p:spPr>
          <p:txBody>
            <a:bodyPr wrap="square" lIns="0" tIns="0" rIns="0" bIns="0" rtlCol="0"/>
            <a:lstStyle/>
            <a:p/>
          </p:txBody>
        </p:sp>
        <p:pic>
          <p:nvPicPr>
            <p:cNvPr id="7" name="object 7" descr=""/>
            <p:cNvPicPr/>
            <p:nvPr/>
          </p:nvPicPr>
          <p:blipFill>
            <a:blip r:embed="rId2" cstate="print"/>
            <a:stretch>
              <a:fillRect/>
            </a:stretch>
          </p:blipFill>
          <p:spPr>
            <a:xfrm>
              <a:off x="925068" y="5437631"/>
              <a:ext cx="407669" cy="427481"/>
            </a:xfrm>
            <a:prstGeom prst="rect">
              <a:avLst/>
            </a:prstGeom>
          </p:spPr>
        </p:pic>
      </p:grpSp>
      <p:sp>
        <p:nvSpPr>
          <p:cNvPr id="8" name="object 8" descr=""/>
          <p:cNvSpPr txBox="1"/>
          <p:nvPr/>
        </p:nvSpPr>
        <p:spPr>
          <a:xfrm>
            <a:off x="846302" y="5331510"/>
            <a:ext cx="10584180" cy="837565"/>
          </a:xfrm>
          <a:prstGeom prst="rect">
            <a:avLst/>
          </a:prstGeom>
          <a:ln w="12700">
            <a:solidFill>
              <a:srgbClr val="00AFEF"/>
            </a:solidFill>
          </a:ln>
        </p:spPr>
        <p:txBody>
          <a:bodyPr wrap="square" lIns="0" tIns="137795" rIns="0" bIns="0" rtlCol="0" vert="horz">
            <a:spAutoFit/>
          </a:bodyPr>
          <a:lstStyle/>
          <a:p>
            <a:pPr marL="432434">
              <a:lnSpc>
                <a:spcPct val="100000"/>
              </a:lnSpc>
              <a:spcBef>
                <a:spcPts val="1085"/>
              </a:spcBef>
            </a:pPr>
            <a:r>
              <a:rPr dirty="0" sz="1600" spc="-10" b="1" i="1">
                <a:solidFill>
                  <a:srgbClr val="00AFEF"/>
                </a:solidFill>
                <a:latin typeface="Meiryo"/>
                <a:cs typeface="Meiryo"/>
              </a:rPr>
              <a:t>CHECK!</a:t>
            </a:r>
            <a:endParaRPr sz="1600">
              <a:latin typeface="Meiryo"/>
              <a:cs typeface="Meiryo"/>
            </a:endParaRPr>
          </a:p>
          <a:p>
            <a:pPr marL="273050">
              <a:lnSpc>
                <a:spcPct val="100000"/>
              </a:lnSpc>
              <a:spcBef>
                <a:spcPts val="459"/>
              </a:spcBef>
            </a:pPr>
            <a:r>
              <a:rPr dirty="0" sz="1400" spc="-25">
                <a:latin typeface="Meiryo"/>
                <a:cs typeface="Meiryo"/>
              </a:rPr>
              <a:t>他のユーザーが共有からスナップショットを保存する場合、「新規保存」のみ可能です。</a:t>
            </a:r>
            <a:endParaRPr sz="1400">
              <a:latin typeface="Meiryo"/>
              <a:cs typeface="Meiryo"/>
            </a:endParaRPr>
          </a:p>
        </p:txBody>
      </p:sp>
      <p:grpSp>
        <p:nvGrpSpPr>
          <p:cNvPr id="9" name="object 9" descr=""/>
          <p:cNvGrpSpPr/>
          <p:nvPr/>
        </p:nvGrpSpPr>
        <p:grpSpPr>
          <a:xfrm>
            <a:off x="478485" y="1998535"/>
            <a:ext cx="5473700" cy="3164205"/>
            <a:chOff x="478485" y="1998535"/>
            <a:chExt cx="5473700" cy="3164205"/>
          </a:xfrm>
        </p:grpSpPr>
        <p:pic>
          <p:nvPicPr>
            <p:cNvPr id="10" name="object 10" descr=""/>
            <p:cNvPicPr/>
            <p:nvPr/>
          </p:nvPicPr>
          <p:blipFill>
            <a:blip r:embed="rId3" cstate="print"/>
            <a:stretch>
              <a:fillRect/>
            </a:stretch>
          </p:blipFill>
          <p:spPr>
            <a:xfrm>
              <a:off x="488010" y="2008124"/>
              <a:ext cx="5454269" cy="3145028"/>
            </a:xfrm>
            <a:prstGeom prst="rect">
              <a:avLst/>
            </a:prstGeom>
          </p:spPr>
        </p:pic>
        <p:sp>
          <p:nvSpPr>
            <p:cNvPr id="11" name="object 11" descr=""/>
            <p:cNvSpPr/>
            <p:nvPr/>
          </p:nvSpPr>
          <p:spPr>
            <a:xfrm>
              <a:off x="483247" y="2003298"/>
              <a:ext cx="5464175" cy="3154680"/>
            </a:xfrm>
            <a:custGeom>
              <a:avLst/>
              <a:gdLst/>
              <a:ahLst/>
              <a:cxnLst/>
              <a:rect l="l" t="t" r="r" b="b"/>
              <a:pathLst>
                <a:path w="5464175" h="3154679">
                  <a:moveTo>
                    <a:pt x="0" y="3154553"/>
                  </a:moveTo>
                  <a:lnTo>
                    <a:pt x="5463794" y="3154553"/>
                  </a:lnTo>
                  <a:lnTo>
                    <a:pt x="5463794" y="0"/>
                  </a:lnTo>
                  <a:lnTo>
                    <a:pt x="0" y="0"/>
                  </a:lnTo>
                  <a:lnTo>
                    <a:pt x="0" y="3154553"/>
                  </a:lnTo>
                  <a:close/>
                </a:path>
              </a:pathLst>
            </a:custGeom>
            <a:ln w="9525">
              <a:solidFill>
                <a:srgbClr val="1F2125"/>
              </a:solidFill>
            </a:ln>
          </p:spPr>
          <p:txBody>
            <a:bodyPr wrap="square" lIns="0" tIns="0" rIns="0" bIns="0" rtlCol="0"/>
            <a:lstStyle/>
            <a:p/>
          </p:txBody>
        </p:sp>
      </p:grpSp>
      <p:grpSp>
        <p:nvGrpSpPr>
          <p:cNvPr id="12" name="object 12" descr=""/>
          <p:cNvGrpSpPr/>
          <p:nvPr/>
        </p:nvGrpSpPr>
        <p:grpSpPr>
          <a:xfrm>
            <a:off x="6695249" y="2050097"/>
            <a:ext cx="3907154" cy="2794635"/>
            <a:chOff x="6695249" y="2050097"/>
            <a:chExt cx="3907154" cy="2794635"/>
          </a:xfrm>
        </p:grpSpPr>
        <p:pic>
          <p:nvPicPr>
            <p:cNvPr id="13" name="object 13" descr=""/>
            <p:cNvPicPr/>
            <p:nvPr/>
          </p:nvPicPr>
          <p:blipFill>
            <a:blip r:embed="rId4" cstate="print"/>
            <a:stretch>
              <a:fillRect/>
            </a:stretch>
          </p:blipFill>
          <p:spPr>
            <a:xfrm>
              <a:off x="6704710" y="2059686"/>
              <a:ext cx="3887724" cy="2775585"/>
            </a:xfrm>
            <a:prstGeom prst="rect">
              <a:avLst/>
            </a:prstGeom>
          </p:spPr>
        </p:pic>
        <p:sp>
          <p:nvSpPr>
            <p:cNvPr id="14" name="object 14" descr=""/>
            <p:cNvSpPr/>
            <p:nvPr/>
          </p:nvSpPr>
          <p:spPr>
            <a:xfrm>
              <a:off x="6700011" y="2054860"/>
              <a:ext cx="3897629" cy="2785110"/>
            </a:xfrm>
            <a:custGeom>
              <a:avLst/>
              <a:gdLst/>
              <a:ahLst/>
              <a:cxnLst/>
              <a:rect l="l" t="t" r="r" b="b"/>
              <a:pathLst>
                <a:path w="3897629" h="2785110">
                  <a:moveTo>
                    <a:pt x="0" y="2785110"/>
                  </a:moveTo>
                  <a:lnTo>
                    <a:pt x="3897249" y="2785110"/>
                  </a:lnTo>
                  <a:lnTo>
                    <a:pt x="3897249" y="0"/>
                  </a:lnTo>
                  <a:lnTo>
                    <a:pt x="0" y="0"/>
                  </a:lnTo>
                  <a:lnTo>
                    <a:pt x="0" y="2785110"/>
                  </a:lnTo>
                  <a:close/>
                </a:path>
              </a:pathLst>
            </a:custGeom>
            <a:ln w="9525">
              <a:solidFill>
                <a:srgbClr val="1F2125"/>
              </a:solidFill>
            </a:ln>
          </p:spPr>
          <p:txBody>
            <a:bodyPr wrap="square" lIns="0" tIns="0" rIns="0" bIns="0" rtlCol="0"/>
            <a:lstStyle/>
            <a:p/>
          </p:txBody>
        </p:sp>
      </p:grpSp>
      <p:sp>
        <p:nvSpPr>
          <p:cNvPr id="15" name="object 15"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6" name="object 16"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
          <p:cNvGrpSpPr/>
          <p:nvPr/>
        </p:nvGrpSpPr>
        <p:grpSpPr>
          <a:xfrm>
            <a:off x="6283705" y="1984222"/>
            <a:ext cx="4664710" cy="4318635"/>
            <a:chOff x="6283705" y="1984222"/>
            <a:chExt cx="4664710" cy="4318635"/>
          </a:xfrm>
        </p:grpSpPr>
        <p:pic>
          <p:nvPicPr>
            <p:cNvPr id="3" name="object 3" descr=""/>
            <p:cNvPicPr/>
            <p:nvPr/>
          </p:nvPicPr>
          <p:blipFill>
            <a:blip r:embed="rId2" cstate="print"/>
            <a:stretch>
              <a:fillRect/>
            </a:stretch>
          </p:blipFill>
          <p:spPr>
            <a:xfrm>
              <a:off x="6283705" y="1989124"/>
              <a:ext cx="4664329" cy="4313174"/>
            </a:xfrm>
            <a:prstGeom prst="rect">
              <a:avLst/>
            </a:prstGeom>
          </p:spPr>
        </p:pic>
        <p:sp>
          <p:nvSpPr>
            <p:cNvPr id="4" name="object 4" descr=""/>
            <p:cNvSpPr/>
            <p:nvPr/>
          </p:nvSpPr>
          <p:spPr>
            <a:xfrm>
              <a:off x="7246873" y="1998510"/>
              <a:ext cx="3025775" cy="1980564"/>
            </a:xfrm>
            <a:custGeom>
              <a:avLst/>
              <a:gdLst/>
              <a:ahLst/>
              <a:cxnLst/>
              <a:rect l="l" t="t" r="r" b="b"/>
              <a:pathLst>
                <a:path w="3025775" h="1980564">
                  <a:moveTo>
                    <a:pt x="0" y="349211"/>
                  </a:moveTo>
                  <a:lnTo>
                    <a:pt x="373151" y="349211"/>
                  </a:lnTo>
                  <a:lnTo>
                    <a:pt x="373151" y="0"/>
                  </a:lnTo>
                  <a:lnTo>
                    <a:pt x="0" y="0"/>
                  </a:lnTo>
                  <a:lnTo>
                    <a:pt x="0" y="349211"/>
                  </a:lnTo>
                  <a:close/>
                </a:path>
                <a:path w="3025775" h="1980564">
                  <a:moveTo>
                    <a:pt x="1724152" y="1980399"/>
                  </a:moveTo>
                  <a:lnTo>
                    <a:pt x="3025648" y="1980399"/>
                  </a:lnTo>
                  <a:lnTo>
                    <a:pt x="3025648" y="1625168"/>
                  </a:lnTo>
                  <a:lnTo>
                    <a:pt x="1724152" y="1625168"/>
                  </a:lnTo>
                  <a:lnTo>
                    <a:pt x="1724152" y="1980399"/>
                  </a:lnTo>
                  <a:close/>
                </a:path>
              </a:pathLst>
            </a:custGeom>
            <a:ln w="28575">
              <a:solidFill>
                <a:srgbClr val="D54B39"/>
              </a:solidFill>
            </a:ln>
          </p:spPr>
          <p:txBody>
            <a:bodyPr wrap="square" lIns="0" tIns="0" rIns="0" bIns="0" rtlCol="0"/>
            <a:lstStyle/>
            <a:p/>
          </p:txBody>
        </p:sp>
      </p:grpSp>
      <p:grpSp>
        <p:nvGrpSpPr>
          <p:cNvPr id="5" name="object 5" descr=""/>
          <p:cNvGrpSpPr/>
          <p:nvPr/>
        </p:nvGrpSpPr>
        <p:grpSpPr>
          <a:xfrm>
            <a:off x="433184" y="1830197"/>
            <a:ext cx="5539105" cy="3096895"/>
            <a:chOff x="433184" y="1830197"/>
            <a:chExt cx="5539105" cy="3096895"/>
          </a:xfrm>
        </p:grpSpPr>
        <p:pic>
          <p:nvPicPr>
            <p:cNvPr id="6" name="object 6" descr=""/>
            <p:cNvPicPr/>
            <p:nvPr/>
          </p:nvPicPr>
          <p:blipFill>
            <a:blip r:embed="rId3" cstate="print"/>
            <a:stretch>
              <a:fillRect/>
            </a:stretch>
          </p:blipFill>
          <p:spPr>
            <a:xfrm>
              <a:off x="447459" y="1830197"/>
              <a:ext cx="5524246" cy="3096767"/>
            </a:xfrm>
            <a:prstGeom prst="rect">
              <a:avLst/>
            </a:prstGeom>
          </p:spPr>
        </p:pic>
        <p:sp>
          <p:nvSpPr>
            <p:cNvPr id="7" name="object 7" descr=""/>
            <p:cNvSpPr/>
            <p:nvPr/>
          </p:nvSpPr>
          <p:spPr>
            <a:xfrm>
              <a:off x="447471" y="3513531"/>
              <a:ext cx="1109980" cy="243204"/>
            </a:xfrm>
            <a:custGeom>
              <a:avLst/>
              <a:gdLst/>
              <a:ahLst/>
              <a:cxnLst/>
              <a:rect l="l" t="t" r="r" b="b"/>
              <a:pathLst>
                <a:path w="1109980" h="243204">
                  <a:moveTo>
                    <a:pt x="0" y="242874"/>
                  </a:moveTo>
                  <a:lnTo>
                    <a:pt x="1109484" y="242874"/>
                  </a:lnTo>
                  <a:lnTo>
                    <a:pt x="1109484" y="0"/>
                  </a:lnTo>
                  <a:lnTo>
                    <a:pt x="0" y="0"/>
                  </a:lnTo>
                  <a:lnTo>
                    <a:pt x="0" y="242874"/>
                  </a:lnTo>
                  <a:close/>
                </a:path>
              </a:pathLst>
            </a:custGeom>
            <a:ln w="28575">
              <a:solidFill>
                <a:srgbClr val="D54B39"/>
              </a:solidFill>
            </a:ln>
          </p:spPr>
          <p:txBody>
            <a:bodyPr wrap="square" lIns="0" tIns="0" rIns="0" bIns="0" rtlCol="0"/>
            <a:lstStyle/>
            <a:p/>
          </p:txBody>
        </p:sp>
      </p:grpSp>
      <p:sp>
        <p:nvSpPr>
          <p:cNvPr id="8" name="object 8" descr=""/>
          <p:cNvSpPr txBox="1"/>
          <p:nvPr/>
        </p:nvSpPr>
        <p:spPr>
          <a:xfrm>
            <a:off x="371043" y="764310"/>
            <a:ext cx="5582920" cy="951865"/>
          </a:xfrm>
          <a:prstGeom prst="rect">
            <a:avLst/>
          </a:prstGeom>
        </p:spPr>
        <p:txBody>
          <a:bodyPr wrap="square" lIns="0" tIns="90805" rIns="0" bIns="0" rtlCol="0" vert="horz">
            <a:spAutoFit/>
          </a:bodyPr>
          <a:lstStyle/>
          <a:p>
            <a:pPr marL="12700">
              <a:lnSpc>
                <a:spcPct val="100000"/>
              </a:lnSpc>
              <a:spcBef>
                <a:spcPts val="715"/>
              </a:spcBef>
            </a:pPr>
            <a:r>
              <a:rPr dirty="0" sz="1600" spc="-20" b="1">
                <a:solidFill>
                  <a:srgbClr val="1F2125"/>
                </a:solidFill>
                <a:latin typeface="Meiryo"/>
                <a:cs typeface="Meiryo"/>
              </a:rPr>
              <a:t>1-</a:t>
            </a:r>
            <a:r>
              <a:rPr dirty="0" sz="1600" b="1">
                <a:solidFill>
                  <a:srgbClr val="1F2125"/>
                </a:solidFill>
                <a:latin typeface="Meiryo"/>
                <a:cs typeface="Meiryo"/>
              </a:rPr>
              <a:t>2</a:t>
            </a:r>
            <a:r>
              <a:rPr dirty="0" sz="1600" spc="-30" b="1">
                <a:solidFill>
                  <a:srgbClr val="1F2125"/>
                </a:solidFill>
                <a:latin typeface="Meiryo"/>
                <a:cs typeface="Meiryo"/>
              </a:rPr>
              <a:t>. シャッフルフェイスを開く</a:t>
            </a:r>
            <a:endParaRPr sz="1600">
              <a:latin typeface="Meiryo"/>
              <a:cs typeface="Meiryo"/>
            </a:endParaRPr>
          </a:p>
          <a:p>
            <a:pPr marL="215265" indent="-203200">
              <a:lnSpc>
                <a:spcPct val="100000"/>
              </a:lnSpc>
              <a:spcBef>
                <a:spcPts val="610"/>
              </a:spcBef>
              <a:buSzPct val="93750"/>
              <a:buChar char="●"/>
              <a:tabLst>
                <a:tab pos="215265" algn="l"/>
              </a:tabLst>
            </a:pPr>
            <a:r>
              <a:rPr dirty="0" sz="1600" spc="-30" b="1">
                <a:solidFill>
                  <a:srgbClr val="1F2125"/>
                </a:solidFill>
                <a:latin typeface="Meiryo"/>
                <a:cs typeface="Meiryo"/>
              </a:rPr>
              <a:t>カオナビトップ画面から開く</a:t>
            </a:r>
            <a:endParaRPr sz="1600">
              <a:latin typeface="Meiryo"/>
              <a:cs typeface="Meiryo"/>
            </a:endParaRPr>
          </a:p>
          <a:p>
            <a:pPr marL="414655">
              <a:lnSpc>
                <a:spcPct val="100000"/>
              </a:lnSpc>
              <a:spcBef>
                <a:spcPts val="545"/>
              </a:spcBef>
            </a:pPr>
            <a:r>
              <a:rPr dirty="0" sz="1400" spc="-20">
                <a:solidFill>
                  <a:srgbClr val="1F2125"/>
                </a:solidFill>
                <a:latin typeface="Meiryo"/>
                <a:cs typeface="Meiryo"/>
              </a:rPr>
              <a:t>カオナビトップ画面から「シャッフルフェイス」を選択します。</a:t>
            </a:r>
            <a:endParaRPr sz="1400">
              <a:latin typeface="Meiryo"/>
              <a:cs typeface="Meiryo"/>
            </a:endParaRPr>
          </a:p>
        </p:txBody>
      </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10</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
        <p:nvSpPr>
          <p:cNvPr id="9" name="object 9" descr=""/>
          <p:cNvSpPr txBox="1"/>
          <p:nvPr/>
        </p:nvSpPr>
        <p:spPr>
          <a:xfrm>
            <a:off x="6046089" y="1091984"/>
            <a:ext cx="4497705" cy="619760"/>
          </a:xfrm>
          <a:prstGeom prst="rect">
            <a:avLst/>
          </a:prstGeom>
        </p:spPr>
        <p:txBody>
          <a:bodyPr wrap="square" lIns="0" tIns="84455" rIns="0" bIns="0" rtlCol="0" vert="horz">
            <a:spAutoFit/>
          </a:bodyPr>
          <a:lstStyle/>
          <a:p>
            <a:pPr marL="12700">
              <a:lnSpc>
                <a:spcPct val="100000"/>
              </a:lnSpc>
              <a:spcBef>
                <a:spcPts val="665"/>
              </a:spcBef>
            </a:pPr>
            <a:r>
              <a:rPr dirty="0" sz="1600" spc="-30" b="1">
                <a:solidFill>
                  <a:srgbClr val="1F2125"/>
                </a:solidFill>
                <a:latin typeface="Meiryo"/>
                <a:cs typeface="Meiryo"/>
              </a:rPr>
              <a:t>●メンバー一覧画面</a:t>
            </a:r>
            <a:endParaRPr sz="1600">
              <a:latin typeface="Meiryo"/>
              <a:cs typeface="Meiryo"/>
            </a:endParaRPr>
          </a:p>
          <a:p>
            <a:pPr marL="213360">
              <a:lnSpc>
                <a:spcPct val="100000"/>
              </a:lnSpc>
              <a:spcBef>
                <a:spcPts val="509"/>
              </a:spcBef>
            </a:pPr>
            <a:r>
              <a:rPr dirty="0" sz="1400" spc="-20">
                <a:solidFill>
                  <a:srgbClr val="1F2125"/>
                </a:solidFill>
                <a:latin typeface="Meiryo"/>
                <a:cs typeface="Meiryo"/>
              </a:rPr>
              <a:t>グローバルナビゲーションから開くこともできます。</a:t>
            </a:r>
            <a:endParaRPr sz="1400">
              <a:latin typeface="Meiryo"/>
              <a:cs typeface="Meiryo"/>
            </a:endParaRPr>
          </a:p>
        </p:txBody>
      </p:sp>
      <p:sp>
        <p:nvSpPr>
          <p:cNvPr id="10" name="object 10" descr=""/>
          <p:cNvSpPr txBox="1"/>
          <p:nvPr/>
        </p:nvSpPr>
        <p:spPr>
          <a:xfrm>
            <a:off x="371043" y="141739"/>
            <a:ext cx="2383155"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1</a:t>
            </a:r>
            <a:r>
              <a:rPr dirty="0" sz="1400" spc="-15" b="1">
                <a:solidFill>
                  <a:srgbClr val="1F2125"/>
                </a:solidFill>
                <a:latin typeface="Meiryo"/>
                <a:cs typeface="Meiryo"/>
              </a:rPr>
              <a:t>. シャッフルフェイスとは</a:t>
            </a:r>
            <a:endParaRPr sz="1400">
              <a:latin typeface="Meiryo"/>
              <a:cs typeface="Meiry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790064" cy="602615"/>
          </a:xfrm>
          <a:prstGeom prst="rect">
            <a:avLst/>
          </a:prstGeom>
        </p:spPr>
        <p:txBody>
          <a:bodyPr wrap="square" lIns="0" tIns="81915" rIns="0" bIns="0" rtlCol="0" vert="horz">
            <a:spAutoFit/>
          </a:bodyPr>
          <a:lstStyle/>
          <a:p>
            <a:pPr algn="r" marR="54610">
              <a:lnSpc>
                <a:spcPct val="100000"/>
              </a:lnSpc>
              <a:spcBef>
                <a:spcPts val="645"/>
              </a:spcBef>
            </a:pPr>
            <a:r>
              <a:rPr dirty="0" sz="1500" spc="-10" b="1">
                <a:latin typeface="Meiryo"/>
                <a:cs typeface="Meiryo"/>
              </a:rPr>
              <a:t>シャッフルフェイス</a:t>
            </a:r>
            <a:endParaRPr sz="1500">
              <a:latin typeface="Meiryo"/>
              <a:cs typeface="Meiryo"/>
            </a:endParaRPr>
          </a:p>
          <a:p>
            <a:pPr algn="r" marR="508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p:txBody>
      </p:sp>
      <p:sp>
        <p:nvSpPr>
          <p:cNvPr id="3" name="object 3" descr=""/>
          <p:cNvSpPr txBox="1"/>
          <p:nvPr/>
        </p:nvSpPr>
        <p:spPr>
          <a:xfrm>
            <a:off x="371043" y="782853"/>
            <a:ext cx="4533265" cy="1160780"/>
          </a:xfrm>
          <a:prstGeom prst="rect">
            <a:avLst/>
          </a:prstGeom>
        </p:spPr>
        <p:txBody>
          <a:bodyPr wrap="square" lIns="0" tIns="71755" rIns="0" bIns="0" rtlCol="0" vert="horz">
            <a:spAutoFit/>
          </a:bodyPr>
          <a:lstStyle/>
          <a:p>
            <a:pPr marL="12700">
              <a:lnSpc>
                <a:spcPct val="100000"/>
              </a:lnSpc>
              <a:spcBef>
                <a:spcPts val="565"/>
              </a:spcBef>
            </a:pPr>
            <a:r>
              <a:rPr dirty="0" sz="1600" spc="-20" b="1">
                <a:latin typeface="Meiryo"/>
                <a:cs typeface="Meiryo"/>
              </a:rPr>
              <a:t>4-</a:t>
            </a:r>
            <a:r>
              <a:rPr dirty="0" sz="1600" b="1">
                <a:latin typeface="Meiryo"/>
                <a:cs typeface="Meiryo"/>
              </a:rPr>
              <a:t>2</a:t>
            </a:r>
            <a:r>
              <a:rPr dirty="0" sz="1600" spc="-30" b="1">
                <a:latin typeface="Meiryo"/>
                <a:cs typeface="Meiryo"/>
              </a:rPr>
              <a:t>. スナップショットの共有</a:t>
            </a:r>
            <a:endParaRPr sz="1600">
              <a:latin typeface="Meiryo"/>
              <a:cs typeface="Meiryo"/>
            </a:endParaRPr>
          </a:p>
          <a:p>
            <a:pPr marL="12700">
              <a:lnSpc>
                <a:spcPct val="100000"/>
              </a:lnSpc>
              <a:spcBef>
                <a:spcPts val="470"/>
              </a:spcBef>
            </a:pPr>
            <a:r>
              <a:rPr dirty="0" sz="1600" spc="-30" b="1">
                <a:latin typeface="Meiryo"/>
                <a:cs typeface="Meiryo"/>
              </a:rPr>
              <a:t>●スナップショットの共有を解除する</a:t>
            </a:r>
            <a:endParaRPr sz="1600">
              <a:latin typeface="Meiryo"/>
              <a:cs typeface="Meiryo"/>
            </a:endParaRPr>
          </a:p>
          <a:p>
            <a:pPr marL="425450">
              <a:lnSpc>
                <a:spcPct val="100000"/>
              </a:lnSpc>
              <a:spcBef>
                <a:spcPts val="800"/>
              </a:spcBef>
            </a:pPr>
            <a:r>
              <a:rPr dirty="0" sz="1400" spc="-20">
                <a:latin typeface="Meiryo"/>
                <a:cs typeface="Meiryo"/>
              </a:rPr>
              <a:t>①共有しているスナップショットを呼び出し、</a:t>
            </a:r>
            <a:endParaRPr sz="1400">
              <a:latin typeface="Meiryo"/>
              <a:cs typeface="Meiryo"/>
            </a:endParaRPr>
          </a:p>
          <a:p>
            <a:pPr marL="425450">
              <a:lnSpc>
                <a:spcPct val="100000"/>
              </a:lnSpc>
            </a:pPr>
            <a:r>
              <a:rPr dirty="0" sz="1400" spc="-20">
                <a:solidFill>
                  <a:srgbClr val="333333"/>
                </a:solidFill>
                <a:latin typeface="Meiryo"/>
                <a:cs typeface="Meiryo"/>
              </a:rPr>
              <a:t>「共有リンクの再表示と解除」をクリックします。</a:t>
            </a:r>
            <a:endParaRPr sz="1400">
              <a:latin typeface="Meiryo"/>
              <a:cs typeface="Meiryo"/>
            </a:endParaRPr>
          </a:p>
        </p:txBody>
      </p:sp>
      <p:sp>
        <p:nvSpPr>
          <p:cNvPr id="4" name="object 4" descr=""/>
          <p:cNvSpPr txBox="1"/>
          <p:nvPr/>
        </p:nvSpPr>
        <p:spPr>
          <a:xfrm>
            <a:off x="6703568" y="1494485"/>
            <a:ext cx="4180840" cy="240029"/>
          </a:xfrm>
          <a:prstGeom prst="rect">
            <a:avLst/>
          </a:prstGeom>
        </p:spPr>
        <p:txBody>
          <a:bodyPr wrap="square" lIns="0" tIns="13335" rIns="0" bIns="0" rtlCol="0" vert="horz">
            <a:spAutoFit/>
          </a:bodyPr>
          <a:lstStyle/>
          <a:p>
            <a:pPr marL="12700">
              <a:lnSpc>
                <a:spcPct val="100000"/>
              </a:lnSpc>
              <a:spcBef>
                <a:spcPts val="105"/>
              </a:spcBef>
            </a:pPr>
            <a:r>
              <a:rPr dirty="0" sz="1400" spc="-20">
                <a:solidFill>
                  <a:srgbClr val="333333"/>
                </a:solidFill>
                <a:latin typeface="Meiryo"/>
                <a:cs typeface="Meiryo"/>
              </a:rPr>
              <a:t>② 『共有リンクを解除』ボタンをクリックします。</a:t>
            </a:r>
            <a:endParaRPr sz="1400">
              <a:latin typeface="Meiryo"/>
              <a:cs typeface="Meiryo"/>
            </a:endParaRPr>
          </a:p>
        </p:txBody>
      </p:sp>
      <p:grpSp>
        <p:nvGrpSpPr>
          <p:cNvPr id="5" name="object 5" descr=""/>
          <p:cNvGrpSpPr/>
          <p:nvPr/>
        </p:nvGrpSpPr>
        <p:grpSpPr>
          <a:xfrm>
            <a:off x="437934" y="2057526"/>
            <a:ext cx="6195695" cy="3573779"/>
            <a:chOff x="437934" y="2057526"/>
            <a:chExt cx="6195695" cy="3573779"/>
          </a:xfrm>
        </p:grpSpPr>
        <p:pic>
          <p:nvPicPr>
            <p:cNvPr id="6" name="object 6" descr=""/>
            <p:cNvPicPr/>
            <p:nvPr/>
          </p:nvPicPr>
          <p:blipFill>
            <a:blip r:embed="rId2" cstate="print"/>
            <a:stretch>
              <a:fillRect/>
            </a:stretch>
          </p:blipFill>
          <p:spPr>
            <a:xfrm>
              <a:off x="447459" y="2067051"/>
              <a:ext cx="6176391" cy="3554349"/>
            </a:xfrm>
            <a:prstGeom prst="rect">
              <a:avLst/>
            </a:prstGeom>
          </p:spPr>
        </p:pic>
        <p:sp>
          <p:nvSpPr>
            <p:cNvPr id="7" name="object 7" descr=""/>
            <p:cNvSpPr/>
            <p:nvPr/>
          </p:nvSpPr>
          <p:spPr>
            <a:xfrm>
              <a:off x="442696" y="2062289"/>
              <a:ext cx="6186170" cy="3564254"/>
            </a:xfrm>
            <a:custGeom>
              <a:avLst/>
              <a:gdLst/>
              <a:ahLst/>
              <a:cxnLst/>
              <a:rect l="l" t="t" r="r" b="b"/>
              <a:pathLst>
                <a:path w="6186170" h="3564254">
                  <a:moveTo>
                    <a:pt x="0" y="3563874"/>
                  </a:moveTo>
                  <a:lnTo>
                    <a:pt x="6185916" y="3563874"/>
                  </a:lnTo>
                  <a:lnTo>
                    <a:pt x="6185916" y="0"/>
                  </a:lnTo>
                  <a:lnTo>
                    <a:pt x="0" y="0"/>
                  </a:lnTo>
                  <a:lnTo>
                    <a:pt x="0" y="3563874"/>
                  </a:lnTo>
                  <a:close/>
                </a:path>
              </a:pathLst>
            </a:custGeom>
            <a:ln w="9525">
              <a:solidFill>
                <a:srgbClr val="1F2125"/>
              </a:solidFill>
            </a:ln>
          </p:spPr>
          <p:txBody>
            <a:bodyPr wrap="square" lIns="0" tIns="0" rIns="0" bIns="0" rtlCol="0"/>
            <a:lstStyle/>
            <a:p/>
          </p:txBody>
        </p:sp>
      </p:grpSp>
      <p:grpSp>
        <p:nvGrpSpPr>
          <p:cNvPr id="8" name="object 8" descr=""/>
          <p:cNvGrpSpPr/>
          <p:nvPr/>
        </p:nvGrpSpPr>
        <p:grpSpPr>
          <a:xfrm>
            <a:off x="7260780" y="1964029"/>
            <a:ext cx="3884295" cy="4355465"/>
            <a:chOff x="7260780" y="1964029"/>
            <a:chExt cx="3884295" cy="4355465"/>
          </a:xfrm>
        </p:grpSpPr>
        <p:pic>
          <p:nvPicPr>
            <p:cNvPr id="9" name="object 9" descr=""/>
            <p:cNvPicPr/>
            <p:nvPr/>
          </p:nvPicPr>
          <p:blipFill>
            <a:blip r:embed="rId3" cstate="print"/>
            <a:stretch>
              <a:fillRect/>
            </a:stretch>
          </p:blipFill>
          <p:spPr>
            <a:xfrm>
              <a:off x="7270369" y="1973554"/>
              <a:ext cx="3864736" cy="4336415"/>
            </a:xfrm>
            <a:prstGeom prst="rect">
              <a:avLst/>
            </a:prstGeom>
          </p:spPr>
        </p:pic>
        <p:sp>
          <p:nvSpPr>
            <p:cNvPr id="10" name="object 10" descr=""/>
            <p:cNvSpPr/>
            <p:nvPr/>
          </p:nvSpPr>
          <p:spPr>
            <a:xfrm>
              <a:off x="7265543" y="1968792"/>
              <a:ext cx="3874770" cy="4345940"/>
            </a:xfrm>
            <a:custGeom>
              <a:avLst/>
              <a:gdLst/>
              <a:ahLst/>
              <a:cxnLst/>
              <a:rect l="l" t="t" r="r" b="b"/>
              <a:pathLst>
                <a:path w="3874770" h="4345940">
                  <a:moveTo>
                    <a:pt x="0" y="4345940"/>
                  </a:moveTo>
                  <a:lnTo>
                    <a:pt x="3874262" y="4345940"/>
                  </a:lnTo>
                  <a:lnTo>
                    <a:pt x="3874262" y="0"/>
                  </a:lnTo>
                  <a:lnTo>
                    <a:pt x="0" y="0"/>
                  </a:lnTo>
                  <a:lnTo>
                    <a:pt x="0" y="4345940"/>
                  </a:lnTo>
                  <a:close/>
                </a:path>
              </a:pathLst>
            </a:custGeom>
            <a:ln w="9525">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
          <p:cNvGrpSpPr/>
          <p:nvPr/>
        </p:nvGrpSpPr>
        <p:grpSpPr>
          <a:xfrm>
            <a:off x="6869874" y="1998662"/>
            <a:ext cx="3114040" cy="1847850"/>
            <a:chOff x="6869874" y="1998662"/>
            <a:chExt cx="3114040" cy="1847850"/>
          </a:xfrm>
        </p:grpSpPr>
        <p:pic>
          <p:nvPicPr>
            <p:cNvPr id="3" name="object 3" descr=""/>
            <p:cNvPicPr/>
            <p:nvPr/>
          </p:nvPicPr>
          <p:blipFill>
            <a:blip r:embed="rId2" cstate="print"/>
            <a:stretch>
              <a:fillRect/>
            </a:stretch>
          </p:blipFill>
          <p:spPr>
            <a:xfrm>
              <a:off x="6879335" y="2008124"/>
              <a:ext cx="3094862" cy="1828800"/>
            </a:xfrm>
            <a:prstGeom prst="rect">
              <a:avLst/>
            </a:prstGeom>
          </p:spPr>
        </p:pic>
        <p:sp>
          <p:nvSpPr>
            <p:cNvPr id="4" name="object 4" descr=""/>
            <p:cNvSpPr/>
            <p:nvPr/>
          </p:nvSpPr>
          <p:spPr>
            <a:xfrm>
              <a:off x="6874636" y="2003425"/>
              <a:ext cx="3104515" cy="1838325"/>
            </a:xfrm>
            <a:custGeom>
              <a:avLst/>
              <a:gdLst/>
              <a:ahLst/>
              <a:cxnLst/>
              <a:rect l="l" t="t" r="r" b="b"/>
              <a:pathLst>
                <a:path w="3104515" h="1838325">
                  <a:moveTo>
                    <a:pt x="0" y="1838325"/>
                  </a:moveTo>
                  <a:lnTo>
                    <a:pt x="3104388" y="1838325"/>
                  </a:lnTo>
                  <a:lnTo>
                    <a:pt x="3104388" y="0"/>
                  </a:lnTo>
                  <a:lnTo>
                    <a:pt x="0" y="0"/>
                  </a:lnTo>
                  <a:lnTo>
                    <a:pt x="0" y="1838325"/>
                  </a:lnTo>
                  <a:close/>
                </a:path>
              </a:pathLst>
            </a:custGeom>
            <a:ln w="9525">
              <a:solidFill>
                <a:srgbClr val="1F2125"/>
              </a:solidFill>
            </a:ln>
          </p:spPr>
          <p:txBody>
            <a:bodyPr wrap="square" lIns="0" tIns="0" rIns="0" bIns="0" rtlCol="0"/>
            <a:lstStyle/>
            <a:p/>
          </p:txBody>
        </p:sp>
        <p:sp>
          <p:nvSpPr>
            <p:cNvPr id="5" name="object 5" descr=""/>
            <p:cNvSpPr/>
            <p:nvPr/>
          </p:nvSpPr>
          <p:spPr>
            <a:xfrm>
              <a:off x="6973823" y="2115565"/>
              <a:ext cx="2919730" cy="1564005"/>
            </a:xfrm>
            <a:custGeom>
              <a:avLst/>
              <a:gdLst/>
              <a:ahLst/>
              <a:cxnLst/>
              <a:rect l="l" t="t" r="r" b="b"/>
              <a:pathLst>
                <a:path w="2919729" h="1564004">
                  <a:moveTo>
                    <a:pt x="0" y="1563878"/>
                  </a:moveTo>
                  <a:lnTo>
                    <a:pt x="2919349" y="1563878"/>
                  </a:lnTo>
                  <a:lnTo>
                    <a:pt x="2919349" y="0"/>
                  </a:lnTo>
                  <a:lnTo>
                    <a:pt x="0" y="0"/>
                  </a:lnTo>
                  <a:lnTo>
                    <a:pt x="0" y="1563878"/>
                  </a:lnTo>
                  <a:close/>
                </a:path>
              </a:pathLst>
            </a:custGeom>
            <a:ln w="38100">
              <a:solidFill>
                <a:srgbClr val="1F2125"/>
              </a:solidFill>
            </a:ln>
          </p:spPr>
          <p:txBody>
            <a:bodyPr wrap="square" lIns="0" tIns="0" rIns="0" bIns="0" rtlCol="0"/>
            <a:lstStyle/>
            <a:p/>
          </p:txBody>
        </p:sp>
      </p:grpSp>
      <p:sp>
        <p:nvSpPr>
          <p:cNvPr id="6" name="object 6" descr=""/>
          <p:cNvSpPr txBox="1"/>
          <p:nvPr/>
        </p:nvSpPr>
        <p:spPr>
          <a:xfrm>
            <a:off x="371043" y="141739"/>
            <a:ext cx="1790064" cy="602615"/>
          </a:xfrm>
          <a:prstGeom prst="rect">
            <a:avLst/>
          </a:prstGeom>
        </p:spPr>
        <p:txBody>
          <a:bodyPr wrap="square" lIns="0" tIns="81915" rIns="0" bIns="0" rtlCol="0" vert="horz">
            <a:spAutoFit/>
          </a:bodyPr>
          <a:lstStyle/>
          <a:p>
            <a:pPr algn="r" marR="54610">
              <a:lnSpc>
                <a:spcPct val="100000"/>
              </a:lnSpc>
              <a:spcBef>
                <a:spcPts val="645"/>
              </a:spcBef>
            </a:pPr>
            <a:r>
              <a:rPr dirty="0" sz="1500" spc="-10" b="1">
                <a:latin typeface="Meiryo"/>
                <a:cs typeface="Meiryo"/>
              </a:rPr>
              <a:t>シャッフルフェイス</a:t>
            </a:r>
            <a:endParaRPr sz="1500">
              <a:latin typeface="Meiryo"/>
              <a:cs typeface="Meiryo"/>
            </a:endParaRPr>
          </a:p>
          <a:p>
            <a:pPr algn="r" marR="508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p:txBody>
      </p:sp>
      <p:sp>
        <p:nvSpPr>
          <p:cNvPr id="7" name="object 7" descr=""/>
          <p:cNvSpPr txBox="1"/>
          <p:nvPr/>
        </p:nvSpPr>
        <p:spPr>
          <a:xfrm>
            <a:off x="371043" y="782853"/>
            <a:ext cx="3643629" cy="1160780"/>
          </a:xfrm>
          <a:prstGeom prst="rect">
            <a:avLst/>
          </a:prstGeom>
        </p:spPr>
        <p:txBody>
          <a:bodyPr wrap="square" lIns="0" tIns="71755" rIns="0" bIns="0" rtlCol="0" vert="horz">
            <a:spAutoFit/>
          </a:bodyPr>
          <a:lstStyle/>
          <a:p>
            <a:pPr marL="12700">
              <a:lnSpc>
                <a:spcPct val="100000"/>
              </a:lnSpc>
              <a:spcBef>
                <a:spcPts val="565"/>
              </a:spcBef>
            </a:pPr>
            <a:r>
              <a:rPr dirty="0" sz="1600" spc="-20" b="1">
                <a:latin typeface="Meiryo"/>
                <a:cs typeface="Meiryo"/>
              </a:rPr>
              <a:t>4-</a:t>
            </a:r>
            <a:r>
              <a:rPr dirty="0" sz="1600" b="1">
                <a:latin typeface="Meiryo"/>
                <a:cs typeface="Meiryo"/>
              </a:rPr>
              <a:t>2</a:t>
            </a:r>
            <a:r>
              <a:rPr dirty="0" sz="1600" spc="-30" b="1">
                <a:latin typeface="Meiryo"/>
                <a:cs typeface="Meiryo"/>
              </a:rPr>
              <a:t>. スナップショットの共有</a:t>
            </a:r>
            <a:endParaRPr sz="1600">
              <a:latin typeface="Meiryo"/>
              <a:cs typeface="Meiryo"/>
            </a:endParaRPr>
          </a:p>
          <a:p>
            <a:pPr marL="12700">
              <a:lnSpc>
                <a:spcPct val="100000"/>
              </a:lnSpc>
              <a:spcBef>
                <a:spcPts val="470"/>
              </a:spcBef>
            </a:pPr>
            <a:r>
              <a:rPr dirty="0" sz="1600" spc="-30" b="1">
                <a:latin typeface="Meiryo"/>
                <a:cs typeface="Meiryo"/>
              </a:rPr>
              <a:t>●スナップショットの共有を解除する</a:t>
            </a:r>
            <a:endParaRPr sz="1600">
              <a:latin typeface="Meiryo"/>
              <a:cs typeface="Meiryo"/>
            </a:endParaRPr>
          </a:p>
          <a:p>
            <a:pPr marL="425450">
              <a:lnSpc>
                <a:spcPct val="100000"/>
              </a:lnSpc>
              <a:spcBef>
                <a:spcPts val="800"/>
              </a:spcBef>
            </a:pPr>
            <a:r>
              <a:rPr dirty="0" sz="1400" spc="-15">
                <a:latin typeface="Meiryo"/>
                <a:cs typeface="Meiryo"/>
              </a:rPr>
              <a:t>➂確認メッセージが表示されます。</a:t>
            </a:r>
            <a:endParaRPr sz="1400">
              <a:latin typeface="Meiryo"/>
              <a:cs typeface="Meiryo"/>
            </a:endParaRPr>
          </a:p>
          <a:p>
            <a:pPr marL="425450">
              <a:lnSpc>
                <a:spcPct val="100000"/>
              </a:lnSpc>
            </a:pPr>
            <a:r>
              <a:rPr dirty="0" sz="1400" spc="-20">
                <a:latin typeface="Meiryo"/>
                <a:cs typeface="Meiryo"/>
              </a:rPr>
              <a:t>『解除する』ボタンをクリックします。</a:t>
            </a:r>
            <a:endParaRPr sz="1400">
              <a:latin typeface="Meiryo"/>
              <a:cs typeface="Meiryo"/>
            </a:endParaRPr>
          </a:p>
        </p:txBody>
      </p:sp>
      <p:sp>
        <p:nvSpPr>
          <p:cNvPr id="8" name="object 8" descr=""/>
          <p:cNvSpPr txBox="1"/>
          <p:nvPr/>
        </p:nvSpPr>
        <p:spPr>
          <a:xfrm>
            <a:off x="6247003" y="1459230"/>
            <a:ext cx="3763645" cy="239395"/>
          </a:xfrm>
          <a:prstGeom prst="rect">
            <a:avLst/>
          </a:prstGeom>
        </p:spPr>
        <p:txBody>
          <a:bodyPr wrap="square" lIns="0" tIns="13335" rIns="0" bIns="0" rtlCol="0" vert="horz">
            <a:spAutoFit/>
          </a:bodyPr>
          <a:lstStyle/>
          <a:p>
            <a:pPr marL="12700">
              <a:lnSpc>
                <a:spcPct val="100000"/>
              </a:lnSpc>
              <a:spcBef>
                <a:spcPts val="105"/>
              </a:spcBef>
            </a:pPr>
            <a:r>
              <a:rPr dirty="0" sz="1400" spc="-20">
                <a:solidFill>
                  <a:srgbClr val="333333"/>
                </a:solidFill>
                <a:latin typeface="Meiryo"/>
                <a:cs typeface="Meiryo"/>
              </a:rPr>
              <a:t>④解除すると確認メッセージが表示されます。</a:t>
            </a:r>
            <a:endParaRPr sz="1400">
              <a:latin typeface="Meiryo"/>
              <a:cs typeface="Meiryo"/>
            </a:endParaRPr>
          </a:p>
        </p:txBody>
      </p:sp>
      <p:pic>
        <p:nvPicPr>
          <p:cNvPr id="9" name="object 9" descr=""/>
          <p:cNvPicPr/>
          <p:nvPr/>
        </p:nvPicPr>
        <p:blipFill>
          <a:blip r:embed="rId3" cstate="print"/>
          <a:stretch>
            <a:fillRect/>
          </a:stretch>
        </p:blipFill>
        <p:spPr>
          <a:xfrm>
            <a:off x="795959" y="4306091"/>
            <a:ext cx="335330" cy="264927"/>
          </a:xfrm>
          <a:prstGeom prst="rect">
            <a:avLst/>
          </a:prstGeom>
        </p:spPr>
      </p:pic>
      <p:sp>
        <p:nvSpPr>
          <p:cNvPr id="10" name="object 10" descr=""/>
          <p:cNvSpPr txBox="1"/>
          <p:nvPr/>
        </p:nvSpPr>
        <p:spPr>
          <a:xfrm>
            <a:off x="655599" y="4196791"/>
            <a:ext cx="10881360" cy="1737360"/>
          </a:xfrm>
          <a:prstGeom prst="rect">
            <a:avLst/>
          </a:prstGeom>
          <a:ln w="19050">
            <a:solidFill>
              <a:srgbClr val="C86E05"/>
            </a:solidFill>
          </a:ln>
        </p:spPr>
        <p:txBody>
          <a:bodyPr wrap="square" lIns="0" tIns="118745" rIns="0" bIns="0" rtlCol="0" vert="horz">
            <a:spAutoFit/>
          </a:bodyPr>
          <a:lstStyle/>
          <a:p>
            <a:pPr marL="556895">
              <a:lnSpc>
                <a:spcPct val="100000"/>
              </a:lnSpc>
              <a:spcBef>
                <a:spcPts val="935"/>
              </a:spcBef>
            </a:pPr>
            <a:r>
              <a:rPr dirty="0" sz="1600" spc="-20" b="1" i="1">
                <a:solidFill>
                  <a:srgbClr val="C86E05"/>
                </a:solidFill>
                <a:latin typeface="Meiryo"/>
                <a:cs typeface="Meiryo"/>
              </a:rPr>
              <a:t>TIPS</a:t>
            </a:r>
            <a:endParaRPr sz="1600">
              <a:latin typeface="Meiryo"/>
              <a:cs typeface="Meiryo"/>
            </a:endParaRPr>
          </a:p>
          <a:p>
            <a:pPr marL="518159" indent="-286385">
              <a:lnSpc>
                <a:spcPct val="100000"/>
              </a:lnSpc>
              <a:spcBef>
                <a:spcPts val="1500"/>
              </a:spcBef>
              <a:buFont typeface="Wingdings"/>
              <a:buChar char=""/>
              <a:tabLst>
                <a:tab pos="518159" algn="l"/>
              </a:tabLst>
            </a:pPr>
            <a:r>
              <a:rPr dirty="0" sz="1400" spc="-15" b="1">
                <a:latin typeface="Meiryo"/>
                <a:cs typeface="Meiryo"/>
              </a:rPr>
              <a:t>解除された共有リンクへのアクセス</a:t>
            </a:r>
            <a:endParaRPr sz="1400">
              <a:latin typeface="Meiryo"/>
              <a:cs typeface="Meiryo"/>
            </a:endParaRPr>
          </a:p>
          <a:p>
            <a:pPr marL="410209">
              <a:lnSpc>
                <a:spcPct val="100000"/>
              </a:lnSpc>
            </a:pPr>
            <a:r>
              <a:rPr dirty="0" sz="1400" spc="-15">
                <a:latin typeface="Meiryo"/>
                <a:cs typeface="Meiryo"/>
              </a:rPr>
              <a:t>解除された共有リンクは無効となります。</a:t>
            </a:r>
            <a:r>
              <a:rPr dirty="0" sz="1400" spc="-10">
                <a:latin typeface="Meiryo"/>
                <a:cs typeface="Meiryo"/>
              </a:rPr>
              <a:t>URL</a:t>
            </a:r>
            <a:r>
              <a:rPr dirty="0" sz="1400" spc="-15">
                <a:latin typeface="Meiryo"/>
                <a:cs typeface="Meiryo"/>
              </a:rPr>
              <a:t>アクセスしてもページは表示されません</a:t>
            </a:r>
            <a:r>
              <a:rPr dirty="0" sz="1400" spc="-10">
                <a:latin typeface="Meiryo"/>
                <a:cs typeface="Meiryo"/>
              </a:rPr>
              <a:t>（404</a:t>
            </a:r>
            <a:r>
              <a:rPr dirty="0" sz="1400" spc="-15">
                <a:latin typeface="Meiryo"/>
                <a:cs typeface="Meiryo"/>
              </a:rPr>
              <a:t>エラーが表示されます）</a:t>
            </a:r>
            <a:r>
              <a:rPr dirty="0" sz="1400" spc="-50">
                <a:latin typeface="Meiryo"/>
                <a:cs typeface="Meiryo"/>
              </a:rPr>
              <a:t>。</a:t>
            </a:r>
            <a:endParaRPr sz="1400">
              <a:latin typeface="Meiryo"/>
              <a:cs typeface="Meiryo"/>
            </a:endParaRPr>
          </a:p>
          <a:p>
            <a:pPr marL="518159" indent="-286385">
              <a:lnSpc>
                <a:spcPct val="100000"/>
              </a:lnSpc>
              <a:spcBef>
                <a:spcPts val="1200"/>
              </a:spcBef>
              <a:buFont typeface="Wingdings"/>
              <a:buChar char=""/>
              <a:tabLst>
                <a:tab pos="518159" algn="l"/>
              </a:tabLst>
            </a:pPr>
            <a:r>
              <a:rPr dirty="0" sz="1400" spc="-10" b="1">
                <a:latin typeface="Meiryo"/>
                <a:cs typeface="Meiryo"/>
              </a:rPr>
              <a:t>共有リンクの再使用</a:t>
            </a:r>
            <a:endParaRPr sz="1400">
              <a:latin typeface="Meiryo"/>
              <a:cs typeface="Meiryo"/>
            </a:endParaRPr>
          </a:p>
          <a:p>
            <a:pPr marL="410209">
              <a:lnSpc>
                <a:spcPct val="100000"/>
              </a:lnSpc>
            </a:pPr>
            <a:r>
              <a:rPr dirty="0" sz="1400" spc="-15">
                <a:latin typeface="Meiryo"/>
                <a:cs typeface="Meiryo"/>
              </a:rPr>
              <a:t>解除された共有リンクは再使用できません。再度共有リンクを取得すると別の</a:t>
            </a:r>
            <a:r>
              <a:rPr dirty="0" sz="1400" spc="-10">
                <a:latin typeface="Meiryo"/>
                <a:cs typeface="Meiryo"/>
              </a:rPr>
              <a:t>URL</a:t>
            </a:r>
            <a:r>
              <a:rPr dirty="0" sz="1400" spc="-15">
                <a:latin typeface="Meiryo"/>
                <a:cs typeface="Meiryo"/>
              </a:rPr>
              <a:t>が発行されます。</a:t>
            </a:r>
            <a:endParaRPr sz="1400">
              <a:latin typeface="Meiryo"/>
              <a:cs typeface="Meiryo"/>
            </a:endParaRPr>
          </a:p>
        </p:txBody>
      </p:sp>
      <p:grpSp>
        <p:nvGrpSpPr>
          <p:cNvPr id="11" name="object 11" descr=""/>
          <p:cNvGrpSpPr/>
          <p:nvPr/>
        </p:nvGrpSpPr>
        <p:grpSpPr>
          <a:xfrm>
            <a:off x="792645" y="2067242"/>
            <a:ext cx="4682490" cy="1709420"/>
            <a:chOff x="792645" y="2067242"/>
            <a:chExt cx="4682490" cy="1709420"/>
          </a:xfrm>
        </p:grpSpPr>
        <p:pic>
          <p:nvPicPr>
            <p:cNvPr id="12" name="object 12" descr=""/>
            <p:cNvPicPr/>
            <p:nvPr/>
          </p:nvPicPr>
          <p:blipFill>
            <a:blip r:embed="rId4" cstate="print"/>
            <a:stretch>
              <a:fillRect/>
            </a:stretch>
          </p:blipFill>
          <p:spPr>
            <a:xfrm>
              <a:off x="802170" y="2076703"/>
              <a:ext cx="4662932" cy="1690370"/>
            </a:xfrm>
            <a:prstGeom prst="rect">
              <a:avLst/>
            </a:prstGeom>
          </p:spPr>
        </p:pic>
        <p:sp>
          <p:nvSpPr>
            <p:cNvPr id="13" name="object 13" descr=""/>
            <p:cNvSpPr/>
            <p:nvPr/>
          </p:nvSpPr>
          <p:spPr>
            <a:xfrm>
              <a:off x="797407" y="2072004"/>
              <a:ext cx="4672965" cy="1699895"/>
            </a:xfrm>
            <a:custGeom>
              <a:avLst/>
              <a:gdLst/>
              <a:ahLst/>
              <a:cxnLst/>
              <a:rect l="l" t="t" r="r" b="b"/>
              <a:pathLst>
                <a:path w="4672965" h="1699895">
                  <a:moveTo>
                    <a:pt x="0" y="1699895"/>
                  </a:moveTo>
                  <a:lnTo>
                    <a:pt x="4672457" y="1699895"/>
                  </a:lnTo>
                  <a:lnTo>
                    <a:pt x="4672457" y="0"/>
                  </a:lnTo>
                  <a:lnTo>
                    <a:pt x="0" y="0"/>
                  </a:lnTo>
                  <a:lnTo>
                    <a:pt x="0" y="1699895"/>
                  </a:lnTo>
                  <a:close/>
                </a:path>
              </a:pathLst>
            </a:custGeom>
            <a:ln w="9524">
              <a:solidFill>
                <a:srgbClr val="1F2125"/>
              </a:solidFill>
            </a:ln>
          </p:spPr>
          <p:txBody>
            <a:bodyPr wrap="square" lIns="0" tIns="0" rIns="0" bIns="0" rtlCol="0"/>
            <a:lstStyle/>
            <a:p/>
          </p:txBody>
        </p:sp>
      </p:grpSp>
      <p:sp>
        <p:nvSpPr>
          <p:cNvPr id="14" name="object 14"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5" name="object 15"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790064" cy="602615"/>
          </a:xfrm>
          <a:prstGeom prst="rect">
            <a:avLst/>
          </a:prstGeom>
        </p:spPr>
        <p:txBody>
          <a:bodyPr wrap="square" lIns="0" tIns="81915" rIns="0" bIns="0" rtlCol="0" vert="horz">
            <a:spAutoFit/>
          </a:bodyPr>
          <a:lstStyle/>
          <a:p>
            <a:pPr algn="r" marR="54610">
              <a:lnSpc>
                <a:spcPct val="100000"/>
              </a:lnSpc>
              <a:spcBef>
                <a:spcPts val="645"/>
              </a:spcBef>
            </a:pPr>
            <a:r>
              <a:rPr dirty="0" sz="1500" spc="-10" b="1">
                <a:latin typeface="Meiryo"/>
                <a:cs typeface="Meiryo"/>
              </a:rPr>
              <a:t>シャッフルフェイス</a:t>
            </a:r>
            <a:endParaRPr sz="1500">
              <a:latin typeface="Meiryo"/>
              <a:cs typeface="Meiryo"/>
            </a:endParaRPr>
          </a:p>
          <a:p>
            <a:pPr algn="r" marR="5080">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p:txBody>
      </p:sp>
      <p:sp>
        <p:nvSpPr>
          <p:cNvPr id="3" name="object 3" descr=""/>
          <p:cNvSpPr txBox="1"/>
          <p:nvPr/>
        </p:nvSpPr>
        <p:spPr>
          <a:xfrm>
            <a:off x="371043" y="782853"/>
            <a:ext cx="5305425" cy="947419"/>
          </a:xfrm>
          <a:prstGeom prst="rect">
            <a:avLst/>
          </a:prstGeom>
        </p:spPr>
        <p:txBody>
          <a:bodyPr wrap="square" lIns="0" tIns="71755" rIns="0" bIns="0" rtlCol="0" vert="horz">
            <a:spAutoFit/>
          </a:bodyPr>
          <a:lstStyle/>
          <a:p>
            <a:pPr marL="12700">
              <a:lnSpc>
                <a:spcPct val="100000"/>
              </a:lnSpc>
              <a:spcBef>
                <a:spcPts val="565"/>
              </a:spcBef>
            </a:pPr>
            <a:r>
              <a:rPr dirty="0" sz="1600" spc="-20" b="1">
                <a:latin typeface="Meiryo"/>
                <a:cs typeface="Meiryo"/>
              </a:rPr>
              <a:t>4-</a:t>
            </a:r>
            <a:r>
              <a:rPr dirty="0" sz="1600" b="1">
                <a:latin typeface="Meiryo"/>
                <a:cs typeface="Meiryo"/>
              </a:rPr>
              <a:t>3</a:t>
            </a:r>
            <a:r>
              <a:rPr dirty="0" sz="1600" spc="-30" b="1">
                <a:latin typeface="Meiryo"/>
                <a:cs typeface="Meiryo"/>
              </a:rPr>
              <a:t>. スナップショットの削除</a:t>
            </a:r>
            <a:endParaRPr sz="1600">
              <a:latin typeface="Meiryo"/>
              <a:cs typeface="Meiryo"/>
            </a:endParaRPr>
          </a:p>
          <a:p>
            <a:pPr marL="12700">
              <a:lnSpc>
                <a:spcPct val="100000"/>
              </a:lnSpc>
              <a:spcBef>
                <a:spcPts val="470"/>
              </a:spcBef>
            </a:pPr>
            <a:r>
              <a:rPr dirty="0" sz="1600" spc="-30" b="1">
                <a:latin typeface="Meiryo"/>
                <a:cs typeface="Meiryo"/>
              </a:rPr>
              <a:t>●スナップショットを削除する</a:t>
            </a:r>
            <a:endParaRPr sz="1600">
              <a:latin typeface="Meiryo"/>
              <a:cs typeface="Meiryo"/>
            </a:endParaRPr>
          </a:p>
          <a:p>
            <a:pPr marL="425450">
              <a:lnSpc>
                <a:spcPct val="100000"/>
              </a:lnSpc>
              <a:spcBef>
                <a:spcPts val="800"/>
              </a:spcBef>
            </a:pPr>
            <a:r>
              <a:rPr dirty="0" sz="1400" spc="-20">
                <a:solidFill>
                  <a:srgbClr val="1F2125"/>
                </a:solidFill>
                <a:latin typeface="Meiryo"/>
                <a:cs typeface="Meiryo"/>
              </a:rPr>
              <a:t>① 『表示中のスナップショットを削除』をクリックします。</a:t>
            </a:r>
            <a:endParaRPr sz="1400">
              <a:latin typeface="Meiryo"/>
              <a:cs typeface="Meiryo"/>
            </a:endParaRPr>
          </a:p>
        </p:txBody>
      </p:sp>
      <p:sp>
        <p:nvSpPr>
          <p:cNvPr id="4" name="object 4" descr=""/>
          <p:cNvSpPr txBox="1"/>
          <p:nvPr/>
        </p:nvSpPr>
        <p:spPr>
          <a:xfrm>
            <a:off x="6247003" y="1459230"/>
            <a:ext cx="5187950" cy="452755"/>
          </a:xfrm>
          <a:prstGeom prst="rect">
            <a:avLst/>
          </a:prstGeom>
        </p:spPr>
        <p:txBody>
          <a:bodyPr wrap="square" lIns="0" tIns="13335" rIns="0" bIns="0" rtlCol="0" vert="horz">
            <a:spAutoFit/>
          </a:bodyPr>
          <a:lstStyle/>
          <a:p>
            <a:pPr marL="12700" marR="5080">
              <a:lnSpc>
                <a:spcPct val="100000"/>
              </a:lnSpc>
              <a:spcBef>
                <a:spcPts val="105"/>
              </a:spcBef>
            </a:pPr>
            <a:r>
              <a:rPr dirty="0" sz="1400" spc="-20">
                <a:solidFill>
                  <a:srgbClr val="333333"/>
                </a:solidFill>
                <a:latin typeface="Meiryo"/>
                <a:cs typeface="Meiryo"/>
              </a:rPr>
              <a:t>②確認のポップアップが表示されるので、『削除する』をクリッ</a:t>
            </a:r>
            <a:r>
              <a:rPr dirty="0" sz="1400" spc="-10">
                <a:solidFill>
                  <a:srgbClr val="333333"/>
                </a:solidFill>
                <a:latin typeface="Meiryo"/>
                <a:cs typeface="Meiryo"/>
              </a:rPr>
              <a:t>クします。</a:t>
            </a:r>
            <a:endParaRPr sz="1400">
              <a:latin typeface="Meiryo"/>
              <a:cs typeface="Meiryo"/>
            </a:endParaRPr>
          </a:p>
        </p:txBody>
      </p:sp>
      <p:grpSp>
        <p:nvGrpSpPr>
          <p:cNvPr id="5" name="object 5" descr=""/>
          <p:cNvGrpSpPr/>
          <p:nvPr/>
        </p:nvGrpSpPr>
        <p:grpSpPr>
          <a:xfrm>
            <a:off x="292849" y="1925002"/>
            <a:ext cx="11597005" cy="3469004"/>
            <a:chOff x="292849" y="1925002"/>
            <a:chExt cx="11597005" cy="3469004"/>
          </a:xfrm>
        </p:grpSpPr>
        <p:pic>
          <p:nvPicPr>
            <p:cNvPr id="6" name="object 6" descr=""/>
            <p:cNvPicPr/>
            <p:nvPr/>
          </p:nvPicPr>
          <p:blipFill>
            <a:blip r:embed="rId2" cstate="print"/>
            <a:stretch>
              <a:fillRect/>
            </a:stretch>
          </p:blipFill>
          <p:spPr>
            <a:xfrm>
              <a:off x="302374" y="1934590"/>
              <a:ext cx="5997702" cy="3449574"/>
            </a:xfrm>
            <a:prstGeom prst="rect">
              <a:avLst/>
            </a:prstGeom>
          </p:spPr>
        </p:pic>
        <p:sp>
          <p:nvSpPr>
            <p:cNvPr id="7" name="object 7" descr=""/>
            <p:cNvSpPr/>
            <p:nvPr/>
          </p:nvSpPr>
          <p:spPr>
            <a:xfrm>
              <a:off x="297611" y="1929764"/>
              <a:ext cx="6007735" cy="3459479"/>
            </a:xfrm>
            <a:custGeom>
              <a:avLst/>
              <a:gdLst/>
              <a:ahLst/>
              <a:cxnLst/>
              <a:rect l="l" t="t" r="r" b="b"/>
              <a:pathLst>
                <a:path w="6007735" h="3459479">
                  <a:moveTo>
                    <a:pt x="0" y="3459099"/>
                  </a:moveTo>
                  <a:lnTo>
                    <a:pt x="6007227" y="3459099"/>
                  </a:lnTo>
                  <a:lnTo>
                    <a:pt x="6007227" y="0"/>
                  </a:lnTo>
                  <a:lnTo>
                    <a:pt x="0" y="0"/>
                  </a:lnTo>
                  <a:lnTo>
                    <a:pt x="0" y="3459099"/>
                  </a:lnTo>
                  <a:close/>
                </a:path>
              </a:pathLst>
            </a:custGeom>
            <a:ln w="9525">
              <a:solidFill>
                <a:srgbClr val="1F2125"/>
              </a:solidFill>
            </a:ln>
          </p:spPr>
          <p:txBody>
            <a:bodyPr wrap="square" lIns="0" tIns="0" rIns="0" bIns="0" rtlCol="0"/>
            <a:lstStyle/>
            <a:p/>
          </p:txBody>
        </p:sp>
        <p:pic>
          <p:nvPicPr>
            <p:cNvPr id="8" name="object 8" descr=""/>
            <p:cNvPicPr/>
            <p:nvPr/>
          </p:nvPicPr>
          <p:blipFill>
            <a:blip r:embed="rId3" cstate="print"/>
            <a:stretch>
              <a:fillRect/>
            </a:stretch>
          </p:blipFill>
          <p:spPr>
            <a:xfrm>
              <a:off x="6006083" y="2020188"/>
              <a:ext cx="5883529" cy="1585849"/>
            </a:xfrm>
            <a:prstGeom prst="rect">
              <a:avLst/>
            </a:prstGeom>
          </p:spPr>
        </p:pic>
      </p:grpSp>
      <p:sp>
        <p:nvSpPr>
          <p:cNvPr id="9" name="object 9"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0" name="object 10"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0922000" cy="1769745"/>
          </a:xfrm>
          <a:prstGeom prst="rect">
            <a:avLst/>
          </a:prstGeom>
        </p:spPr>
        <p:txBody>
          <a:bodyPr wrap="square" lIns="0" tIns="81915" rIns="0" bIns="0" rtlCol="0" vert="horz">
            <a:spAutoFit/>
          </a:bodyPr>
          <a:lstStyle/>
          <a:p>
            <a:pPr algn="r" marR="9186545">
              <a:lnSpc>
                <a:spcPct val="100000"/>
              </a:lnSpc>
              <a:spcBef>
                <a:spcPts val="645"/>
              </a:spcBef>
            </a:pPr>
            <a:r>
              <a:rPr dirty="0" sz="1500" spc="-10" b="1">
                <a:latin typeface="Meiryo"/>
                <a:cs typeface="Meiryo"/>
              </a:rPr>
              <a:t>シャッフルフェイス</a:t>
            </a:r>
            <a:endParaRPr sz="1500">
              <a:latin typeface="Meiryo"/>
              <a:cs typeface="Meiryo"/>
            </a:endParaRPr>
          </a:p>
          <a:p>
            <a:pPr algn="r" marR="9137015">
              <a:lnSpc>
                <a:spcPct val="100000"/>
              </a:lnSpc>
              <a:spcBef>
                <a:spcPts val="515"/>
              </a:spcBef>
            </a:pPr>
            <a:r>
              <a:rPr dirty="0" sz="1400" b="1">
                <a:solidFill>
                  <a:srgbClr val="1F2125"/>
                </a:solidFill>
                <a:latin typeface="Meiryo"/>
                <a:cs typeface="Meiryo"/>
              </a:rPr>
              <a:t>4</a:t>
            </a:r>
            <a:r>
              <a:rPr dirty="0" sz="1400" spc="-10" b="1">
                <a:solidFill>
                  <a:srgbClr val="1F2125"/>
                </a:solidFill>
                <a:latin typeface="Meiryo"/>
                <a:cs typeface="Meiryo"/>
              </a:rPr>
              <a:t>.スナップショット</a:t>
            </a:r>
            <a:endParaRPr sz="1400">
              <a:latin typeface="Meiryo"/>
              <a:cs typeface="Meiryo"/>
            </a:endParaRPr>
          </a:p>
          <a:p>
            <a:pPr marL="12700">
              <a:lnSpc>
                <a:spcPct val="100000"/>
              </a:lnSpc>
              <a:spcBef>
                <a:spcPts val="975"/>
              </a:spcBef>
            </a:pPr>
            <a:r>
              <a:rPr dirty="0" sz="1600" spc="-20" b="1">
                <a:latin typeface="Meiryo"/>
                <a:cs typeface="Meiryo"/>
              </a:rPr>
              <a:t>4-</a:t>
            </a:r>
            <a:r>
              <a:rPr dirty="0" sz="1600" b="1">
                <a:latin typeface="Meiryo"/>
                <a:cs typeface="Meiryo"/>
              </a:rPr>
              <a:t>3</a:t>
            </a:r>
            <a:r>
              <a:rPr dirty="0" sz="1600" spc="-30" b="1">
                <a:latin typeface="Meiryo"/>
                <a:cs typeface="Meiryo"/>
              </a:rPr>
              <a:t>. スナップショットの削除</a:t>
            </a:r>
            <a:endParaRPr sz="1600">
              <a:latin typeface="Meiryo"/>
              <a:cs typeface="Meiryo"/>
            </a:endParaRPr>
          </a:p>
          <a:p>
            <a:pPr marL="12700">
              <a:lnSpc>
                <a:spcPct val="100000"/>
              </a:lnSpc>
              <a:spcBef>
                <a:spcPts val="470"/>
              </a:spcBef>
            </a:pPr>
            <a:r>
              <a:rPr dirty="0" sz="1600" spc="-30" b="1">
                <a:latin typeface="Meiryo"/>
                <a:cs typeface="Meiryo"/>
              </a:rPr>
              <a:t>●スナップショットを削除する</a:t>
            </a:r>
            <a:endParaRPr sz="1600">
              <a:latin typeface="Meiryo"/>
              <a:cs typeface="Meiryo"/>
            </a:endParaRPr>
          </a:p>
          <a:p>
            <a:pPr marL="414655" marR="5080">
              <a:lnSpc>
                <a:spcPct val="100000"/>
              </a:lnSpc>
              <a:spcBef>
                <a:spcPts val="545"/>
              </a:spcBef>
            </a:pPr>
            <a:r>
              <a:rPr dirty="0" sz="1400" spc="-20">
                <a:latin typeface="Meiryo"/>
                <a:cs typeface="Meiryo"/>
              </a:rPr>
              <a:t>⑦削除前と同じシミュレーション画面が表示されます。誤ってスナップショットを削除してしまった場合は、このときに再度保存が</a:t>
            </a:r>
            <a:r>
              <a:rPr dirty="0" sz="1400" spc="-10">
                <a:latin typeface="Meiryo"/>
                <a:cs typeface="Meiryo"/>
              </a:rPr>
              <a:t>できます。</a:t>
            </a:r>
            <a:endParaRPr sz="1400">
              <a:latin typeface="Meiryo"/>
              <a:cs typeface="Meiryo"/>
            </a:endParaRPr>
          </a:p>
        </p:txBody>
      </p:sp>
      <p:grpSp>
        <p:nvGrpSpPr>
          <p:cNvPr id="3" name="object 3" descr=""/>
          <p:cNvGrpSpPr/>
          <p:nvPr/>
        </p:nvGrpSpPr>
        <p:grpSpPr>
          <a:xfrm>
            <a:off x="846302" y="5331510"/>
            <a:ext cx="10584180" cy="1028065"/>
            <a:chOff x="846302" y="5331510"/>
            <a:chExt cx="10584180" cy="1028065"/>
          </a:xfrm>
        </p:grpSpPr>
        <p:sp>
          <p:nvSpPr>
            <p:cNvPr id="4" name="object 4" descr=""/>
            <p:cNvSpPr/>
            <p:nvPr/>
          </p:nvSpPr>
          <p:spPr>
            <a:xfrm>
              <a:off x="846302" y="5331510"/>
              <a:ext cx="10584180" cy="1028065"/>
            </a:xfrm>
            <a:custGeom>
              <a:avLst/>
              <a:gdLst/>
              <a:ahLst/>
              <a:cxnLst/>
              <a:rect l="l" t="t" r="r" b="b"/>
              <a:pathLst>
                <a:path w="10584180" h="1028064">
                  <a:moveTo>
                    <a:pt x="10583672" y="0"/>
                  </a:moveTo>
                  <a:lnTo>
                    <a:pt x="0" y="0"/>
                  </a:lnTo>
                  <a:lnTo>
                    <a:pt x="0" y="1027684"/>
                  </a:lnTo>
                  <a:lnTo>
                    <a:pt x="10583672" y="1027684"/>
                  </a:lnTo>
                  <a:lnTo>
                    <a:pt x="10583672" y="0"/>
                  </a:lnTo>
                  <a:close/>
                </a:path>
              </a:pathLst>
            </a:custGeom>
            <a:solidFill>
              <a:srgbClr val="FFFFFF"/>
            </a:solidFill>
          </p:spPr>
          <p:txBody>
            <a:bodyPr wrap="square" lIns="0" tIns="0" rIns="0" bIns="0" rtlCol="0"/>
            <a:lstStyle/>
            <a:p/>
          </p:txBody>
        </p:sp>
        <p:pic>
          <p:nvPicPr>
            <p:cNvPr id="5" name="object 5" descr=""/>
            <p:cNvPicPr/>
            <p:nvPr/>
          </p:nvPicPr>
          <p:blipFill>
            <a:blip r:embed="rId2" cstate="print"/>
            <a:stretch>
              <a:fillRect/>
            </a:stretch>
          </p:blipFill>
          <p:spPr>
            <a:xfrm>
              <a:off x="925068" y="5437631"/>
              <a:ext cx="407669" cy="427481"/>
            </a:xfrm>
            <a:prstGeom prst="rect">
              <a:avLst/>
            </a:prstGeom>
          </p:spPr>
        </p:pic>
      </p:grpSp>
      <p:sp>
        <p:nvSpPr>
          <p:cNvPr id="6" name="object 6" descr=""/>
          <p:cNvSpPr txBox="1"/>
          <p:nvPr/>
        </p:nvSpPr>
        <p:spPr>
          <a:xfrm>
            <a:off x="846302" y="5331510"/>
            <a:ext cx="10584180" cy="1028065"/>
          </a:xfrm>
          <a:prstGeom prst="rect">
            <a:avLst/>
          </a:prstGeom>
          <a:ln w="12700">
            <a:solidFill>
              <a:srgbClr val="00AFEF"/>
            </a:solidFill>
          </a:ln>
        </p:spPr>
        <p:txBody>
          <a:bodyPr wrap="square" lIns="0" tIns="137795" rIns="0" bIns="0" rtlCol="0" vert="horz">
            <a:spAutoFit/>
          </a:bodyPr>
          <a:lstStyle/>
          <a:p>
            <a:pPr marL="432434">
              <a:lnSpc>
                <a:spcPct val="100000"/>
              </a:lnSpc>
              <a:spcBef>
                <a:spcPts val="1085"/>
              </a:spcBef>
              <a:tabLst>
                <a:tab pos="1440815" algn="l"/>
              </a:tabLst>
            </a:pPr>
            <a:r>
              <a:rPr dirty="0" sz="1600" spc="-10" b="1" i="1">
                <a:solidFill>
                  <a:srgbClr val="00AFEF"/>
                </a:solidFill>
                <a:latin typeface="Meiryo"/>
                <a:cs typeface="Meiryo"/>
              </a:rPr>
              <a:t>CHECK!</a:t>
            </a:r>
            <a:r>
              <a:rPr dirty="0" sz="1600" b="1" i="1">
                <a:solidFill>
                  <a:srgbClr val="00AFEF"/>
                </a:solidFill>
                <a:latin typeface="Meiryo"/>
                <a:cs typeface="Meiryo"/>
              </a:rPr>
              <a:t>	</a:t>
            </a:r>
            <a:r>
              <a:rPr dirty="0" sz="1600" spc="-30" b="1" i="1">
                <a:solidFill>
                  <a:srgbClr val="00AFEF"/>
                </a:solidFill>
                <a:latin typeface="Meiryo"/>
                <a:cs typeface="Meiryo"/>
              </a:rPr>
              <a:t>共有したスナップショットを削除したとき</a:t>
            </a:r>
            <a:endParaRPr sz="1600">
              <a:latin typeface="Meiryo"/>
              <a:cs typeface="Meiryo"/>
            </a:endParaRPr>
          </a:p>
          <a:p>
            <a:pPr marL="273050">
              <a:lnSpc>
                <a:spcPct val="100000"/>
              </a:lnSpc>
              <a:spcBef>
                <a:spcPts val="459"/>
              </a:spcBef>
            </a:pPr>
            <a:r>
              <a:rPr dirty="0" sz="1400" spc="-25">
                <a:latin typeface="Meiryo"/>
                <a:cs typeface="Meiryo"/>
              </a:rPr>
              <a:t>共有したスナップショットを削除した場合、共有したリンクは無効となります。</a:t>
            </a:r>
            <a:endParaRPr sz="1400">
              <a:latin typeface="Meiryo"/>
              <a:cs typeface="Meiryo"/>
            </a:endParaRPr>
          </a:p>
          <a:p>
            <a:pPr marL="273050">
              <a:lnSpc>
                <a:spcPct val="100000"/>
              </a:lnSpc>
            </a:pPr>
            <a:r>
              <a:rPr dirty="0" sz="1400" spc="-10">
                <a:latin typeface="Meiryo"/>
                <a:cs typeface="Meiryo"/>
              </a:rPr>
              <a:t>URL</a:t>
            </a:r>
            <a:r>
              <a:rPr dirty="0" sz="1400" spc="-15">
                <a:latin typeface="Meiryo"/>
                <a:cs typeface="Meiryo"/>
              </a:rPr>
              <a:t>アクセスしてもページは表示されません</a:t>
            </a:r>
            <a:r>
              <a:rPr dirty="0" sz="1400" spc="-10">
                <a:latin typeface="Meiryo"/>
                <a:cs typeface="Meiryo"/>
              </a:rPr>
              <a:t>（404</a:t>
            </a:r>
            <a:r>
              <a:rPr dirty="0" sz="1400" spc="-15">
                <a:latin typeface="Meiryo"/>
                <a:cs typeface="Meiryo"/>
              </a:rPr>
              <a:t>エラーが表示されます</a:t>
            </a:r>
            <a:r>
              <a:rPr dirty="0" sz="1400">
                <a:latin typeface="Meiryo"/>
                <a:cs typeface="Meiryo"/>
              </a:rPr>
              <a:t>）</a:t>
            </a:r>
            <a:r>
              <a:rPr dirty="0" sz="1400" spc="-50">
                <a:latin typeface="Meiryo"/>
                <a:cs typeface="Meiryo"/>
              </a:rPr>
              <a:t>。</a:t>
            </a:r>
            <a:endParaRPr sz="1400">
              <a:latin typeface="Meiryo"/>
              <a:cs typeface="Meiryo"/>
            </a:endParaRPr>
          </a:p>
        </p:txBody>
      </p:sp>
      <p:grpSp>
        <p:nvGrpSpPr>
          <p:cNvPr id="7" name="object 7" descr=""/>
          <p:cNvGrpSpPr/>
          <p:nvPr/>
        </p:nvGrpSpPr>
        <p:grpSpPr>
          <a:xfrm>
            <a:off x="2978086" y="1744027"/>
            <a:ext cx="5987415" cy="3448050"/>
            <a:chOff x="2978086" y="1744027"/>
            <a:chExt cx="5987415" cy="3448050"/>
          </a:xfrm>
        </p:grpSpPr>
        <p:pic>
          <p:nvPicPr>
            <p:cNvPr id="8" name="object 8" descr=""/>
            <p:cNvPicPr/>
            <p:nvPr/>
          </p:nvPicPr>
          <p:blipFill>
            <a:blip r:embed="rId3" cstate="print"/>
            <a:stretch>
              <a:fillRect/>
            </a:stretch>
          </p:blipFill>
          <p:spPr>
            <a:xfrm>
              <a:off x="2987547" y="1753488"/>
              <a:ext cx="5968238" cy="3429000"/>
            </a:xfrm>
            <a:prstGeom prst="rect">
              <a:avLst/>
            </a:prstGeom>
          </p:spPr>
        </p:pic>
        <p:sp>
          <p:nvSpPr>
            <p:cNvPr id="9" name="object 9" descr=""/>
            <p:cNvSpPr/>
            <p:nvPr/>
          </p:nvSpPr>
          <p:spPr>
            <a:xfrm>
              <a:off x="2982848" y="1748789"/>
              <a:ext cx="5977890" cy="3438525"/>
            </a:xfrm>
            <a:custGeom>
              <a:avLst/>
              <a:gdLst/>
              <a:ahLst/>
              <a:cxnLst/>
              <a:rect l="l" t="t" r="r" b="b"/>
              <a:pathLst>
                <a:path w="5977890" h="3438525">
                  <a:moveTo>
                    <a:pt x="0" y="3438525"/>
                  </a:moveTo>
                  <a:lnTo>
                    <a:pt x="5977762" y="3438525"/>
                  </a:lnTo>
                  <a:lnTo>
                    <a:pt x="5977762" y="0"/>
                  </a:lnTo>
                  <a:lnTo>
                    <a:pt x="0" y="0"/>
                  </a:lnTo>
                  <a:lnTo>
                    <a:pt x="0" y="3438525"/>
                  </a:lnTo>
                  <a:close/>
                </a:path>
              </a:pathLst>
            </a:custGeom>
            <a:ln w="9525">
              <a:solidFill>
                <a:srgbClr val="1F2125"/>
              </a:solidFill>
            </a:ln>
          </p:spPr>
          <p:txBody>
            <a:bodyPr wrap="square" lIns="0" tIns="0" rIns="0" bIns="0" rtlCol="0"/>
            <a:lstStyle/>
            <a:p/>
          </p:txBody>
        </p:sp>
      </p:grpSp>
      <p:sp>
        <p:nvSpPr>
          <p:cNvPr id="10" name="object 10"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31</a:t>
            </a:fld>
          </a:p>
        </p:txBody>
      </p:sp>
      <p:sp>
        <p:nvSpPr>
          <p:cNvPr id="11" name="object 11"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descr=""/>
          <p:cNvGraphicFramePr>
            <a:graphicFrameLocks noGrp="1"/>
          </p:cNvGraphicFramePr>
          <p:nvPr/>
        </p:nvGraphicFramePr>
        <p:xfrm>
          <a:off x="7256526" y="1514475"/>
          <a:ext cx="4725670" cy="3975100"/>
        </p:xfrm>
        <a:graphic>
          <a:graphicData uri="http://schemas.openxmlformats.org/drawingml/2006/table">
            <a:tbl>
              <a:tblPr firstRow="1" bandRow="1">
                <a:tableStyleId>{2D5ABB26-0587-4C30-8999-92F81FD0307C}</a:tableStyleId>
              </a:tblPr>
              <a:tblGrid>
                <a:gridCol w="1454150"/>
                <a:gridCol w="3181985"/>
              </a:tblGrid>
              <a:tr h="410845">
                <a:tc>
                  <a:txBody>
                    <a:bodyPr/>
                    <a:lstStyle/>
                    <a:p>
                      <a:pPr marL="92075">
                        <a:lnSpc>
                          <a:spcPct val="100000"/>
                        </a:lnSpc>
                        <a:spcBef>
                          <a:spcPts val="265"/>
                        </a:spcBef>
                      </a:pPr>
                      <a:r>
                        <a:rPr dirty="0" sz="1200" spc="-20" b="1">
                          <a:solidFill>
                            <a:srgbClr val="1F2125"/>
                          </a:solidFill>
                          <a:latin typeface="Yu Gothic"/>
                          <a:cs typeface="Yu Gothic"/>
                        </a:rPr>
                        <a:t>①縦軸</a:t>
                      </a:r>
                      <a:endParaRPr sz="1200">
                        <a:latin typeface="Yu Gothic"/>
                        <a:cs typeface="Yu Gothic"/>
                      </a:endParaRPr>
                    </a:p>
                  </a:txBody>
                  <a:tcPr marL="0" marR="0" marB="0" marT="33655">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c>
                  <a:txBody>
                    <a:bodyPr/>
                    <a:lstStyle/>
                    <a:p>
                      <a:pPr marL="92710" marR="141605">
                        <a:lnSpc>
                          <a:spcPct val="100000"/>
                        </a:lnSpc>
                        <a:spcBef>
                          <a:spcPts val="270"/>
                        </a:spcBef>
                      </a:pPr>
                      <a:r>
                        <a:rPr dirty="0" sz="1050" spc="-20">
                          <a:solidFill>
                            <a:srgbClr val="1F2125"/>
                          </a:solidFill>
                          <a:latin typeface="Yu Gothic"/>
                          <a:cs typeface="Yu Gothic"/>
                        </a:rPr>
                        <a:t>マトリクス上のメンバーを、指定した項目のマスターごとに縦に並べます。</a:t>
                      </a:r>
                      <a:endParaRPr sz="1050">
                        <a:latin typeface="Yu Gothic"/>
                        <a:cs typeface="Yu Gothic"/>
                      </a:endParaRPr>
                    </a:p>
                  </a:txBody>
                  <a:tcPr marL="0" marR="0" marB="0" marT="34290">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r>
              <a:tr h="411480">
                <a:tc>
                  <a:txBody>
                    <a:bodyPr/>
                    <a:lstStyle/>
                    <a:p>
                      <a:pPr marL="92075">
                        <a:lnSpc>
                          <a:spcPct val="100000"/>
                        </a:lnSpc>
                        <a:spcBef>
                          <a:spcPts val="265"/>
                        </a:spcBef>
                      </a:pPr>
                      <a:r>
                        <a:rPr dirty="0" sz="1200" spc="-20" b="1">
                          <a:solidFill>
                            <a:srgbClr val="1F2125"/>
                          </a:solidFill>
                          <a:latin typeface="Yu Gothic"/>
                          <a:cs typeface="Yu Gothic"/>
                        </a:rPr>
                        <a:t>②横軸</a:t>
                      </a:r>
                      <a:endParaRPr sz="1200">
                        <a:latin typeface="Yu Gothic"/>
                        <a:cs typeface="Yu Gothic"/>
                      </a:endParaRPr>
                    </a:p>
                  </a:txBody>
                  <a:tcPr marL="0" marR="0" marB="0" marT="33655">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c>
                  <a:txBody>
                    <a:bodyPr/>
                    <a:lstStyle/>
                    <a:p>
                      <a:pPr marL="92710">
                        <a:lnSpc>
                          <a:spcPct val="100000"/>
                        </a:lnSpc>
                        <a:spcBef>
                          <a:spcPts val="270"/>
                        </a:spcBef>
                      </a:pPr>
                      <a:r>
                        <a:rPr dirty="0" sz="1050" spc="-20">
                          <a:solidFill>
                            <a:srgbClr val="1F2125"/>
                          </a:solidFill>
                          <a:latin typeface="Yu Gothic"/>
                          <a:cs typeface="Yu Gothic"/>
                        </a:rPr>
                        <a:t>マトリクス上のメンバーを、指定した項目のマス</a:t>
                      </a:r>
                      <a:endParaRPr sz="1050">
                        <a:latin typeface="Yu Gothic"/>
                        <a:cs typeface="Yu Gothic"/>
                      </a:endParaRPr>
                    </a:p>
                    <a:p>
                      <a:pPr marL="92710">
                        <a:lnSpc>
                          <a:spcPct val="100000"/>
                        </a:lnSpc>
                      </a:pPr>
                      <a:r>
                        <a:rPr dirty="0" sz="1050" spc="-25">
                          <a:solidFill>
                            <a:srgbClr val="1F2125"/>
                          </a:solidFill>
                          <a:latin typeface="Yu Gothic"/>
                          <a:cs typeface="Yu Gothic"/>
                        </a:rPr>
                        <a:t>ターごとに横に並べます。</a:t>
                      </a:r>
                      <a:endParaRPr sz="1050">
                        <a:latin typeface="Yu Gothic"/>
                        <a:cs typeface="Yu Gothic"/>
                      </a:endParaRPr>
                    </a:p>
                  </a:txBody>
                  <a:tcPr marL="0" marR="0" marB="0" marT="34290">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r>
              <a:tr h="273685">
                <a:tc>
                  <a:txBody>
                    <a:bodyPr/>
                    <a:lstStyle/>
                    <a:p>
                      <a:pPr marL="92075">
                        <a:lnSpc>
                          <a:spcPct val="100000"/>
                        </a:lnSpc>
                        <a:spcBef>
                          <a:spcPts val="270"/>
                        </a:spcBef>
                      </a:pPr>
                      <a:r>
                        <a:rPr dirty="0" sz="1200" spc="-10" b="1">
                          <a:solidFill>
                            <a:srgbClr val="1F2125"/>
                          </a:solidFill>
                          <a:latin typeface="Yu Gothic"/>
                          <a:cs typeface="Yu Gothic"/>
                        </a:rPr>
                        <a:t>③集計項目</a:t>
                      </a:r>
                      <a:endParaRPr sz="1200">
                        <a:latin typeface="Yu Gothic"/>
                        <a:cs typeface="Yu Gothic"/>
                      </a:endParaRPr>
                    </a:p>
                  </a:txBody>
                  <a:tcPr marL="0" marR="0" marB="0" marT="34290">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c>
                  <a:txBody>
                    <a:bodyPr/>
                    <a:lstStyle/>
                    <a:p>
                      <a:pPr marL="92710">
                        <a:lnSpc>
                          <a:spcPct val="100000"/>
                        </a:lnSpc>
                        <a:spcBef>
                          <a:spcPts val="275"/>
                        </a:spcBef>
                      </a:pPr>
                      <a:r>
                        <a:rPr dirty="0" sz="1050" spc="-20">
                          <a:solidFill>
                            <a:srgbClr val="1F2125"/>
                          </a:solidFill>
                          <a:latin typeface="Yu Gothic"/>
                          <a:cs typeface="Yu Gothic"/>
                        </a:rPr>
                        <a:t>集計に利用されている項目が表示されます。</a:t>
                      </a:r>
                      <a:endParaRPr sz="1050">
                        <a:latin typeface="Yu Gothic"/>
                        <a:cs typeface="Yu Gothic"/>
                      </a:endParaRPr>
                    </a:p>
                  </a:txBody>
                  <a:tcPr marL="0" marR="0" marB="0" marT="34925">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r>
              <a:tr h="274320">
                <a:tc>
                  <a:txBody>
                    <a:bodyPr/>
                    <a:lstStyle/>
                    <a:p>
                      <a:pPr marL="92075">
                        <a:lnSpc>
                          <a:spcPct val="100000"/>
                        </a:lnSpc>
                        <a:spcBef>
                          <a:spcPts val="270"/>
                        </a:spcBef>
                      </a:pPr>
                      <a:r>
                        <a:rPr dirty="0" sz="1200" spc="-20" b="1">
                          <a:solidFill>
                            <a:srgbClr val="1F2125"/>
                          </a:solidFill>
                          <a:latin typeface="Yu Gothic"/>
                          <a:cs typeface="Yu Gothic"/>
                        </a:rPr>
                        <a:t>④集計</a:t>
                      </a:r>
                      <a:endParaRPr sz="1200">
                        <a:latin typeface="Yu Gothic"/>
                        <a:cs typeface="Yu Gothic"/>
                      </a:endParaRPr>
                    </a:p>
                  </a:txBody>
                  <a:tcPr marL="0" marR="0" marB="0" marT="34290">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c>
                  <a:txBody>
                    <a:bodyPr/>
                    <a:lstStyle/>
                    <a:p>
                      <a:pPr marL="92710">
                        <a:lnSpc>
                          <a:spcPct val="100000"/>
                        </a:lnSpc>
                        <a:spcBef>
                          <a:spcPts val="275"/>
                        </a:spcBef>
                      </a:pPr>
                      <a:r>
                        <a:rPr dirty="0" sz="1050" spc="-20">
                          <a:solidFill>
                            <a:srgbClr val="1F2125"/>
                          </a:solidFill>
                          <a:latin typeface="Yu Gothic"/>
                          <a:cs typeface="Yu Gothic"/>
                        </a:rPr>
                        <a:t>集計項目の合計値と平均値が表示されます。</a:t>
                      </a:r>
                      <a:endParaRPr sz="1050">
                        <a:latin typeface="Yu Gothic"/>
                        <a:cs typeface="Yu Gothic"/>
                      </a:endParaRPr>
                    </a:p>
                  </a:txBody>
                  <a:tcPr marL="0" marR="0" marB="0" marT="34925">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r>
              <a:tr h="274320">
                <a:tc>
                  <a:txBody>
                    <a:bodyPr/>
                    <a:lstStyle/>
                    <a:p>
                      <a:pPr marL="92075">
                        <a:lnSpc>
                          <a:spcPct val="100000"/>
                        </a:lnSpc>
                        <a:spcBef>
                          <a:spcPts val="270"/>
                        </a:spcBef>
                      </a:pPr>
                      <a:r>
                        <a:rPr dirty="0" sz="1200" spc="-10" b="1">
                          <a:solidFill>
                            <a:srgbClr val="1F2125"/>
                          </a:solidFill>
                          <a:latin typeface="Yu Gothic"/>
                          <a:cs typeface="Yu Gothic"/>
                        </a:rPr>
                        <a:t>⑤軸の開閉ボタン</a:t>
                      </a:r>
                      <a:endParaRPr sz="1200">
                        <a:latin typeface="Yu Gothic"/>
                        <a:cs typeface="Yu Gothic"/>
                      </a:endParaRPr>
                    </a:p>
                  </a:txBody>
                  <a:tcPr marL="0" marR="0" marB="0" marT="34290">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c>
                  <a:txBody>
                    <a:bodyPr/>
                    <a:lstStyle/>
                    <a:p>
                      <a:pPr marL="92710">
                        <a:lnSpc>
                          <a:spcPct val="100000"/>
                        </a:lnSpc>
                        <a:spcBef>
                          <a:spcPts val="275"/>
                        </a:spcBef>
                      </a:pPr>
                      <a:r>
                        <a:rPr dirty="0" sz="1050" spc="-20">
                          <a:solidFill>
                            <a:srgbClr val="1F2125"/>
                          </a:solidFill>
                          <a:latin typeface="Yu Gothic"/>
                          <a:cs typeface="Yu Gothic"/>
                        </a:rPr>
                        <a:t>クリックすることで軸の開閉ができます。</a:t>
                      </a:r>
                      <a:endParaRPr sz="1050">
                        <a:latin typeface="Yu Gothic"/>
                        <a:cs typeface="Yu Gothic"/>
                      </a:endParaRPr>
                    </a:p>
                  </a:txBody>
                  <a:tcPr marL="0" marR="0" marB="0" marT="34925">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r>
              <a:tr h="273685">
                <a:tc>
                  <a:txBody>
                    <a:bodyPr/>
                    <a:lstStyle/>
                    <a:p>
                      <a:pPr marL="92075">
                        <a:lnSpc>
                          <a:spcPct val="100000"/>
                        </a:lnSpc>
                        <a:spcBef>
                          <a:spcPts val="270"/>
                        </a:spcBef>
                      </a:pPr>
                      <a:r>
                        <a:rPr dirty="0" sz="1200" spc="-15" b="1">
                          <a:solidFill>
                            <a:srgbClr val="1F2125"/>
                          </a:solidFill>
                          <a:latin typeface="Yu Gothic"/>
                          <a:cs typeface="Yu Gothic"/>
                        </a:rPr>
                        <a:t>⑥ラベル</a:t>
                      </a:r>
                      <a:endParaRPr sz="1200">
                        <a:latin typeface="Yu Gothic"/>
                        <a:cs typeface="Yu Gothic"/>
                      </a:endParaRPr>
                    </a:p>
                  </a:txBody>
                  <a:tcPr marL="0" marR="0" marB="0" marT="34290">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c>
                  <a:txBody>
                    <a:bodyPr/>
                    <a:lstStyle/>
                    <a:p>
                      <a:pPr marL="92710">
                        <a:lnSpc>
                          <a:spcPct val="100000"/>
                        </a:lnSpc>
                        <a:spcBef>
                          <a:spcPts val="275"/>
                        </a:spcBef>
                      </a:pPr>
                      <a:r>
                        <a:rPr dirty="0" sz="1050" spc="-20">
                          <a:solidFill>
                            <a:srgbClr val="1F2125"/>
                          </a:solidFill>
                          <a:latin typeface="Yu Gothic"/>
                          <a:cs typeface="Yu Gothic"/>
                        </a:rPr>
                        <a:t>選択したラベルが表示されます。</a:t>
                      </a:r>
                      <a:endParaRPr sz="1050">
                        <a:latin typeface="Yu Gothic"/>
                        <a:cs typeface="Yu Gothic"/>
                      </a:endParaRPr>
                    </a:p>
                  </a:txBody>
                  <a:tcPr marL="0" marR="0" marB="0" marT="34925">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r>
              <a:tr h="457200">
                <a:tc>
                  <a:txBody>
                    <a:bodyPr/>
                    <a:lstStyle/>
                    <a:p>
                      <a:pPr marL="92075">
                        <a:lnSpc>
                          <a:spcPct val="100000"/>
                        </a:lnSpc>
                        <a:spcBef>
                          <a:spcPts val="270"/>
                        </a:spcBef>
                      </a:pPr>
                      <a:r>
                        <a:rPr dirty="0" sz="1200" spc="-20" b="1">
                          <a:solidFill>
                            <a:srgbClr val="1F2125"/>
                          </a:solidFill>
                          <a:latin typeface="Yu Gothic"/>
                          <a:cs typeface="Yu Gothic"/>
                        </a:rPr>
                        <a:t>⑦表示条件を初期</a:t>
                      </a:r>
                      <a:endParaRPr sz="1200">
                        <a:latin typeface="Yu Gothic"/>
                        <a:cs typeface="Yu Gothic"/>
                      </a:endParaRPr>
                    </a:p>
                    <a:p>
                      <a:pPr marL="92075">
                        <a:lnSpc>
                          <a:spcPct val="100000"/>
                        </a:lnSpc>
                      </a:pPr>
                      <a:r>
                        <a:rPr dirty="0" sz="1200" spc="-15" b="1">
                          <a:solidFill>
                            <a:srgbClr val="1F2125"/>
                          </a:solidFill>
                          <a:latin typeface="Yu Gothic"/>
                          <a:cs typeface="Yu Gothic"/>
                        </a:rPr>
                        <a:t>化ボタン</a:t>
                      </a:r>
                      <a:endParaRPr sz="1200">
                        <a:latin typeface="Yu Gothic"/>
                        <a:cs typeface="Yu Gothic"/>
                      </a:endParaRPr>
                    </a:p>
                  </a:txBody>
                  <a:tcPr marL="0" marR="0" marB="0" marT="34290">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c>
                  <a:txBody>
                    <a:bodyPr/>
                    <a:lstStyle/>
                    <a:p>
                      <a:pPr marL="92710">
                        <a:lnSpc>
                          <a:spcPct val="100000"/>
                        </a:lnSpc>
                        <a:spcBef>
                          <a:spcPts val="275"/>
                        </a:spcBef>
                      </a:pPr>
                      <a:r>
                        <a:rPr dirty="0" sz="1050" spc="-25">
                          <a:solidFill>
                            <a:srgbClr val="1F2125"/>
                          </a:solidFill>
                          <a:latin typeface="Yu Gothic"/>
                          <a:cs typeface="Yu Gothic"/>
                        </a:rPr>
                        <a:t>クリックすると軸の設定や絞り込みなどの設定を</a:t>
                      </a:r>
                      <a:endParaRPr sz="1050">
                        <a:latin typeface="Yu Gothic"/>
                        <a:cs typeface="Yu Gothic"/>
                      </a:endParaRPr>
                    </a:p>
                    <a:p>
                      <a:pPr marL="92710">
                        <a:lnSpc>
                          <a:spcPct val="100000"/>
                        </a:lnSpc>
                      </a:pPr>
                      <a:r>
                        <a:rPr dirty="0" sz="1050" spc="-15">
                          <a:solidFill>
                            <a:srgbClr val="1F2125"/>
                          </a:solidFill>
                          <a:latin typeface="Yu Gothic"/>
                          <a:cs typeface="Yu Gothic"/>
                        </a:rPr>
                        <a:t>初期化して表示します。</a:t>
                      </a:r>
                      <a:endParaRPr sz="1050">
                        <a:latin typeface="Yu Gothic"/>
                        <a:cs typeface="Yu Gothic"/>
                      </a:endParaRPr>
                    </a:p>
                  </a:txBody>
                  <a:tcPr marL="0" marR="0" marB="0" marT="34925">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r>
              <a:tr h="457200">
                <a:tc>
                  <a:txBody>
                    <a:bodyPr/>
                    <a:lstStyle/>
                    <a:p>
                      <a:pPr marL="92075" marR="135255">
                        <a:lnSpc>
                          <a:spcPct val="100000"/>
                        </a:lnSpc>
                        <a:spcBef>
                          <a:spcPts val="270"/>
                        </a:spcBef>
                      </a:pPr>
                      <a:r>
                        <a:rPr dirty="0" sz="1200" spc="-10" b="1">
                          <a:solidFill>
                            <a:srgbClr val="1F2125"/>
                          </a:solidFill>
                          <a:latin typeface="Yu Gothic"/>
                          <a:cs typeface="Yu Gothic"/>
                        </a:rPr>
                        <a:t>⑧シミュレーション開始ボタン</a:t>
                      </a:r>
                      <a:endParaRPr sz="1200">
                        <a:latin typeface="Yu Gothic"/>
                        <a:cs typeface="Yu Gothic"/>
                      </a:endParaRPr>
                    </a:p>
                  </a:txBody>
                  <a:tcPr marL="0" marR="0" marB="0" marT="34290">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c>
                  <a:txBody>
                    <a:bodyPr/>
                    <a:lstStyle/>
                    <a:p>
                      <a:pPr marL="92710" marR="141605">
                        <a:lnSpc>
                          <a:spcPct val="100000"/>
                        </a:lnSpc>
                        <a:spcBef>
                          <a:spcPts val="275"/>
                        </a:spcBef>
                      </a:pPr>
                      <a:r>
                        <a:rPr dirty="0" sz="1050" spc="-20">
                          <a:solidFill>
                            <a:srgbClr val="1F2125"/>
                          </a:solidFill>
                          <a:latin typeface="Yu Gothic"/>
                          <a:cs typeface="Yu Gothic"/>
                        </a:rPr>
                        <a:t>クリックするとシミュレーションモードに切り替</a:t>
                      </a:r>
                      <a:r>
                        <a:rPr dirty="0" sz="1050" spc="-10">
                          <a:solidFill>
                            <a:srgbClr val="1F2125"/>
                          </a:solidFill>
                          <a:latin typeface="Yu Gothic"/>
                          <a:cs typeface="Yu Gothic"/>
                        </a:rPr>
                        <a:t>わります。</a:t>
                      </a:r>
                      <a:endParaRPr sz="1050">
                        <a:latin typeface="Yu Gothic"/>
                        <a:cs typeface="Yu Gothic"/>
                      </a:endParaRPr>
                    </a:p>
                  </a:txBody>
                  <a:tcPr marL="0" marR="0" marB="0" marT="34925">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r>
              <a:tr h="731520">
                <a:tc>
                  <a:txBody>
                    <a:bodyPr/>
                    <a:lstStyle/>
                    <a:p>
                      <a:pPr marL="92075">
                        <a:lnSpc>
                          <a:spcPct val="100000"/>
                        </a:lnSpc>
                        <a:spcBef>
                          <a:spcPts val="270"/>
                        </a:spcBef>
                      </a:pPr>
                      <a:r>
                        <a:rPr dirty="0" sz="1200" spc="-10" b="1">
                          <a:solidFill>
                            <a:srgbClr val="1F2125"/>
                          </a:solidFill>
                          <a:latin typeface="Yu Gothic"/>
                          <a:cs typeface="Yu Gothic"/>
                        </a:rPr>
                        <a:t>⑨操作メニュー</a:t>
                      </a:r>
                      <a:endParaRPr sz="1200">
                        <a:latin typeface="Yu Gothic"/>
                        <a:cs typeface="Yu Gothic"/>
                      </a:endParaRPr>
                    </a:p>
                  </a:txBody>
                  <a:tcPr marL="0" marR="0" marB="0" marT="34290">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c>
                  <a:txBody>
                    <a:bodyPr/>
                    <a:lstStyle/>
                    <a:p>
                      <a:pPr marL="92710" marR="14604">
                        <a:lnSpc>
                          <a:spcPct val="100000"/>
                        </a:lnSpc>
                        <a:spcBef>
                          <a:spcPts val="275"/>
                        </a:spcBef>
                      </a:pPr>
                      <a:r>
                        <a:rPr dirty="0" sz="1050" spc="-20">
                          <a:solidFill>
                            <a:srgbClr val="1F2125"/>
                          </a:solidFill>
                          <a:latin typeface="Yu Gothic"/>
                          <a:cs typeface="Yu Gothic"/>
                        </a:rPr>
                        <a:t>表示メンバーの絞り込みや軸、ラベルの設定など、ここに並ぶアイコンによって操作します。</a:t>
                      </a:r>
                      <a:endParaRPr sz="1050">
                        <a:latin typeface="Yu Gothic"/>
                        <a:cs typeface="Yu Gothic"/>
                      </a:endParaRPr>
                    </a:p>
                    <a:p>
                      <a:pPr marL="92710">
                        <a:lnSpc>
                          <a:spcPct val="100000"/>
                        </a:lnSpc>
                      </a:pPr>
                      <a:r>
                        <a:rPr dirty="0" sz="1050" spc="-15">
                          <a:solidFill>
                            <a:srgbClr val="1F2125"/>
                          </a:solidFill>
                          <a:latin typeface="Yu Gothic"/>
                          <a:cs typeface="Yu Gothic"/>
                        </a:rPr>
                        <a:t>各アイコンの詳細は操作アイコン一覧（</a:t>
                      </a:r>
                      <a:r>
                        <a:rPr dirty="0" u="sng" sz="1050" spc="-25">
                          <a:solidFill>
                            <a:srgbClr val="1A7BAC"/>
                          </a:solidFill>
                          <a:uFill>
                            <a:solidFill>
                              <a:srgbClr val="1A7BAC"/>
                            </a:solidFill>
                          </a:uFill>
                          <a:latin typeface="Yu Gothic"/>
                          <a:cs typeface="Yu Gothic"/>
                          <a:hlinkClick r:id="rId2" action="ppaction://hlinksldjump"/>
                        </a:rPr>
                        <a:t>次ペー</a:t>
                      </a:r>
                      <a:endParaRPr sz="1050">
                        <a:latin typeface="Yu Gothic"/>
                        <a:cs typeface="Yu Gothic"/>
                      </a:endParaRPr>
                    </a:p>
                    <a:p>
                      <a:pPr marL="92710">
                        <a:lnSpc>
                          <a:spcPct val="100000"/>
                        </a:lnSpc>
                      </a:pPr>
                      <a:r>
                        <a:rPr dirty="0" u="sng" sz="1050" spc="-10">
                          <a:solidFill>
                            <a:srgbClr val="1A7BAC"/>
                          </a:solidFill>
                          <a:uFill>
                            <a:solidFill>
                              <a:srgbClr val="1A7BAC"/>
                            </a:solidFill>
                          </a:uFill>
                          <a:latin typeface="Yu Gothic"/>
                          <a:cs typeface="Yu Gothic"/>
                          <a:hlinkClick r:id="rId2" action="ppaction://hlinksldjump"/>
                        </a:rPr>
                        <a:t>ジ</a:t>
                      </a:r>
                      <a:r>
                        <a:rPr dirty="0" u="none" sz="1050">
                          <a:solidFill>
                            <a:srgbClr val="1F2125"/>
                          </a:solidFill>
                          <a:latin typeface="Yu Gothic"/>
                          <a:cs typeface="Yu Gothic"/>
                        </a:rPr>
                        <a:t>）</a:t>
                      </a:r>
                      <a:r>
                        <a:rPr dirty="0" u="none" sz="1050" spc="-25">
                          <a:solidFill>
                            <a:srgbClr val="1F2125"/>
                          </a:solidFill>
                          <a:latin typeface="Yu Gothic"/>
                          <a:cs typeface="Yu Gothic"/>
                        </a:rPr>
                        <a:t>をご覧ください。</a:t>
                      </a:r>
                      <a:endParaRPr sz="1050">
                        <a:latin typeface="Yu Gothic"/>
                        <a:cs typeface="Yu Gothic"/>
                      </a:endParaRPr>
                    </a:p>
                  </a:txBody>
                  <a:tcPr marL="0" marR="0" marB="0" marT="34925">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r>
              <a:tr h="410845">
                <a:tc>
                  <a:txBody>
                    <a:bodyPr/>
                    <a:lstStyle/>
                    <a:p>
                      <a:pPr marL="92075">
                        <a:lnSpc>
                          <a:spcPct val="100000"/>
                        </a:lnSpc>
                        <a:spcBef>
                          <a:spcPts val="275"/>
                        </a:spcBef>
                      </a:pPr>
                      <a:r>
                        <a:rPr dirty="0" sz="1200" spc="-10" b="1">
                          <a:solidFill>
                            <a:srgbClr val="1F2125"/>
                          </a:solidFill>
                          <a:latin typeface="Yu Gothic"/>
                          <a:cs typeface="Yu Gothic"/>
                        </a:rPr>
                        <a:t>⑩ハイライト</a:t>
                      </a:r>
                      <a:endParaRPr sz="1200">
                        <a:latin typeface="Yu Gothic"/>
                        <a:cs typeface="Yu Gothic"/>
                      </a:endParaRPr>
                    </a:p>
                  </a:txBody>
                  <a:tcPr marL="0" marR="0" marB="0" marT="34925">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c>
                  <a:txBody>
                    <a:bodyPr/>
                    <a:lstStyle/>
                    <a:p>
                      <a:pPr marL="92710" marR="141605">
                        <a:lnSpc>
                          <a:spcPct val="100000"/>
                        </a:lnSpc>
                        <a:spcBef>
                          <a:spcPts val="280"/>
                        </a:spcBef>
                      </a:pPr>
                      <a:r>
                        <a:rPr dirty="0" sz="1050" spc="-20">
                          <a:solidFill>
                            <a:srgbClr val="1F2125"/>
                          </a:solidFill>
                          <a:latin typeface="Yu Gothic"/>
                          <a:cs typeface="Yu Gothic"/>
                        </a:rPr>
                        <a:t>ハイライトで選択した条件に合致する人は黄色く</a:t>
                      </a:r>
                      <a:r>
                        <a:rPr dirty="0" sz="1050" spc="-10">
                          <a:solidFill>
                            <a:srgbClr val="1F2125"/>
                          </a:solidFill>
                          <a:latin typeface="Yu Gothic"/>
                          <a:cs typeface="Yu Gothic"/>
                        </a:rPr>
                        <a:t>色がつきます。</a:t>
                      </a:r>
                      <a:endParaRPr sz="1050">
                        <a:latin typeface="Yu Gothic"/>
                        <a:cs typeface="Yu Gothic"/>
                      </a:endParaRPr>
                    </a:p>
                  </a:txBody>
                  <a:tcPr marL="0" marR="0" marB="0" marT="35560">
                    <a:lnL w="12700">
                      <a:solidFill>
                        <a:srgbClr val="1F2125"/>
                      </a:solidFill>
                      <a:prstDash val="solid"/>
                    </a:lnL>
                    <a:lnR w="12700">
                      <a:solidFill>
                        <a:srgbClr val="1F2125"/>
                      </a:solidFill>
                      <a:prstDash val="solid"/>
                    </a:lnR>
                    <a:lnT w="12700">
                      <a:solidFill>
                        <a:srgbClr val="1F2125"/>
                      </a:solidFill>
                      <a:prstDash val="solid"/>
                    </a:lnT>
                    <a:lnB w="12700">
                      <a:solidFill>
                        <a:srgbClr val="1F2125"/>
                      </a:solidFill>
                      <a:prstDash val="solid"/>
                    </a:lnB>
                  </a:tcPr>
                </a:tc>
              </a:tr>
            </a:tbl>
          </a:graphicData>
        </a:graphic>
      </p:graphicFrame>
      <p:sp>
        <p:nvSpPr>
          <p:cNvPr id="3" name="object 3" descr=""/>
          <p:cNvSpPr txBox="1"/>
          <p:nvPr/>
        </p:nvSpPr>
        <p:spPr>
          <a:xfrm>
            <a:off x="371043" y="141739"/>
            <a:ext cx="1968500" cy="970280"/>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1</a:t>
            </a:r>
            <a:r>
              <a:rPr dirty="0" sz="1600" spc="-20" b="1">
                <a:solidFill>
                  <a:srgbClr val="1F2125"/>
                </a:solidFill>
                <a:latin typeface="Meiryo"/>
                <a:cs typeface="Meiryo"/>
              </a:rPr>
              <a:t>. 画面の見方</a:t>
            </a:r>
            <a:endParaRPr sz="1600">
              <a:latin typeface="Meiryo"/>
              <a:cs typeface="Meiryo"/>
            </a:endParaRPr>
          </a:p>
        </p:txBody>
      </p:sp>
      <p:pic>
        <p:nvPicPr>
          <p:cNvPr id="4" name="object 4" descr=""/>
          <p:cNvPicPr/>
          <p:nvPr/>
        </p:nvPicPr>
        <p:blipFill>
          <a:blip r:embed="rId3" cstate="print"/>
          <a:stretch>
            <a:fillRect/>
          </a:stretch>
        </p:blipFill>
        <p:spPr>
          <a:xfrm>
            <a:off x="123465" y="1515315"/>
            <a:ext cx="6991814" cy="3774996"/>
          </a:xfrm>
          <a:prstGeom prst="rect">
            <a:avLst/>
          </a:prstGeom>
        </p:spPr>
      </p:pic>
      <p:sp>
        <p:nvSpPr>
          <p:cNvPr id="5" name="object 5"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10</a:t>
            </a:fld>
          </a:p>
        </p:txBody>
      </p:sp>
      <p:sp>
        <p:nvSpPr>
          <p:cNvPr id="6" name="object 6"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0" y="1104709"/>
            <a:ext cx="12048490" cy="5753735"/>
            <a:chOff x="0" y="1104709"/>
            <a:chExt cx="12048490" cy="5753735"/>
          </a:xfrm>
        </p:grpSpPr>
        <p:pic>
          <p:nvPicPr>
            <p:cNvPr id="3" name="object 3" descr=""/>
            <p:cNvPicPr/>
            <p:nvPr/>
          </p:nvPicPr>
          <p:blipFill>
            <a:blip r:embed="rId2" cstate="print"/>
            <a:stretch>
              <a:fillRect/>
            </a:stretch>
          </p:blipFill>
          <p:spPr>
            <a:xfrm>
              <a:off x="0" y="6420248"/>
              <a:ext cx="12048116" cy="437750"/>
            </a:xfrm>
            <a:prstGeom prst="rect">
              <a:avLst/>
            </a:prstGeom>
          </p:spPr>
        </p:pic>
        <p:pic>
          <p:nvPicPr>
            <p:cNvPr id="4" name="object 4" descr=""/>
            <p:cNvPicPr/>
            <p:nvPr/>
          </p:nvPicPr>
          <p:blipFill>
            <a:blip r:embed="rId3" cstate="print"/>
            <a:stretch>
              <a:fillRect/>
            </a:stretch>
          </p:blipFill>
          <p:spPr>
            <a:xfrm>
              <a:off x="2740024" y="1104709"/>
              <a:ext cx="6711823" cy="5449316"/>
            </a:xfrm>
            <a:prstGeom prst="rect">
              <a:avLst/>
            </a:prstGeom>
          </p:spPr>
        </p:pic>
      </p:grpSp>
      <p:grpSp>
        <p:nvGrpSpPr>
          <p:cNvPr id="5" name="object 5" descr=""/>
          <p:cNvGrpSpPr/>
          <p:nvPr/>
        </p:nvGrpSpPr>
        <p:grpSpPr>
          <a:xfrm>
            <a:off x="392912" y="406869"/>
            <a:ext cx="11508105" cy="447040"/>
            <a:chOff x="392912" y="406869"/>
            <a:chExt cx="11508105" cy="447040"/>
          </a:xfrm>
        </p:grpSpPr>
        <p:sp>
          <p:nvSpPr>
            <p:cNvPr id="6" name="object 6" descr=""/>
            <p:cNvSpPr/>
            <p:nvPr/>
          </p:nvSpPr>
          <p:spPr>
            <a:xfrm>
              <a:off x="392912" y="798575"/>
              <a:ext cx="11130915" cy="0"/>
            </a:xfrm>
            <a:custGeom>
              <a:avLst/>
              <a:gdLst/>
              <a:ahLst/>
              <a:cxnLst/>
              <a:rect l="l" t="t" r="r" b="b"/>
              <a:pathLst>
                <a:path w="11130915" h="0">
                  <a:moveTo>
                    <a:pt x="0" y="0"/>
                  </a:moveTo>
                  <a:lnTo>
                    <a:pt x="11130559" y="0"/>
                  </a:lnTo>
                </a:path>
              </a:pathLst>
            </a:custGeom>
            <a:ln w="19050">
              <a:solidFill>
                <a:srgbClr val="DEDEDF"/>
              </a:solidFill>
            </a:ln>
          </p:spPr>
          <p:txBody>
            <a:bodyPr wrap="square" lIns="0" tIns="0" rIns="0" bIns="0" rtlCol="0"/>
            <a:lstStyle/>
            <a:p/>
          </p:txBody>
        </p:sp>
        <p:pic>
          <p:nvPicPr>
            <p:cNvPr id="7" name="object 7" descr=""/>
            <p:cNvPicPr/>
            <p:nvPr/>
          </p:nvPicPr>
          <p:blipFill>
            <a:blip r:embed="rId4" cstate="print"/>
            <a:stretch>
              <a:fillRect/>
            </a:stretch>
          </p:blipFill>
          <p:spPr>
            <a:xfrm>
              <a:off x="11454129" y="406869"/>
              <a:ext cx="446570" cy="446570"/>
            </a:xfrm>
            <a:prstGeom prst="rect">
              <a:avLst/>
            </a:prstGeom>
          </p:spPr>
        </p:pic>
      </p:grpSp>
      <p:sp>
        <p:nvSpPr>
          <p:cNvPr id="8" name="object 8" descr=""/>
          <p:cNvSpPr txBox="1"/>
          <p:nvPr/>
        </p:nvSpPr>
        <p:spPr>
          <a:xfrm>
            <a:off x="371043" y="141739"/>
            <a:ext cx="1968500" cy="129222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a:p>
            <a:pPr marL="12700">
              <a:lnSpc>
                <a:spcPct val="100000"/>
              </a:lnSpc>
              <a:spcBef>
                <a:spcPts val="975"/>
              </a:spcBef>
            </a:pPr>
            <a:r>
              <a:rPr dirty="0" sz="1600" spc="-20" b="1">
                <a:solidFill>
                  <a:srgbClr val="1F2125"/>
                </a:solidFill>
                <a:latin typeface="Meiryo"/>
                <a:cs typeface="Meiryo"/>
              </a:rPr>
              <a:t>2-</a:t>
            </a:r>
            <a:r>
              <a:rPr dirty="0" sz="1600" b="1">
                <a:solidFill>
                  <a:srgbClr val="1F2125"/>
                </a:solidFill>
                <a:latin typeface="Meiryo"/>
                <a:cs typeface="Meiryo"/>
              </a:rPr>
              <a:t>1</a:t>
            </a:r>
            <a:r>
              <a:rPr dirty="0" sz="1600" spc="-20" b="1">
                <a:solidFill>
                  <a:srgbClr val="1F2125"/>
                </a:solidFill>
                <a:latin typeface="Meiryo"/>
                <a:cs typeface="Meiryo"/>
              </a:rPr>
              <a:t>. 画面の見方</a:t>
            </a:r>
            <a:endParaRPr sz="1600">
              <a:latin typeface="Meiryo"/>
              <a:cs typeface="Meiryo"/>
            </a:endParaRPr>
          </a:p>
          <a:p>
            <a:pPr marL="12700">
              <a:lnSpc>
                <a:spcPct val="100000"/>
              </a:lnSpc>
              <a:spcBef>
                <a:spcPts val="615"/>
              </a:spcBef>
            </a:pPr>
            <a:r>
              <a:rPr dirty="0" sz="1600" spc="-30" b="1">
                <a:solidFill>
                  <a:srgbClr val="1F2125"/>
                </a:solidFill>
                <a:latin typeface="Meiryo"/>
                <a:cs typeface="Meiryo"/>
              </a:rPr>
              <a:t>●操作アイコン一覧</a:t>
            </a:r>
            <a:endParaRPr sz="1600">
              <a:latin typeface="Meiryo"/>
              <a:cs typeface="Meiryo"/>
            </a:endParaRPr>
          </a:p>
        </p:txBody>
      </p:sp>
      <p:sp>
        <p:nvSpPr>
          <p:cNvPr id="9" name="object 9"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10</a:t>
            </a:fld>
          </a:p>
        </p:txBody>
      </p:sp>
      <p:sp>
        <p:nvSpPr>
          <p:cNvPr id="10" name="object 10"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371043" y="141739"/>
            <a:ext cx="1968500" cy="602615"/>
          </a:xfrm>
          <a:prstGeom prst="rect">
            <a:avLst/>
          </a:prstGeom>
        </p:spPr>
        <p:txBody>
          <a:bodyPr wrap="square" lIns="0" tIns="81915" rIns="0" bIns="0" rtlCol="0" vert="horz">
            <a:spAutoFit/>
          </a:bodyPr>
          <a:lstStyle/>
          <a:p>
            <a:pPr marL="12700">
              <a:lnSpc>
                <a:spcPct val="100000"/>
              </a:lnSpc>
              <a:spcBef>
                <a:spcPts val="645"/>
              </a:spcBef>
            </a:pPr>
            <a:r>
              <a:rPr dirty="0" sz="1500" spc="-10" b="1">
                <a:latin typeface="Meiryo"/>
                <a:cs typeface="Meiryo"/>
              </a:rPr>
              <a:t>シャッフルフェイス</a:t>
            </a:r>
            <a:endParaRPr sz="1500">
              <a:latin typeface="Meiryo"/>
              <a:cs typeface="Meiryo"/>
            </a:endParaRPr>
          </a:p>
          <a:p>
            <a:pPr marL="167640">
              <a:lnSpc>
                <a:spcPct val="100000"/>
              </a:lnSpc>
              <a:spcBef>
                <a:spcPts val="515"/>
              </a:spcBef>
            </a:pPr>
            <a:r>
              <a:rPr dirty="0" sz="1400" b="1">
                <a:solidFill>
                  <a:srgbClr val="1F2125"/>
                </a:solidFill>
                <a:latin typeface="Meiryo"/>
                <a:cs typeface="Meiryo"/>
              </a:rPr>
              <a:t>2</a:t>
            </a:r>
            <a:r>
              <a:rPr dirty="0" sz="1400" spc="-5" b="1">
                <a:solidFill>
                  <a:srgbClr val="1F2125"/>
                </a:solidFill>
                <a:latin typeface="Meiryo"/>
                <a:cs typeface="Meiryo"/>
              </a:rPr>
              <a:t>.メンバーマトリクス</a:t>
            </a:r>
            <a:endParaRPr sz="1400">
              <a:latin typeface="Meiryo"/>
              <a:cs typeface="Meiryo"/>
            </a:endParaRPr>
          </a:p>
        </p:txBody>
      </p:sp>
      <p:sp>
        <p:nvSpPr>
          <p:cNvPr id="3" name="object 3" descr=""/>
          <p:cNvSpPr txBox="1"/>
          <p:nvPr/>
        </p:nvSpPr>
        <p:spPr>
          <a:xfrm>
            <a:off x="371043" y="810920"/>
            <a:ext cx="4120515" cy="882015"/>
          </a:xfrm>
          <a:prstGeom prst="rect">
            <a:avLst/>
          </a:prstGeom>
        </p:spPr>
        <p:txBody>
          <a:bodyPr wrap="square" lIns="0" tIns="43815" rIns="0" bIns="0" rtlCol="0" vert="horz">
            <a:spAutoFit/>
          </a:bodyPr>
          <a:lstStyle/>
          <a:p>
            <a:pPr marL="12700">
              <a:lnSpc>
                <a:spcPct val="100000"/>
              </a:lnSpc>
              <a:spcBef>
                <a:spcPts val="345"/>
              </a:spcBef>
            </a:pPr>
            <a:r>
              <a:rPr dirty="0" sz="1600" spc="-20" b="1">
                <a:solidFill>
                  <a:srgbClr val="1F2125"/>
                </a:solidFill>
                <a:latin typeface="Meiryo"/>
                <a:cs typeface="Meiryo"/>
              </a:rPr>
              <a:t>2-</a:t>
            </a:r>
            <a:r>
              <a:rPr dirty="0" sz="1600" b="1">
                <a:solidFill>
                  <a:srgbClr val="1F2125"/>
                </a:solidFill>
                <a:latin typeface="Meiryo"/>
                <a:cs typeface="Meiryo"/>
              </a:rPr>
              <a:t>2</a:t>
            </a:r>
            <a:r>
              <a:rPr dirty="0" sz="1600" spc="-30" b="1">
                <a:solidFill>
                  <a:srgbClr val="1F2125"/>
                </a:solidFill>
                <a:latin typeface="Meiryo"/>
                <a:cs typeface="Meiryo"/>
              </a:rPr>
              <a:t>. 表示メンバーの絞り込み</a:t>
            </a:r>
            <a:endParaRPr sz="1600">
              <a:latin typeface="Meiryo"/>
              <a:cs typeface="Meiryo"/>
            </a:endParaRPr>
          </a:p>
          <a:p>
            <a:pPr marL="12700">
              <a:lnSpc>
                <a:spcPct val="100000"/>
              </a:lnSpc>
              <a:spcBef>
                <a:spcPts val="250"/>
              </a:spcBef>
            </a:pPr>
            <a:r>
              <a:rPr dirty="0" sz="1600" spc="-30" b="1">
                <a:solidFill>
                  <a:srgbClr val="1F2125"/>
                </a:solidFill>
                <a:latin typeface="Meiryo"/>
                <a:cs typeface="Meiryo"/>
              </a:rPr>
              <a:t>●所属で絞り込む</a:t>
            </a:r>
            <a:endParaRPr sz="1600">
              <a:latin typeface="Meiryo"/>
              <a:cs typeface="Meiryo"/>
            </a:endParaRPr>
          </a:p>
          <a:p>
            <a:pPr marL="12700">
              <a:lnSpc>
                <a:spcPct val="100000"/>
              </a:lnSpc>
              <a:spcBef>
                <a:spcPts val="725"/>
              </a:spcBef>
            </a:pPr>
            <a:r>
              <a:rPr dirty="0" sz="1400" spc="-20">
                <a:solidFill>
                  <a:srgbClr val="1F2125"/>
                </a:solidFill>
                <a:latin typeface="Meiryo"/>
                <a:cs typeface="Meiryo"/>
              </a:rPr>
              <a:t>①『所属の絞り込み』メニューをクリックします。</a:t>
            </a:r>
            <a:endParaRPr sz="1400">
              <a:latin typeface="Meiryo"/>
              <a:cs typeface="Meiryo"/>
            </a:endParaRPr>
          </a:p>
        </p:txBody>
      </p:sp>
      <p:sp>
        <p:nvSpPr>
          <p:cNvPr id="4" name="object 4" descr=""/>
          <p:cNvSpPr txBox="1"/>
          <p:nvPr/>
        </p:nvSpPr>
        <p:spPr>
          <a:xfrm>
            <a:off x="6247003" y="1437894"/>
            <a:ext cx="2341880" cy="239395"/>
          </a:xfrm>
          <a:prstGeom prst="rect">
            <a:avLst/>
          </a:prstGeom>
        </p:spPr>
        <p:txBody>
          <a:bodyPr wrap="square" lIns="0" tIns="13335" rIns="0" bIns="0" rtlCol="0" vert="horz">
            <a:spAutoFit/>
          </a:bodyPr>
          <a:lstStyle/>
          <a:p>
            <a:pPr marL="12700">
              <a:lnSpc>
                <a:spcPct val="100000"/>
              </a:lnSpc>
              <a:spcBef>
                <a:spcPts val="105"/>
              </a:spcBef>
            </a:pPr>
            <a:r>
              <a:rPr dirty="0" sz="1400" spc="-10">
                <a:solidFill>
                  <a:srgbClr val="1F2125"/>
                </a:solidFill>
                <a:latin typeface="Meiryo"/>
                <a:cs typeface="Meiryo"/>
              </a:rPr>
              <a:t>②所属選択画面が開きます。</a:t>
            </a:r>
            <a:endParaRPr sz="1400">
              <a:latin typeface="Meiryo"/>
              <a:cs typeface="Meiryo"/>
            </a:endParaRPr>
          </a:p>
        </p:txBody>
      </p:sp>
      <p:grpSp>
        <p:nvGrpSpPr>
          <p:cNvPr id="5" name="object 5" descr=""/>
          <p:cNvGrpSpPr/>
          <p:nvPr/>
        </p:nvGrpSpPr>
        <p:grpSpPr>
          <a:xfrm>
            <a:off x="178701" y="1794573"/>
            <a:ext cx="5998845" cy="3448050"/>
            <a:chOff x="178701" y="1794573"/>
            <a:chExt cx="5998845" cy="3448050"/>
          </a:xfrm>
        </p:grpSpPr>
        <p:pic>
          <p:nvPicPr>
            <p:cNvPr id="6" name="object 6" descr=""/>
            <p:cNvPicPr/>
            <p:nvPr/>
          </p:nvPicPr>
          <p:blipFill>
            <a:blip r:embed="rId2" cstate="print"/>
            <a:stretch>
              <a:fillRect/>
            </a:stretch>
          </p:blipFill>
          <p:spPr>
            <a:xfrm>
              <a:off x="188226" y="1804034"/>
              <a:ext cx="5979287" cy="3429000"/>
            </a:xfrm>
            <a:prstGeom prst="rect">
              <a:avLst/>
            </a:prstGeom>
          </p:spPr>
        </p:pic>
        <p:sp>
          <p:nvSpPr>
            <p:cNvPr id="7" name="object 7" descr=""/>
            <p:cNvSpPr/>
            <p:nvPr/>
          </p:nvSpPr>
          <p:spPr>
            <a:xfrm>
              <a:off x="183464" y="1799335"/>
              <a:ext cx="5989320" cy="3438525"/>
            </a:xfrm>
            <a:custGeom>
              <a:avLst/>
              <a:gdLst/>
              <a:ahLst/>
              <a:cxnLst/>
              <a:rect l="l" t="t" r="r" b="b"/>
              <a:pathLst>
                <a:path w="5989320" h="3438525">
                  <a:moveTo>
                    <a:pt x="0" y="3438525"/>
                  </a:moveTo>
                  <a:lnTo>
                    <a:pt x="5988812" y="3438525"/>
                  </a:lnTo>
                  <a:lnTo>
                    <a:pt x="5988812" y="0"/>
                  </a:lnTo>
                  <a:lnTo>
                    <a:pt x="0" y="0"/>
                  </a:lnTo>
                  <a:lnTo>
                    <a:pt x="0" y="3438525"/>
                  </a:lnTo>
                  <a:close/>
                </a:path>
              </a:pathLst>
            </a:custGeom>
            <a:ln w="9525">
              <a:solidFill>
                <a:srgbClr val="1F2125"/>
              </a:solidFill>
            </a:ln>
          </p:spPr>
          <p:txBody>
            <a:bodyPr wrap="square" lIns="0" tIns="0" rIns="0" bIns="0" rtlCol="0"/>
            <a:lstStyle/>
            <a:p/>
          </p:txBody>
        </p:sp>
      </p:grpSp>
      <p:grpSp>
        <p:nvGrpSpPr>
          <p:cNvPr id="8" name="object 8" descr=""/>
          <p:cNvGrpSpPr/>
          <p:nvPr/>
        </p:nvGrpSpPr>
        <p:grpSpPr>
          <a:xfrm>
            <a:off x="6348158" y="1794446"/>
            <a:ext cx="5735955" cy="2957830"/>
            <a:chOff x="6348158" y="1794446"/>
            <a:chExt cx="5735955" cy="2957830"/>
          </a:xfrm>
        </p:grpSpPr>
        <p:pic>
          <p:nvPicPr>
            <p:cNvPr id="9" name="object 9" descr=""/>
            <p:cNvPicPr/>
            <p:nvPr/>
          </p:nvPicPr>
          <p:blipFill>
            <a:blip r:embed="rId3" cstate="print"/>
            <a:stretch>
              <a:fillRect/>
            </a:stretch>
          </p:blipFill>
          <p:spPr>
            <a:xfrm>
              <a:off x="6357620" y="1804034"/>
              <a:ext cx="5716524" cy="2938399"/>
            </a:xfrm>
            <a:prstGeom prst="rect">
              <a:avLst/>
            </a:prstGeom>
          </p:spPr>
        </p:pic>
        <p:sp>
          <p:nvSpPr>
            <p:cNvPr id="10" name="object 10" descr=""/>
            <p:cNvSpPr/>
            <p:nvPr/>
          </p:nvSpPr>
          <p:spPr>
            <a:xfrm>
              <a:off x="6352921" y="1799208"/>
              <a:ext cx="5726430" cy="2948305"/>
            </a:xfrm>
            <a:custGeom>
              <a:avLst/>
              <a:gdLst/>
              <a:ahLst/>
              <a:cxnLst/>
              <a:rect l="l" t="t" r="r" b="b"/>
              <a:pathLst>
                <a:path w="5726430" h="2948304">
                  <a:moveTo>
                    <a:pt x="0" y="2947924"/>
                  </a:moveTo>
                  <a:lnTo>
                    <a:pt x="5726049" y="2947924"/>
                  </a:lnTo>
                  <a:lnTo>
                    <a:pt x="5726049" y="0"/>
                  </a:lnTo>
                  <a:lnTo>
                    <a:pt x="0" y="0"/>
                  </a:lnTo>
                  <a:lnTo>
                    <a:pt x="0" y="2947924"/>
                  </a:lnTo>
                  <a:close/>
                </a:path>
              </a:pathLst>
            </a:custGeom>
            <a:ln w="9525">
              <a:solidFill>
                <a:srgbClr val="1F2125"/>
              </a:solidFill>
            </a:ln>
          </p:spPr>
          <p:txBody>
            <a:bodyPr wrap="square" lIns="0" tIns="0" rIns="0" bIns="0" rtlCol="0"/>
            <a:lstStyle/>
            <a:p/>
          </p:txBody>
        </p:sp>
      </p:grpSp>
      <p:sp>
        <p:nvSpPr>
          <p:cNvPr id="11" name="object 11" descr=""/>
          <p:cNvSpPr txBox="1">
            <a:spLocks noGrp="1"/>
          </p:cNvSpPr>
          <p:nvPr>
            <p:ph type="sldNum" idx="7" sz="quarter"/>
          </p:nvPr>
        </p:nvSpPr>
        <p:spPr>
          <a:prstGeom prst="rect"/>
        </p:spPr>
        <p:txBody>
          <a:bodyPr wrap="square" lIns="0" tIns="0" rIns="0" bIns="0" rtlCol="0" vert="horz">
            <a:spAutoFit/>
          </a:bodyPr>
          <a:lstStyle/>
          <a:p>
            <a:pPr marL="38100">
              <a:lnSpc>
                <a:spcPts val="1395"/>
              </a:lnSpc>
            </a:pPr>
            <a:fld id="{81D60167-4931-47E6-BA6A-407CBD079E47}" type="slidenum">
              <a:rPr dirty="0" spc="-25"/>
              <a:t>10</a:t>
            </a:fld>
          </a:p>
        </p:txBody>
      </p:sp>
      <p:sp>
        <p:nvSpPr>
          <p:cNvPr id="12" name="object 12" descr=""/>
          <p:cNvSpPr txBox="1">
            <a:spLocks noGrp="1"/>
          </p:cNvSpPr>
          <p:nvPr>
            <p:ph type="ftr" idx="5" sz="quarter"/>
          </p:nvPr>
        </p:nvSpPr>
        <p:spPr>
          <a:prstGeom prst="rect"/>
        </p:spPr>
        <p:txBody>
          <a:bodyPr wrap="square" lIns="0" tIns="0" rIns="0" bIns="0" rtlCol="0" vert="horz">
            <a:spAutoFit/>
          </a:bodyPr>
          <a:lstStyle/>
          <a:p>
            <a:pPr marL="12700">
              <a:lnSpc>
                <a:spcPts val="1070"/>
              </a:lnSpc>
            </a:pPr>
            <a:r>
              <a:rPr dirty="0"/>
              <a:t>© kaonavi,</a:t>
            </a:r>
            <a:r>
              <a:rPr dirty="0" spc="-25"/>
              <a:t> </a:t>
            </a:r>
            <a:r>
              <a:rPr dirty="0" spc="-20"/>
              <a:t>inc.</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7BA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On-screen Show (4:3)</PresentationFormat>
  <ScaleCrop>false</ScaleCrop>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yurie.oka</dc:creator>
  <dc:title>PowerPoint プレゼンテーション</dc:title>
  <dcterms:created xsi:type="dcterms:W3CDTF">2025-03-26T04:50:42Z</dcterms:created>
  <dcterms:modified xsi:type="dcterms:W3CDTF">2025-03-26T04:50:42Z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2025-03-26T00:00:00Z</vt:filetime>
  </property>
  <property fmtid="{D5CDD505-2E9C-101B-9397-08002B2CF9AE}" pid="3" name="Creator">
    <vt:lpwstr>Microsoft® PowerPoint® for Microsoft 365</vt:lpwstr>
  </property>
  <property fmtid="{D5CDD505-2E9C-101B-9397-08002B2CF9AE}" pid="4" name="LastSaved">
    <vt:filetime>2025-03-26T00:00:00Z</vt:filetime>
  </property>
  <property fmtid="{D5CDD505-2E9C-101B-9397-08002B2CF9AE}" pid="5" name="Producer">
    <vt:lpwstr>Microsoft® PowerPoint® for Microsoft 365</vt:lpwstr>
  </property>
</Properties>
</file>