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95" r:id="rId3"/>
    <p:sldId id="274" r:id="rId4"/>
    <p:sldId id="277" r:id="rId5"/>
    <p:sldId id="363" r:id="rId6"/>
    <p:sldId id="279" r:id="rId7"/>
    <p:sldId id="280" r:id="rId8"/>
    <p:sldId id="282" r:id="rId9"/>
    <p:sldId id="284" r:id="rId10"/>
    <p:sldId id="285" r:id="rId11"/>
    <p:sldId id="287" r:id="rId12"/>
    <p:sldId id="288" r:id="rId13"/>
    <p:sldId id="358" r:id="rId14"/>
    <p:sldId id="292" r:id="rId15"/>
    <p:sldId id="365" r:id="rId16"/>
    <p:sldId id="366"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6445" autoAdjust="0"/>
  </p:normalViewPr>
  <p:slideViewPr>
    <p:cSldViewPr snapToGrid="0" snapToObjects="1">
      <p:cViewPr varScale="1">
        <p:scale>
          <a:sx n="111" d="100"/>
          <a:sy n="111"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1</a:t>
            </a:fld>
            <a:endParaRPr kumimoji="1" lang="ja-JP" altLang="en-US"/>
          </a:p>
        </p:txBody>
      </p:sp>
    </p:spTree>
    <p:extLst>
      <p:ext uri="{BB962C8B-B14F-4D97-AF65-F5344CB8AC3E}">
        <p14:creationId xmlns:p14="http://schemas.microsoft.com/office/powerpoint/2010/main" val="1122871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
            <a:extLst>
              <a:ext uri="{FF2B5EF4-FFF2-40B4-BE49-F238E27FC236}">
                <a16:creationId xmlns:a16="http://schemas.microsoft.com/office/drawing/2014/main" id="{5DF3AE39-ABFA-41D6-99D0-76C7DF9A31BE}"/>
              </a:ext>
            </a:extLst>
          </p:cNvPr>
          <p:cNvSpPr txBox="1"/>
          <p:nvPr/>
        </p:nvSpPr>
        <p:spPr>
          <a:xfrm>
            <a:off x="1742897" y="1571624"/>
            <a:ext cx="8364663" cy="282391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a:solidFill>
                  <a:schemeClr val="tx1">
                    <a:lumMod val="90000"/>
                    <a:lumOff val="10000"/>
                  </a:schemeClr>
                </a:solidFill>
                <a:latin typeface="Meiryo" panose="020B0604030504040204" pitchFamily="50" charset="-128"/>
                <a:ea typeface="Meiryo" panose="020B0604030504040204" pitchFamily="50" charset="-128"/>
              </a:rPr>
              <a:t>スマートレビュー</a:t>
            </a:r>
            <a:endParaRPr lang="en-US" altLang="ja-JP" sz="3200" b="1">
              <a:solidFill>
                <a:schemeClr val="tx1">
                  <a:lumMod val="90000"/>
                  <a:lumOff val="10000"/>
                </a:schemeClr>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endParaRPr lang="en-US" altLang="ja-JP" sz="800" b="1">
              <a:solidFill>
                <a:srgbClr val="000000"/>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r>
              <a:rPr lang="ja-JP" altLang="en-US" b="1">
                <a:solidFill>
                  <a:srgbClr val="000000"/>
                </a:solidFill>
                <a:latin typeface="Meiryo" panose="020B0604030504040204" pitchFamily="50" charset="-128"/>
                <a:ea typeface="Meiryo" panose="020B0604030504040204" pitchFamily="50" charset="-128"/>
              </a:rPr>
              <a:t>被評価者（対象者）ユーザーアカウント</a:t>
            </a:r>
            <a:r>
              <a:rPr lang="ja-JP" altLang="en-US" b="1">
                <a:solidFill>
                  <a:srgbClr val="FF0000"/>
                </a:solidFill>
                <a:latin typeface="Meiryo" panose="020B0604030504040204" pitchFamily="50" charset="-128"/>
                <a:ea typeface="Meiryo" panose="020B0604030504040204" pitchFamily="50" charset="-128"/>
              </a:rPr>
              <a:t>有 </a:t>
            </a:r>
            <a:r>
              <a:rPr lang="ja-JP" altLang="en-US" b="1">
                <a:solidFill>
                  <a:srgbClr val="000000"/>
                </a:solidFill>
                <a:latin typeface="Meiryo" panose="020B0604030504040204" pitchFamily="50" charset="-128"/>
                <a:ea typeface="Meiryo" panose="020B0604030504040204" pitchFamily="50" charset="-128"/>
              </a:rPr>
              <a:t>編</a:t>
            </a:r>
            <a:endParaRPr lang="ja-JP" altLang="en-US" b="0" dirty="0">
              <a:effectLst/>
            </a:endParaRPr>
          </a:p>
        </p:txBody>
      </p:sp>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7" name="Google Shape;63;p1">
            <a:extLst>
              <a:ext uri="{FF2B5EF4-FFF2-40B4-BE49-F238E27FC236}">
                <a16:creationId xmlns:a16="http://schemas.microsoft.com/office/drawing/2014/main" id="{9D9B409E-B43A-48E4-8140-955DB401145B}"/>
              </a:ext>
            </a:extLst>
          </p:cNvPr>
          <p:cNvSpPr/>
          <p:nvPr/>
        </p:nvSpPr>
        <p:spPr>
          <a:xfrm>
            <a:off x="1742897" y="4466103"/>
            <a:ext cx="7095766" cy="7379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メイリオ" panose="020B0604030504040204" pitchFamily="50" charset="-128"/>
                <a:ea typeface="メイリオ" panose="020B0604030504040204" pitchFamily="50" charset="-128"/>
                <a:cs typeface="Arial"/>
                <a:sym typeface="Arial"/>
              </a:rPr>
              <a:t>本マニュアルは、テンプレートとして作成しております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各社の運用ルールや設定内容に</a:t>
            </a:r>
            <a:r>
              <a:rPr lang="ja-JP" alt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あわ</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せて、</a:t>
            </a: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キャプチャの変更やページの追加</a:t>
            </a:r>
            <a:r>
              <a:rPr lang="en-US" sz="1300" b="1" i="0" u="none" strike="noStrike" cap="none" err="1">
                <a:solidFill>
                  <a:srgbClr val="FF0000"/>
                </a:solidFill>
                <a:latin typeface="メイリオ" panose="020B0604030504040204" pitchFamily="50" charset="-128"/>
                <a:ea typeface="メイリオ" panose="020B0604030504040204" pitchFamily="50" charset="-128"/>
                <a:cs typeface="Arial"/>
                <a:sym typeface="Arial"/>
              </a:rPr>
              <a:t>・</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削除等の編集をお願い</a:t>
            </a:r>
            <a:r>
              <a:rPr lang="ja-JP" altLang="en-US" sz="1300" b="1">
                <a:solidFill>
                  <a:srgbClr val="FF0000"/>
                </a:solidFill>
                <a:latin typeface="メイリオ" panose="020B0604030504040204" pitchFamily="50" charset="-128"/>
                <a:ea typeface="メイリオ" panose="020B0604030504040204" pitchFamily="50" charset="-128"/>
                <a:cs typeface="Arial"/>
                <a:sym typeface="Arial"/>
              </a:rPr>
              <a:t>いた</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します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2" name="Google Shape;63;p1">
            <a:extLst>
              <a:ext uri="{FF2B5EF4-FFF2-40B4-BE49-F238E27FC236}">
                <a16:creationId xmlns:a16="http://schemas.microsoft.com/office/drawing/2014/main" id="{340E2FF3-812C-CDDD-8617-0ED4F7FC6C57}"/>
              </a:ext>
            </a:extLst>
          </p:cNvPr>
          <p:cNvSpPr/>
          <p:nvPr/>
        </p:nvSpPr>
        <p:spPr>
          <a:xfrm>
            <a:off x="10806547" y="6620895"/>
            <a:ext cx="1388224" cy="243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ja-JP" altLang="en-US"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最終更新日：</a:t>
            </a:r>
            <a:r>
              <a:rPr lang="en-US" altLang="ja-JP"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2025/4/8</a:t>
            </a:r>
            <a:endParaRPr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219346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47F0596C-79DE-4B02-AAAC-CD86D0FC7135}"/>
              </a:ext>
            </a:extLst>
          </p:cNvPr>
          <p:cNvPicPr>
            <a:picLocks noChangeAspect="1"/>
          </p:cNvPicPr>
          <p:nvPr/>
        </p:nvPicPr>
        <p:blipFill>
          <a:blip r:embed="rId2"/>
          <a:stretch>
            <a:fillRect/>
          </a:stretch>
        </p:blipFill>
        <p:spPr>
          <a:xfrm>
            <a:off x="455565" y="2054890"/>
            <a:ext cx="5352853" cy="3114197"/>
          </a:xfrm>
          <a:prstGeom prst="rect">
            <a:avLst/>
          </a:prstGeom>
          <a:ln>
            <a:solidFill>
              <a:schemeClr val="bg1">
                <a:lumMod val="85000"/>
              </a:schemeClr>
            </a:solidFill>
          </a:ln>
        </p:spPr>
      </p:pic>
      <p:sp>
        <p:nvSpPr>
          <p:cNvPr id="13" name="Google Shape;156;g125f8f40711_0_119">
            <a:extLst>
              <a:ext uri="{FF2B5EF4-FFF2-40B4-BE49-F238E27FC236}">
                <a16:creationId xmlns:a16="http://schemas.microsoft.com/office/drawing/2014/main" id="{A887C749-9CA2-4604-8C1E-127E2AB7B68E}"/>
              </a:ext>
            </a:extLst>
          </p:cNvPr>
          <p:cNvSpPr txBox="1"/>
          <p:nvPr/>
        </p:nvSpPr>
        <p:spPr>
          <a:xfrm>
            <a:off x="530921" y="1557576"/>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③ログイン直後はご自身の評価入力ページを表示できます。</a:t>
            </a:r>
          </a:p>
        </p:txBody>
      </p:sp>
      <p:grpSp>
        <p:nvGrpSpPr>
          <p:cNvPr id="14" name="グループ化 13">
            <a:extLst>
              <a:ext uri="{FF2B5EF4-FFF2-40B4-BE49-F238E27FC236}">
                <a16:creationId xmlns:a16="http://schemas.microsoft.com/office/drawing/2014/main" id="{BD3172E6-169C-4A21-9533-99A6D2B74545}"/>
              </a:ext>
            </a:extLst>
          </p:cNvPr>
          <p:cNvGrpSpPr/>
          <p:nvPr/>
        </p:nvGrpSpPr>
        <p:grpSpPr>
          <a:xfrm>
            <a:off x="6312930" y="1865312"/>
            <a:ext cx="5486566" cy="3509329"/>
            <a:chOff x="471710" y="4902892"/>
            <a:chExt cx="5486566" cy="3509329"/>
          </a:xfrm>
        </p:grpSpPr>
        <p:sp>
          <p:nvSpPr>
            <p:cNvPr id="15" name="Google Shape;448;p29">
              <a:extLst>
                <a:ext uri="{FF2B5EF4-FFF2-40B4-BE49-F238E27FC236}">
                  <a16:creationId xmlns:a16="http://schemas.microsoft.com/office/drawing/2014/main" id="{925768A2-B367-4F17-9986-B5EDB8BDB61C}"/>
                </a:ext>
              </a:extLst>
            </p:cNvPr>
            <p:cNvSpPr/>
            <p:nvPr/>
          </p:nvSpPr>
          <p:spPr>
            <a:xfrm>
              <a:off x="471710" y="4902892"/>
              <a:ext cx="5486566" cy="3509329"/>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6" name="Google Shape;159;g125f8f40711_0_119">
              <a:extLst>
                <a:ext uri="{FF2B5EF4-FFF2-40B4-BE49-F238E27FC236}">
                  <a16:creationId xmlns:a16="http://schemas.microsoft.com/office/drawing/2014/main" id="{C407C585-2958-4F1D-B6BF-E5AB30D8B46E}"/>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8" name="Google Shape;161;g125f8f40711_0_119">
              <a:extLst>
                <a:ext uri="{FF2B5EF4-FFF2-40B4-BE49-F238E27FC236}">
                  <a16:creationId xmlns:a16="http://schemas.microsoft.com/office/drawing/2014/main" id="{21AC2BDE-E35C-4833-9777-89CCE82855F6}"/>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19" name="Google Shape;159;g125f8f40711_0_119">
              <a:extLst>
                <a:ext uri="{FF2B5EF4-FFF2-40B4-BE49-F238E27FC236}">
                  <a16:creationId xmlns:a16="http://schemas.microsoft.com/office/drawing/2014/main" id="{4B9F209C-130C-497B-AE8E-1573A78D5A56}"/>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0" name="Google Shape;160;g125f8f40711_0_119">
              <a:extLst>
                <a:ext uri="{FF2B5EF4-FFF2-40B4-BE49-F238E27FC236}">
                  <a16:creationId xmlns:a16="http://schemas.microsoft.com/office/drawing/2014/main" id="{8760A566-8E15-4C41-BDF5-2A20F141043F}"/>
                </a:ext>
              </a:extLst>
            </p:cNvPr>
            <p:cNvSpPr txBox="1"/>
            <p:nvPr/>
          </p:nvSpPr>
          <p:spPr>
            <a:xfrm>
              <a:off x="745499" y="5437101"/>
              <a:ext cx="4963125" cy="461624"/>
            </a:xfrm>
            <a:prstGeom prst="rect">
              <a:avLst/>
            </a:prstGeom>
            <a:noFill/>
            <a:ln>
              <a:noFill/>
            </a:ln>
          </p:spPr>
          <p:txBody>
            <a:bodyPr spcFirstLastPara="1" wrap="square" lIns="91425" tIns="45700" rIns="91425" bIns="45700" anchor="t" anchorCtr="0">
              <a:spAutoFit/>
            </a:bodyPr>
            <a:lstStyle/>
            <a:p>
              <a:r>
                <a:rPr kumimoji="1" lang="ja-JP" altLang="en-US" sz="1200" dirty="0">
                  <a:latin typeface="メイリオ" panose="020B0604030504040204" pitchFamily="50" charset="-128"/>
                  <a:ea typeface="メイリオ" panose="020B0604030504040204" pitchFamily="50" charset="-128"/>
                </a:rPr>
                <a:t>被評価者であり</a:t>
              </a:r>
              <a:r>
                <a:rPr lang="ja-JP" altLang="en-US" sz="1200" dirty="0">
                  <a:latin typeface="メイリオ" panose="020B0604030504040204" pitchFamily="50" charset="-128"/>
                  <a:ea typeface="メイリオ" panose="020B0604030504040204" pitchFamily="50" charset="-128"/>
                </a:rPr>
                <a:t>評価者である方はログイン後</a:t>
              </a:r>
              <a:r>
                <a:rPr kumimoji="1" lang="ja-JP" altLang="en-US" sz="1200" dirty="0">
                  <a:latin typeface="メイリオ" panose="020B0604030504040204" pitchFamily="50" charset="-128"/>
                  <a:ea typeface="メイリオ" panose="020B0604030504040204" pitchFamily="50" charset="-128"/>
                </a:rPr>
                <a:t>一覧画面が表示され、</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ご自身の名前を</a:t>
              </a:r>
              <a:r>
                <a:rPr lang="ja-JP" altLang="en-US" sz="1200" dirty="0">
                  <a:latin typeface="メイリオ" panose="020B0604030504040204" pitchFamily="50" charset="-128"/>
                  <a:ea typeface="メイリオ" panose="020B0604030504040204" pitchFamily="50" charset="-128"/>
                </a:rPr>
                <a:t>クリックして表示していただく必要があります。</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8F387DED-6142-86C9-E28A-94FC298BE182}"/>
              </a:ext>
            </a:extLst>
          </p:cNvPr>
          <p:cNvGrpSpPr/>
          <p:nvPr/>
        </p:nvGrpSpPr>
        <p:grpSpPr>
          <a:xfrm>
            <a:off x="6498795" y="3187639"/>
            <a:ext cx="5166939" cy="1533936"/>
            <a:chOff x="6498795" y="2663937"/>
            <a:chExt cx="5166939" cy="1533936"/>
          </a:xfrm>
        </p:grpSpPr>
        <p:pic>
          <p:nvPicPr>
            <p:cNvPr id="4" name="図 3">
              <a:extLst>
                <a:ext uri="{FF2B5EF4-FFF2-40B4-BE49-F238E27FC236}">
                  <a16:creationId xmlns:a16="http://schemas.microsoft.com/office/drawing/2014/main" id="{4466FABC-75BD-B621-4016-70B68082EA7D}"/>
                </a:ext>
              </a:extLst>
            </p:cNvPr>
            <p:cNvPicPr>
              <a:picLocks noChangeAspect="1"/>
            </p:cNvPicPr>
            <p:nvPr/>
          </p:nvPicPr>
          <p:blipFill>
            <a:blip r:embed="rId4"/>
            <a:stretch>
              <a:fillRect/>
            </a:stretch>
          </p:blipFill>
          <p:spPr>
            <a:xfrm>
              <a:off x="6498795" y="2663937"/>
              <a:ext cx="5166939" cy="1533936"/>
            </a:xfrm>
            <a:prstGeom prst="rect">
              <a:avLst/>
            </a:prstGeom>
            <a:ln>
              <a:solidFill>
                <a:schemeClr val="bg1">
                  <a:lumMod val="75000"/>
                </a:schemeClr>
              </a:solidFill>
            </a:ln>
          </p:spPr>
        </p:pic>
        <p:sp>
          <p:nvSpPr>
            <p:cNvPr id="24" name="正方形/長方形 23">
              <a:extLst>
                <a:ext uri="{FF2B5EF4-FFF2-40B4-BE49-F238E27FC236}">
                  <a16:creationId xmlns:a16="http://schemas.microsoft.com/office/drawing/2014/main" id="{6E717A61-3296-43CD-975A-67FC12251F89}"/>
                </a:ext>
              </a:extLst>
            </p:cNvPr>
            <p:cNvSpPr/>
            <p:nvPr/>
          </p:nvSpPr>
          <p:spPr>
            <a:xfrm>
              <a:off x="6948321" y="3426147"/>
              <a:ext cx="599030" cy="209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Google Shape;78;p5">
            <a:extLst>
              <a:ext uri="{FF2B5EF4-FFF2-40B4-BE49-F238E27FC236}">
                <a16:creationId xmlns:a16="http://schemas.microsoft.com/office/drawing/2014/main" id="{8E39EF41-1A94-E47C-14AB-370C3402C795}"/>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9" name="Google Shape;203;g125f8f40711_0_141">
            <a:extLst>
              <a:ext uri="{FF2B5EF4-FFF2-40B4-BE49-F238E27FC236}">
                <a16:creationId xmlns:a16="http://schemas.microsoft.com/office/drawing/2014/main" id="{7535E0FD-8B39-7089-1B64-880880D5EDB7}"/>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a:solidFill>
                  <a:schemeClr val="tx1">
                    <a:lumMod val="90000"/>
                    <a:lumOff val="10000"/>
                  </a:schemeClr>
                </a:solidFill>
                <a:latin typeface="Meiryo"/>
                <a:ea typeface="Meiryo"/>
                <a:cs typeface="Meiryo"/>
                <a:sym typeface="Meiryo"/>
              </a:rPr>
              <a:t>2-2. </a:t>
            </a:r>
            <a:r>
              <a:rPr lang="ja-JP" altLang="en-US" sz="1600" b="1">
                <a:solidFill>
                  <a:schemeClr val="tx1">
                    <a:lumMod val="90000"/>
                    <a:lumOff val="10000"/>
                  </a:schemeClr>
                </a:solidFill>
                <a:latin typeface="Meiryo"/>
                <a:ea typeface="Meiryo"/>
                <a:cs typeface="Meiryo"/>
                <a:sym typeface="Meiryo"/>
              </a:rPr>
              <a:t>通知メールからアクセスする</a:t>
            </a:r>
            <a:endParaRPr lang="ja-JP" altLang="en-US" sz="1600" b="1" dirty="0">
              <a:solidFill>
                <a:schemeClr val="tx1">
                  <a:lumMod val="90000"/>
                  <a:lumOff val="10000"/>
                </a:schemeClr>
              </a:solidFill>
              <a:latin typeface="Meiryo"/>
              <a:ea typeface="Meiryo"/>
              <a:cs typeface="Meiryo"/>
              <a:sym typeface="Meiryo"/>
            </a:endParaRPr>
          </a:p>
        </p:txBody>
      </p:sp>
      <p:sp>
        <p:nvSpPr>
          <p:cNvPr id="17" name="四角形: 角を丸くする 16">
            <a:extLst>
              <a:ext uri="{FF2B5EF4-FFF2-40B4-BE49-F238E27FC236}">
                <a16:creationId xmlns:a16="http://schemas.microsoft.com/office/drawing/2014/main" id="{B2AF9FEB-58F6-E242-D10E-E7A3D511C9C0}"/>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21" name="Google Shape;76;p5">
            <a:extLst>
              <a:ext uri="{FF2B5EF4-FFF2-40B4-BE49-F238E27FC236}">
                <a16:creationId xmlns:a16="http://schemas.microsoft.com/office/drawing/2014/main" id="{7B6BF973-9403-0B84-8D8A-25F778ADC489}"/>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194961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FB3C31A2-B851-4A0F-9DD1-FAC10B6D7AC0}"/>
              </a:ext>
            </a:extLst>
          </p:cNvPr>
          <p:cNvGrpSpPr/>
          <p:nvPr/>
        </p:nvGrpSpPr>
        <p:grpSpPr>
          <a:xfrm>
            <a:off x="535913" y="1564028"/>
            <a:ext cx="11248580" cy="3897904"/>
            <a:chOff x="471710" y="4902892"/>
            <a:chExt cx="11248580" cy="3897904"/>
          </a:xfrm>
        </p:grpSpPr>
        <p:sp>
          <p:nvSpPr>
            <p:cNvPr id="16" name="Google Shape;448;p29">
              <a:extLst>
                <a:ext uri="{FF2B5EF4-FFF2-40B4-BE49-F238E27FC236}">
                  <a16:creationId xmlns:a16="http://schemas.microsoft.com/office/drawing/2014/main" id="{AF251DB6-C6AF-40EA-BAA6-C87AF8855C10}"/>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7" name="Google Shape;159;g125f8f40711_0_119">
              <a:extLst>
                <a:ext uri="{FF2B5EF4-FFF2-40B4-BE49-F238E27FC236}">
                  <a16:creationId xmlns:a16="http://schemas.microsoft.com/office/drawing/2014/main" id="{85431492-57BA-4853-91CF-46962B5E62C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AF4DED95-D975-4AB4-888D-2BE8133788D4}"/>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E66793BE-E8DB-4074-BA85-71A1AA8BE678}"/>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56E2F643-FDBE-4BAA-8A7C-608BD3C50C35}"/>
                </a:ext>
              </a:extLst>
            </p:cNvPr>
            <p:cNvSpPr txBox="1"/>
            <p:nvPr/>
          </p:nvSpPr>
          <p:spPr>
            <a:xfrm>
              <a:off x="745499" y="5437101"/>
              <a:ext cx="6742421" cy="83095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スマートフォンでは、</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以下のような画面表示になります。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スマートフォンブラウザでのイメージです。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アプリでは</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TODO</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機能よりスマートフォンブラウザに遷移して利用することが可能です。</a:t>
              </a:r>
            </a:p>
          </p:txBody>
        </p:sp>
      </p:grpSp>
      <p:grpSp>
        <p:nvGrpSpPr>
          <p:cNvPr id="25" name="グループ化 24">
            <a:extLst>
              <a:ext uri="{FF2B5EF4-FFF2-40B4-BE49-F238E27FC236}">
                <a16:creationId xmlns:a16="http://schemas.microsoft.com/office/drawing/2014/main" id="{DECF81B6-99A6-495D-826A-9BB9C368E1F0}"/>
              </a:ext>
            </a:extLst>
          </p:cNvPr>
          <p:cNvGrpSpPr/>
          <p:nvPr/>
        </p:nvGrpSpPr>
        <p:grpSpPr>
          <a:xfrm>
            <a:off x="7635976" y="1696884"/>
            <a:ext cx="4020111" cy="3562847"/>
            <a:chOff x="7422532" y="2148907"/>
            <a:chExt cx="4020111" cy="3562847"/>
          </a:xfrm>
        </p:grpSpPr>
        <p:pic>
          <p:nvPicPr>
            <p:cNvPr id="26" name="図 25">
              <a:extLst>
                <a:ext uri="{FF2B5EF4-FFF2-40B4-BE49-F238E27FC236}">
                  <a16:creationId xmlns:a16="http://schemas.microsoft.com/office/drawing/2014/main" id="{0F265F78-B09D-462C-BAD3-1FAC4DE43911}"/>
                </a:ext>
              </a:extLst>
            </p:cNvPr>
            <p:cNvPicPr>
              <a:picLocks noChangeAspect="1"/>
            </p:cNvPicPr>
            <p:nvPr/>
          </p:nvPicPr>
          <p:blipFill>
            <a:blip r:embed="rId3"/>
            <a:stretch>
              <a:fillRect/>
            </a:stretch>
          </p:blipFill>
          <p:spPr>
            <a:xfrm>
              <a:off x="7422532" y="2148907"/>
              <a:ext cx="4020111" cy="3562847"/>
            </a:xfrm>
            <a:prstGeom prst="rect">
              <a:avLst/>
            </a:prstGeom>
          </p:spPr>
        </p:pic>
        <p:pic>
          <p:nvPicPr>
            <p:cNvPr id="27" name="Picture 2">
              <a:extLst>
                <a:ext uri="{FF2B5EF4-FFF2-40B4-BE49-F238E27FC236}">
                  <a16:creationId xmlns:a16="http://schemas.microsoft.com/office/drawing/2014/main" id="{3C311837-C181-406B-A33D-E5A66FF74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7669651" y="2511652"/>
              <a:ext cx="679555" cy="18948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78;p5">
            <a:extLst>
              <a:ext uri="{FF2B5EF4-FFF2-40B4-BE49-F238E27FC236}">
                <a16:creationId xmlns:a16="http://schemas.microsoft.com/office/drawing/2014/main" id="{39896601-3105-3B00-BEA3-99EA3D4CE89E}"/>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Google Shape;203;g125f8f40711_0_141">
            <a:extLst>
              <a:ext uri="{FF2B5EF4-FFF2-40B4-BE49-F238E27FC236}">
                <a16:creationId xmlns:a16="http://schemas.microsoft.com/office/drawing/2014/main" id="{5E5D6C06-832B-30AD-4CB8-29175032CA05}"/>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a:solidFill>
                  <a:schemeClr val="tx1">
                    <a:lumMod val="90000"/>
                    <a:lumOff val="10000"/>
                  </a:schemeClr>
                </a:solidFill>
                <a:latin typeface="Meiryo"/>
                <a:ea typeface="Meiryo"/>
                <a:cs typeface="Meiryo"/>
                <a:sym typeface="Meiryo"/>
              </a:rPr>
              <a:t>2-2. </a:t>
            </a:r>
            <a:r>
              <a:rPr lang="ja-JP" altLang="en-US" sz="1600" b="1">
                <a:solidFill>
                  <a:schemeClr val="tx1">
                    <a:lumMod val="90000"/>
                    <a:lumOff val="10000"/>
                  </a:schemeClr>
                </a:solidFill>
                <a:latin typeface="Meiryo"/>
                <a:ea typeface="Meiryo"/>
                <a:cs typeface="Meiryo"/>
                <a:sym typeface="Meiryo"/>
              </a:rPr>
              <a:t>通知メールからアクセスする</a:t>
            </a:r>
            <a:endParaRPr lang="ja-JP" altLang="en-US" sz="1600" b="1"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F085AAD2-E953-06ED-9C39-E1C0EF941E4C}"/>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8" name="Google Shape;76;p5">
            <a:extLst>
              <a:ext uri="{FF2B5EF4-FFF2-40B4-BE49-F238E27FC236}">
                <a16:creationId xmlns:a16="http://schemas.microsoft.com/office/drawing/2014/main" id="{A61A2C37-4706-1490-3C3F-15723DF3A23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42852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8B21E59-AB76-4E3E-8713-E712AA4C4DA2}"/>
              </a:ext>
            </a:extLst>
          </p:cNvPr>
          <p:cNvSpPr/>
          <p:nvPr/>
        </p:nvSpPr>
        <p:spPr>
          <a:xfrm>
            <a:off x="1422400" y="993415"/>
            <a:ext cx="655782" cy="19658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156;g125f8f40711_0_119">
            <a:extLst>
              <a:ext uri="{FF2B5EF4-FFF2-40B4-BE49-F238E27FC236}">
                <a16:creationId xmlns:a16="http://schemas.microsoft.com/office/drawing/2014/main" id="{13819171-3E0A-4884-ABF9-A1475FED1A08}"/>
              </a:ext>
            </a:extLst>
          </p:cNvPr>
          <p:cNvSpPr txBox="1"/>
          <p:nvPr/>
        </p:nvSpPr>
        <p:spPr>
          <a:xfrm>
            <a:off x="745499" y="981513"/>
            <a:ext cx="5277497" cy="461624"/>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①背景が水色の枠は編集が</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できます。</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また</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、アスタリスク＊がついている項目は入力必須となります。</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E70713D-CD9C-4815-8025-C14C90CA1136}"/>
              </a:ext>
            </a:extLst>
          </p:cNvPr>
          <p:cNvPicPr>
            <a:picLocks noChangeAspect="1"/>
          </p:cNvPicPr>
          <p:nvPr/>
        </p:nvPicPr>
        <p:blipFill>
          <a:blip r:embed="rId2"/>
          <a:stretch>
            <a:fillRect/>
          </a:stretch>
        </p:blipFill>
        <p:spPr>
          <a:xfrm>
            <a:off x="840162" y="1485433"/>
            <a:ext cx="5088170" cy="2960209"/>
          </a:xfrm>
          <a:prstGeom prst="rect">
            <a:avLst/>
          </a:prstGeom>
          <a:ln>
            <a:solidFill>
              <a:schemeClr val="bg1">
                <a:lumMod val="85000"/>
              </a:schemeClr>
            </a:solidFill>
          </a:ln>
        </p:spPr>
      </p:pic>
      <p:sp>
        <p:nvSpPr>
          <p:cNvPr id="24" name="Google Shape;157;g125f8f40711_0_119">
            <a:extLst>
              <a:ext uri="{FF2B5EF4-FFF2-40B4-BE49-F238E27FC236}">
                <a16:creationId xmlns:a16="http://schemas.microsoft.com/office/drawing/2014/main" id="{70ABF390-4659-42BA-814E-B69970D90265}"/>
              </a:ext>
            </a:extLst>
          </p:cNvPr>
          <p:cNvSpPr txBox="1"/>
          <p:nvPr/>
        </p:nvSpPr>
        <p:spPr>
          <a:xfrm>
            <a:off x="6167550" y="9934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②入力が完了したら、画面右上の　　　　をクリックします。</a:t>
            </a:r>
          </a:p>
        </p:txBody>
      </p:sp>
      <p:pic>
        <p:nvPicPr>
          <p:cNvPr id="25" name="図 24">
            <a:extLst>
              <a:ext uri="{FF2B5EF4-FFF2-40B4-BE49-F238E27FC236}">
                <a16:creationId xmlns:a16="http://schemas.microsoft.com/office/drawing/2014/main" id="{C97C7F2E-9661-4AD1-800F-E57291A8280E}"/>
              </a:ext>
            </a:extLst>
          </p:cNvPr>
          <p:cNvPicPr>
            <a:picLocks noChangeAspect="1"/>
          </p:cNvPicPr>
          <p:nvPr/>
        </p:nvPicPr>
        <p:blipFill>
          <a:blip r:embed="rId3"/>
          <a:stretch>
            <a:fillRect/>
          </a:stretch>
        </p:blipFill>
        <p:spPr>
          <a:xfrm>
            <a:off x="8570420" y="957083"/>
            <a:ext cx="583409" cy="288352"/>
          </a:xfrm>
          <a:prstGeom prst="rect">
            <a:avLst/>
          </a:prstGeom>
        </p:spPr>
      </p:pic>
      <p:grpSp>
        <p:nvGrpSpPr>
          <p:cNvPr id="26" name="グループ化 25">
            <a:extLst>
              <a:ext uri="{FF2B5EF4-FFF2-40B4-BE49-F238E27FC236}">
                <a16:creationId xmlns:a16="http://schemas.microsoft.com/office/drawing/2014/main" id="{BA8FFB6B-C679-4356-9975-CBE88204DECB}"/>
              </a:ext>
            </a:extLst>
          </p:cNvPr>
          <p:cNvGrpSpPr/>
          <p:nvPr/>
        </p:nvGrpSpPr>
        <p:grpSpPr>
          <a:xfrm>
            <a:off x="640705" y="4804334"/>
            <a:ext cx="10910589" cy="1439738"/>
            <a:chOff x="471710" y="4902892"/>
            <a:chExt cx="10910589" cy="1439738"/>
          </a:xfrm>
        </p:grpSpPr>
        <p:sp>
          <p:nvSpPr>
            <p:cNvPr id="27" name="Google Shape;448;p29">
              <a:extLst>
                <a:ext uri="{FF2B5EF4-FFF2-40B4-BE49-F238E27FC236}">
                  <a16:creationId xmlns:a16="http://schemas.microsoft.com/office/drawing/2014/main" id="{C6057821-89D3-40DD-8D25-CDB0CB4621B6}"/>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F2422926-E530-4930-B8F9-9D2CC919FB3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4A506007-D185-4398-95B0-A2E45B272E3D}"/>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78D0F207-C8A0-450D-BC7A-B00F71045EA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9F6C48F1-0D6C-4CAB-BE99-E42A5500AB35}"/>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入力を止めてから</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11FDBF55-6C71-4239-9F10-1C8F08845C8B}"/>
              </a:ext>
            </a:extLst>
          </p:cNvPr>
          <p:cNvPicPr>
            <a:picLocks noChangeAspect="1"/>
          </p:cNvPicPr>
          <p:nvPr/>
        </p:nvPicPr>
        <p:blipFill rotWithShape="1">
          <a:blip r:embed="rId5"/>
          <a:srcRect l="50770" t="45338" r="329" b="458"/>
          <a:stretch/>
        </p:blipFill>
        <p:spPr>
          <a:xfrm>
            <a:off x="8467096" y="4901655"/>
            <a:ext cx="2032281" cy="1243476"/>
          </a:xfrm>
          <a:prstGeom prst="rect">
            <a:avLst/>
          </a:prstGeom>
          <a:ln>
            <a:solidFill>
              <a:schemeClr val="bg1">
                <a:lumMod val="85000"/>
              </a:schemeClr>
            </a:solidFill>
          </a:ln>
        </p:spPr>
      </p:pic>
      <p:pic>
        <p:nvPicPr>
          <p:cNvPr id="33" name="図 32" descr="グラフィカル ユーザー インターフェイス, テキスト, アプリケーション, メール&#10;&#10;自動的に生成された説明">
            <a:extLst>
              <a:ext uri="{FF2B5EF4-FFF2-40B4-BE49-F238E27FC236}">
                <a16:creationId xmlns:a16="http://schemas.microsoft.com/office/drawing/2014/main" id="{36D4CD52-FFE8-4D1C-B02A-BB8125351B8C}"/>
              </a:ext>
            </a:extLst>
          </p:cNvPr>
          <p:cNvPicPr>
            <a:picLocks noChangeAspect="1"/>
          </p:cNvPicPr>
          <p:nvPr/>
        </p:nvPicPr>
        <p:blipFill>
          <a:blip r:embed="rId6"/>
          <a:stretch>
            <a:fillRect/>
          </a:stretch>
        </p:blipFill>
        <p:spPr>
          <a:xfrm>
            <a:off x="6399091" y="1460695"/>
            <a:ext cx="5088171" cy="2960174"/>
          </a:xfrm>
          <a:prstGeom prst="rect">
            <a:avLst/>
          </a:prstGeom>
          <a:ln>
            <a:solidFill>
              <a:schemeClr val="bg1">
                <a:lumMod val="85000"/>
              </a:schemeClr>
            </a:solidFill>
          </a:ln>
        </p:spPr>
      </p:pic>
      <p:sp>
        <p:nvSpPr>
          <p:cNvPr id="4" name="Google Shape;78;p5">
            <a:extLst>
              <a:ext uri="{FF2B5EF4-FFF2-40B4-BE49-F238E27FC236}">
                <a16:creationId xmlns:a16="http://schemas.microsoft.com/office/drawing/2014/main" id="{C9B286C4-3D3C-F36A-EB02-AE6FC18ACEC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9" name="四角形: 角を丸くする 8">
            <a:extLst>
              <a:ext uri="{FF2B5EF4-FFF2-40B4-BE49-F238E27FC236}">
                <a16:creationId xmlns:a16="http://schemas.microsoft.com/office/drawing/2014/main" id="{B842C283-840C-5474-F971-74C01B7FE40B}"/>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0" name="Google Shape;76;p5">
            <a:extLst>
              <a:ext uri="{FF2B5EF4-FFF2-40B4-BE49-F238E27FC236}">
                <a16:creationId xmlns:a16="http://schemas.microsoft.com/office/drawing/2014/main" id="{966DD1CB-34C1-6BDF-BFDD-51DF3DC85BAF}"/>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299031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78;p5">
            <a:extLst>
              <a:ext uri="{FF2B5EF4-FFF2-40B4-BE49-F238E27FC236}">
                <a16:creationId xmlns:a16="http://schemas.microsoft.com/office/drawing/2014/main" id="{CE7B84B0-44F1-224A-1C8D-3767F052550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A77CBF2D-25AB-CF2E-A000-5F6DEA314923}"/>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7" name="Google Shape;76;p5">
            <a:extLst>
              <a:ext uri="{FF2B5EF4-FFF2-40B4-BE49-F238E27FC236}">
                <a16:creationId xmlns:a16="http://schemas.microsoft.com/office/drawing/2014/main" id="{BD3CA688-5A14-8A8C-7808-D5DFE17F6730}"/>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51582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88822E94-983E-459A-ACBD-EE019FCF41A1}"/>
              </a:ext>
            </a:extLst>
          </p:cNvPr>
          <p:cNvSpPr txBox="1"/>
          <p:nvPr/>
        </p:nvSpPr>
        <p:spPr>
          <a:xfrm>
            <a:off x="745499" y="1089578"/>
            <a:ext cx="5277497"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③内容確定の確認をし</a:t>
            </a:r>
            <a:r>
              <a:rPr lang="ja-JP" altLang="en-US" sz="1200">
                <a:latin typeface="メイリオ" panose="020B0604030504040204" pitchFamily="50" charset="-128"/>
                <a:ea typeface="メイリオ" panose="020B0604030504040204" pitchFamily="50" charset="-128"/>
              </a:rPr>
              <a:t>、　　  を</a:t>
            </a:r>
            <a:r>
              <a:rPr lang="ja-JP" altLang="en-US" sz="1200" dirty="0">
                <a:latin typeface="メイリオ" panose="020B0604030504040204" pitchFamily="50" charset="-128"/>
                <a:ea typeface="メイリオ" panose="020B0604030504040204" pitchFamily="50" charset="-128"/>
              </a:rPr>
              <a:t>クリックします。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ea typeface="メイリオ" panose="020B0604030504040204" pitchFamily="50" charset="-128"/>
              </a:rPr>
              <a:t>次に操作を行う人への通知を行う場合</a:t>
            </a:r>
            <a:r>
              <a:rPr lang="ja-JP" altLang="en-US" sz="1200">
                <a:ea typeface="メイリオ" panose="020B0604030504040204" pitchFamily="50" charset="-128"/>
              </a:rPr>
              <a:t>は、</a:t>
            </a:r>
            <a:br>
              <a:rPr lang="en-US" altLang="ja-JP" sz="1200">
                <a:ea typeface="メイリオ" panose="020B0604030504040204" pitchFamily="50" charset="-128"/>
              </a:rPr>
            </a:br>
            <a:r>
              <a:rPr lang="ja-JP" altLang="en-US" sz="1200">
                <a:ea typeface="メイリオ" panose="020B0604030504040204" pitchFamily="50" charset="-128"/>
              </a:rPr>
              <a:t>「</a:t>
            </a:r>
            <a:r>
              <a:rPr lang="ja-JP" altLang="en-US" sz="1200" dirty="0">
                <a:ea typeface="メイリオ" panose="020B0604030504040204" pitchFamily="50" charset="-128"/>
              </a:rPr>
              <a:t>次の担当者へメール・通知を送信する」にチェックを入れてください。</a:t>
            </a: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p>
        </p:txBody>
      </p:sp>
      <p:pic>
        <p:nvPicPr>
          <p:cNvPr id="23" name="図 22">
            <a:extLst>
              <a:ext uri="{FF2B5EF4-FFF2-40B4-BE49-F238E27FC236}">
                <a16:creationId xmlns:a16="http://schemas.microsoft.com/office/drawing/2014/main" id="{A3EBB83C-32B8-4958-BE9E-55DF63A32166}"/>
              </a:ext>
            </a:extLst>
          </p:cNvPr>
          <p:cNvPicPr>
            <a:picLocks noChangeAspect="1"/>
          </p:cNvPicPr>
          <p:nvPr/>
        </p:nvPicPr>
        <p:blipFill>
          <a:blip r:embed="rId2"/>
          <a:stretch>
            <a:fillRect/>
          </a:stretch>
        </p:blipFill>
        <p:spPr>
          <a:xfrm>
            <a:off x="2369255" y="1015400"/>
            <a:ext cx="514341" cy="333988"/>
          </a:xfrm>
          <a:prstGeom prst="rect">
            <a:avLst/>
          </a:prstGeom>
        </p:spPr>
      </p:pic>
      <p:grpSp>
        <p:nvGrpSpPr>
          <p:cNvPr id="24" name="グループ化 23">
            <a:extLst>
              <a:ext uri="{FF2B5EF4-FFF2-40B4-BE49-F238E27FC236}">
                <a16:creationId xmlns:a16="http://schemas.microsoft.com/office/drawing/2014/main" id="{BE54BC7D-157D-4C92-9A86-599204F13249}"/>
              </a:ext>
            </a:extLst>
          </p:cNvPr>
          <p:cNvGrpSpPr/>
          <p:nvPr/>
        </p:nvGrpSpPr>
        <p:grpSpPr>
          <a:xfrm>
            <a:off x="843959" y="2061751"/>
            <a:ext cx="4733201" cy="2655817"/>
            <a:chOff x="3070113" y="2800037"/>
            <a:chExt cx="5530844" cy="3103378"/>
          </a:xfrm>
        </p:grpSpPr>
        <p:pic>
          <p:nvPicPr>
            <p:cNvPr id="25" name="図 24">
              <a:extLst>
                <a:ext uri="{FF2B5EF4-FFF2-40B4-BE49-F238E27FC236}">
                  <a16:creationId xmlns:a16="http://schemas.microsoft.com/office/drawing/2014/main" id="{0690411B-2185-4E38-B0BC-401E11425B1B}"/>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6" name="正方形/長方形 25">
              <a:extLst>
                <a:ext uri="{FF2B5EF4-FFF2-40B4-BE49-F238E27FC236}">
                  <a16:creationId xmlns:a16="http://schemas.microsoft.com/office/drawing/2014/main" id="{D9D68263-2070-4A10-B2B9-30F7DB0C37E7}"/>
                </a:ext>
              </a:extLst>
            </p:cNvPr>
            <p:cNvSpPr/>
            <p:nvPr/>
          </p:nvSpPr>
          <p:spPr>
            <a:xfrm>
              <a:off x="7801986" y="5400583"/>
              <a:ext cx="602313" cy="340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Google Shape;157;g125f8f40711_0_119">
            <a:extLst>
              <a:ext uri="{FF2B5EF4-FFF2-40B4-BE49-F238E27FC236}">
                <a16:creationId xmlns:a16="http://schemas.microsoft.com/office/drawing/2014/main" id="{8658EB13-903E-4180-9A88-224726CD7A9E}"/>
              </a:ext>
            </a:extLst>
          </p:cNvPr>
          <p:cNvSpPr txBox="1"/>
          <p:nvPr/>
        </p:nvSpPr>
        <p:spPr>
          <a:xfrm>
            <a:off x="6167550" y="1101480"/>
            <a:ext cx="548998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④完了し、以下のポップアップが表示</a:t>
            </a:r>
            <a:r>
              <a:rPr lang="ja-JP" altLang="en-US" sz="1200">
                <a:latin typeface="メイリオ" panose="020B0604030504040204" pitchFamily="50" charset="-128"/>
                <a:ea typeface="メイリオ" panose="020B0604030504040204" pitchFamily="50" charset="-128"/>
              </a:rPr>
              <a:t>されたら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9" name="図 28">
            <a:extLst>
              <a:ext uri="{FF2B5EF4-FFF2-40B4-BE49-F238E27FC236}">
                <a16:creationId xmlns:a16="http://schemas.microsoft.com/office/drawing/2014/main" id="{098C322D-B922-4B62-BFF1-A7B52E8845AD}"/>
              </a:ext>
            </a:extLst>
          </p:cNvPr>
          <p:cNvPicPr>
            <a:picLocks noChangeAspect="1"/>
          </p:cNvPicPr>
          <p:nvPr/>
        </p:nvPicPr>
        <p:blipFill>
          <a:blip r:embed="rId4"/>
          <a:stretch>
            <a:fillRect/>
          </a:stretch>
        </p:blipFill>
        <p:spPr>
          <a:xfrm>
            <a:off x="9464087" y="1005887"/>
            <a:ext cx="733942" cy="393183"/>
          </a:xfrm>
          <a:prstGeom prst="rect">
            <a:avLst/>
          </a:prstGeom>
        </p:spPr>
      </p:pic>
      <p:grpSp>
        <p:nvGrpSpPr>
          <p:cNvPr id="30" name="グループ化 29">
            <a:extLst>
              <a:ext uri="{FF2B5EF4-FFF2-40B4-BE49-F238E27FC236}">
                <a16:creationId xmlns:a16="http://schemas.microsoft.com/office/drawing/2014/main" id="{9402978D-9374-4235-BA13-00EDF2403405}"/>
              </a:ext>
            </a:extLst>
          </p:cNvPr>
          <p:cNvGrpSpPr/>
          <p:nvPr/>
        </p:nvGrpSpPr>
        <p:grpSpPr>
          <a:xfrm>
            <a:off x="7225861" y="2160023"/>
            <a:ext cx="3160874" cy="1394746"/>
            <a:chOff x="976747" y="2601164"/>
            <a:chExt cx="4914823" cy="2168682"/>
          </a:xfrm>
        </p:grpSpPr>
        <p:pic>
          <p:nvPicPr>
            <p:cNvPr id="31" name="図 30">
              <a:extLst>
                <a:ext uri="{FF2B5EF4-FFF2-40B4-BE49-F238E27FC236}">
                  <a16:creationId xmlns:a16="http://schemas.microsoft.com/office/drawing/2014/main" id="{ACAA3EFA-03D7-492B-9F20-5CDA3482C77A}"/>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32" name="正方形/長方形 31">
              <a:extLst>
                <a:ext uri="{FF2B5EF4-FFF2-40B4-BE49-F238E27FC236}">
                  <a16:creationId xmlns:a16="http://schemas.microsoft.com/office/drawing/2014/main" id="{7040BF21-C975-43F2-8D7F-35E6483AB921}"/>
                </a:ext>
              </a:extLst>
            </p:cNvPr>
            <p:cNvSpPr/>
            <p:nvPr/>
          </p:nvSpPr>
          <p:spPr>
            <a:xfrm>
              <a:off x="4543844" y="4076663"/>
              <a:ext cx="1102043" cy="610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A1BE49D-1882-42DE-8347-A48405377864}"/>
              </a:ext>
            </a:extLst>
          </p:cNvPr>
          <p:cNvGrpSpPr/>
          <p:nvPr/>
        </p:nvGrpSpPr>
        <p:grpSpPr>
          <a:xfrm>
            <a:off x="818502" y="5023895"/>
            <a:ext cx="10910589" cy="1219770"/>
            <a:chOff x="471710" y="4947884"/>
            <a:chExt cx="10910589" cy="1219770"/>
          </a:xfrm>
        </p:grpSpPr>
        <p:sp>
          <p:nvSpPr>
            <p:cNvPr id="34" name="Google Shape;448;p29">
              <a:extLst>
                <a:ext uri="{FF2B5EF4-FFF2-40B4-BE49-F238E27FC236}">
                  <a16:creationId xmlns:a16="http://schemas.microsoft.com/office/drawing/2014/main" id="{729136D4-9394-47FD-84BF-EE4712BAF6D8}"/>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0B48D6D3-A2CF-4BC3-873A-ABA7EFD4E76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1F4E8461-1CAB-4F8A-A8AB-7C7153062EB9}"/>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D8832096-E01B-4AF5-862E-57B196915CD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3A1ADE3B-FB2D-4D18-ACFB-AEF08D99CB34}"/>
                </a:ext>
              </a:extLst>
            </p:cNvPr>
            <p:cNvSpPr txBox="1"/>
            <p:nvPr/>
          </p:nvSpPr>
          <p:spPr>
            <a:xfrm>
              <a:off x="745499" y="5437101"/>
              <a:ext cx="10636800" cy="584735"/>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r>
                <a:rPr lang="ja-JP" altLang="en-US" sz="1200">
                  <a:ea typeface="メイリオ" panose="020B0604030504040204" pitchFamily="50" charset="-128"/>
                </a:rPr>
                <a:t>。）</a:t>
              </a:r>
              <a:endParaRPr lang="ja-JP" altLang="en-US" sz="1200" dirty="0">
                <a:ea typeface="メイリオ" panose="020B0604030504040204" pitchFamily="50" charset="-128"/>
              </a:endParaRPr>
            </a:p>
            <a:p>
              <a:endParaRPr lang="en-US" altLang="ja-JP" sz="800">
                <a:ea typeface="メイリオ" panose="020B0604030504040204" pitchFamily="50" charset="-128"/>
              </a:endParaRPr>
            </a:p>
            <a:p>
              <a:r>
                <a:rPr lang="ja-JP" altLang="en-US" sz="1200">
                  <a:ea typeface="メイリオ" panose="020B0604030504040204" pitchFamily="50" charset="-128"/>
                </a:rPr>
                <a:t>入力</a:t>
              </a:r>
              <a:r>
                <a:rPr lang="ja-JP" altLang="en-US" sz="1200" dirty="0">
                  <a:ea typeface="メイリオ" panose="020B0604030504040204" pitchFamily="50" charset="-128"/>
                </a:rPr>
                <a:t>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9" name="図 38">
            <a:extLst>
              <a:ext uri="{FF2B5EF4-FFF2-40B4-BE49-F238E27FC236}">
                <a16:creationId xmlns:a16="http://schemas.microsoft.com/office/drawing/2014/main" id="{90E77D6C-B444-481C-9297-427150ECC594}"/>
              </a:ext>
            </a:extLst>
          </p:cNvPr>
          <p:cNvPicPr>
            <a:picLocks noChangeAspect="1"/>
          </p:cNvPicPr>
          <p:nvPr/>
        </p:nvPicPr>
        <p:blipFill>
          <a:blip r:embed="rId2"/>
          <a:stretch>
            <a:fillRect/>
          </a:stretch>
        </p:blipFill>
        <p:spPr>
          <a:xfrm>
            <a:off x="1084947" y="5482801"/>
            <a:ext cx="425860" cy="276532"/>
          </a:xfrm>
          <a:prstGeom prst="rect">
            <a:avLst/>
          </a:prstGeom>
        </p:spPr>
      </p:pic>
      <p:sp>
        <p:nvSpPr>
          <p:cNvPr id="4" name="Google Shape;78;p5">
            <a:extLst>
              <a:ext uri="{FF2B5EF4-FFF2-40B4-BE49-F238E27FC236}">
                <a16:creationId xmlns:a16="http://schemas.microsoft.com/office/drawing/2014/main" id="{AAAA87F4-4C6F-E8BE-9E7D-749BA5BD07AA}"/>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3CF32499-F7F0-13CF-3CE3-B8F2F439465E}"/>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7" name="Google Shape;76;p5">
            <a:extLst>
              <a:ext uri="{FF2B5EF4-FFF2-40B4-BE49-F238E27FC236}">
                <a16:creationId xmlns:a16="http://schemas.microsoft.com/office/drawing/2014/main" id="{1BF51884-8954-D794-6D81-74AAA51860C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600" b="1" dirty="0">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355731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009C-040D-5A87-5A44-23B2CE2248CF}"/>
            </a:ext>
          </a:extLst>
        </p:cNvPr>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404D1A2D-03A7-0830-7A15-F6138566EE19}"/>
              </a:ext>
            </a:extLst>
          </p:cNvPr>
          <p:cNvSpPr txBox="1"/>
          <p:nvPr/>
        </p:nvSpPr>
        <p:spPr>
          <a:xfrm>
            <a:off x="6167550" y="1217858"/>
            <a:ext cx="5277497" cy="175428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➁確定取り下げ内容を入力します。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差し戻し先の人へ通知送信するかどうかをチェックし、必要であれば</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コメントを入力します。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取り下げ時に入力したメッセージを自分へ通知する場合は、「自分宛に</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送信する」にチェックを入れてください。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取り下げ時に入力したメッセージは、メール送信履歴には残りません。</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Google Shape;156;g125f8f40711_0_119">
            <a:extLst>
              <a:ext uri="{FF2B5EF4-FFF2-40B4-BE49-F238E27FC236}">
                <a16:creationId xmlns:a16="http://schemas.microsoft.com/office/drawing/2014/main" id="{5FED5F61-CFD2-2C90-47D6-B7365D927F9D}"/>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sp>
        <p:nvSpPr>
          <p:cNvPr id="4" name="Google Shape;78;p5">
            <a:extLst>
              <a:ext uri="{FF2B5EF4-FFF2-40B4-BE49-F238E27FC236}">
                <a16:creationId xmlns:a16="http://schemas.microsoft.com/office/drawing/2014/main" id="{A23CCEF9-A552-E832-5BE7-86FE1C46C6BF}"/>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4.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6BD6AC07-6CC7-A477-F705-260C8091C493}"/>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F1816817-4FF8-10B5-6A98-1A67206E928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solidFill>
                  <a:schemeClr val="tx1">
                    <a:lumMod val="90000"/>
                    <a:lumOff val="10000"/>
                  </a:schemeClr>
                </a:solidFill>
                <a:latin typeface="Meiryo"/>
                <a:ea typeface="Meiryo"/>
                <a:cs typeface="Meiryo"/>
                <a:sym typeface="Meiryo"/>
              </a:rPr>
              <a:t>スマートレビュー／</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600" b="1" dirty="0">
                <a:solidFill>
                  <a:srgbClr val="000000"/>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grpSp>
        <p:nvGrpSpPr>
          <p:cNvPr id="3" name="グループ化 2">
            <a:extLst>
              <a:ext uri="{FF2B5EF4-FFF2-40B4-BE49-F238E27FC236}">
                <a16:creationId xmlns:a16="http://schemas.microsoft.com/office/drawing/2014/main" id="{AE84E7A0-4C69-A155-7C49-88D532509669}"/>
              </a:ext>
            </a:extLst>
          </p:cNvPr>
          <p:cNvGrpSpPr/>
          <p:nvPr/>
        </p:nvGrpSpPr>
        <p:grpSpPr>
          <a:xfrm>
            <a:off x="818502" y="5640142"/>
            <a:ext cx="10839035" cy="719059"/>
            <a:chOff x="471710" y="4947883"/>
            <a:chExt cx="10839035" cy="1101627"/>
          </a:xfrm>
        </p:grpSpPr>
        <p:sp>
          <p:nvSpPr>
            <p:cNvPr id="7" name="Google Shape;448;p29">
              <a:extLst>
                <a:ext uri="{FF2B5EF4-FFF2-40B4-BE49-F238E27FC236}">
                  <a16:creationId xmlns:a16="http://schemas.microsoft.com/office/drawing/2014/main" id="{F8CFC7ED-F8CB-1B34-53EC-8C154C5FCFF4}"/>
                </a:ext>
              </a:extLst>
            </p:cNvPr>
            <p:cNvSpPr/>
            <p:nvPr/>
          </p:nvSpPr>
          <p:spPr>
            <a:xfrm>
              <a:off x="471710" y="4947883"/>
              <a:ext cx="10839035" cy="110162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8" name="Google Shape;159;g125f8f40711_0_119">
              <a:extLst>
                <a:ext uri="{FF2B5EF4-FFF2-40B4-BE49-F238E27FC236}">
                  <a16:creationId xmlns:a16="http://schemas.microsoft.com/office/drawing/2014/main" id="{6690B6A7-75FE-B8B4-2676-A9793F844B9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9" name="Google Shape;161;g125f8f40711_0_119">
              <a:extLst>
                <a:ext uri="{FF2B5EF4-FFF2-40B4-BE49-F238E27FC236}">
                  <a16:creationId xmlns:a16="http://schemas.microsoft.com/office/drawing/2014/main" id="{C124CB92-45E2-F478-9223-13825BAFEEE0}"/>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1" name="Google Shape;159;g125f8f40711_0_119">
              <a:extLst>
                <a:ext uri="{FF2B5EF4-FFF2-40B4-BE49-F238E27FC236}">
                  <a16:creationId xmlns:a16="http://schemas.microsoft.com/office/drawing/2014/main" id="{93BC5DF2-95CD-8A55-0DC1-E8821BADA75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sng" strike="noStrike" cap="none" dirty="0">
                <a:solidFill>
                  <a:srgbClr val="C96F06"/>
                </a:solidFill>
                <a:latin typeface="Meiryo"/>
                <a:ea typeface="Meiryo"/>
                <a:cs typeface="Meiryo"/>
                <a:sym typeface="Meiryo"/>
              </a:endParaRPr>
            </a:p>
          </p:txBody>
        </p:sp>
        <p:sp>
          <p:nvSpPr>
            <p:cNvPr id="12" name="Google Shape;160;g125f8f40711_0_119">
              <a:extLst>
                <a:ext uri="{FF2B5EF4-FFF2-40B4-BE49-F238E27FC236}">
                  <a16:creationId xmlns:a16="http://schemas.microsoft.com/office/drawing/2014/main" id="{1A882E3F-6948-EBF3-2CE0-0CC06AF7D0FE}"/>
                </a:ext>
              </a:extLst>
            </p:cNvPr>
            <p:cNvSpPr txBox="1"/>
            <p:nvPr/>
          </p:nvSpPr>
          <p:spPr>
            <a:xfrm>
              <a:off x="745499" y="5489963"/>
              <a:ext cx="9939363"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管理者により許可されている場合に確定の取り下げができます。許可されていない場合は、取り下げボタン自体が表示されません。</a:t>
              </a:r>
            </a:p>
          </p:txBody>
        </p:sp>
      </p:grpSp>
      <p:pic>
        <p:nvPicPr>
          <p:cNvPr id="17" name="図 16">
            <a:extLst>
              <a:ext uri="{FF2B5EF4-FFF2-40B4-BE49-F238E27FC236}">
                <a16:creationId xmlns:a16="http://schemas.microsoft.com/office/drawing/2014/main" id="{6CC7D2EA-BA6F-6C7C-CDAC-AC1C432BDB4F}"/>
              </a:ext>
            </a:extLst>
          </p:cNvPr>
          <p:cNvPicPr>
            <a:picLocks noChangeAspect="1"/>
          </p:cNvPicPr>
          <p:nvPr/>
        </p:nvPicPr>
        <p:blipFill>
          <a:blip r:embed="rId3"/>
          <a:stretch>
            <a:fillRect/>
          </a:stretch>
        </p:blipFill>
        <p:spPr>
          <a:xfrm>
            <a:off x="599865" y="1570438"/>
            <a:ext cx="5423131" cy="2457356"/>
          </a:xfrm>
          <a:prstGeom prst="rect">
            <a:avLst/>
          </a:prstGeom>
        </p:spPr>
      </p:pic>
      <p:pic>
        <p:nvPicPr>
          <p:cNvPr id="19" name="図 18">
            <a:extLst>
              <a:ext uri="{FF2B5EF4-FFF2-40B4-BE49-F238E27FC236}">
                <a16:creationId xmlns:a16="http://schemas.microsoft.com/office/drawing/2014/main" id="{ECFA9F8D-D91C-E78D-B4D2-2DE8B0CC1C84}"/>
              </a:ext>
            </a:extLst>
          </p:cNvPr>
          <p:cNvPicPr>
            <a:picLocks noChangeAspect="1"/>
          </p:cNvPicPr>
          <p:nvPr/>
        </p:nvPicPr>
        <p:blipFill>
          <a:blip r:embed="rId4"/>
          <a:stretch>
            <a:fillRect/>
          </a:stretch>
        </p:blipFill>
        <p:spPr>
          <a:xfrm>
            <a:off x="1738315" y="1161049"/>
            <a:ext cx="896627" cy="321866"/>
          </a:xfrm>
          <a:prstGeom prst="rect">
            <a:avLst/>
          </a:prstGeom>
        </p:spPr>
      </p:pic>
    </p:spTree>
    <p:extLst>
      <p:ext uri="{BB962C8B-B14F-4D97-AF65-F5344CB8AC3E}">
        <p14:creationId xmlns:p14="http://schemas.microsoft.com/office/powerpoint/2010/main" val="71140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FA730-B53A-EE79-79AB-6823A99B1214}"/>
            </a:ext>
          </a:extLst>
        </p:cNvPr>
        <p:cNvGrpSpPr/>
        <p:nvPr/>
      </p:nvGrpSpPr>
      <p:grpSpPr>
        <a:xfrm>
          <a:off x="0" y="0"/>
          <a:ext cx="0" cy="0"/>
          <a:chOff x="0" y="0"/>
          <a:chExt cx="0" cy="0"/>
        </a:xfrm>
      </p:grpSpPr>
      <p:sp>
        <p:nvSpPr>
          <p:cNvPr id="4" name="Google Shape;78;p5">
            <a:extLst>
              <a:ext uri="{FF2B5EF4-FFF2-40B4-BE49-F238E27FC236}">
                <a16:creationId xmlns:a16="http://schemas.microsoft.com/office/drawing/2014/main" id="{42843055-88C4-37D1-77FE-923FEEAE1794}"/>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4.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475CEA97-A99A-6E97-952F-6F64DCDD420E}"/>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74487042-E48A-FF87-5A2E-D4ADDA7E0D6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solidFill>
                  <a:schemeClr val="tx1">
                    <a:lumMod val="90000"/>
                    <a:lumOff val="10000"/>
                  </a:schemeClr>
                </a:solidFill>
                <a:latin typeface="Meiryo"/>
                <a:ea typeface="Meiryo"/>
                <a:cs typeface="Meiryo"/>
                <a:sym typeface="Meiryo"/>
              </a:rPr>
              <a:t>スマートレビュー／</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600" b="1" dirty="0">
                <a:solidFill>
                  <a:srgbClr val="000000"/>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sp>
        <p:nvSpPr>
          <p:cNvPr id="18" name="Google Shape;156;g125f8f40711_0_119">
            <a:extLst>
              <a:ext uri="{FF2B5EF4-FFF2-40B4-BE49-F238E27FC236}">
                <a16:creationId xmlns:a16="http://schemas.microsoft.com/office/drawing/2014/main" id="{CB7D007E-0920-F6E4-5B50-B513068BFE68}"/>
              </a:ext>
            </a:extLst>
          </p:cNvPr>
          <p:cNvSpPr txBox="1"/>
          <p:nvPr/>
        </p:nvSpPr>
        <p:spPr>
          <a:xfrm>
            <a:off x="745499" y="116282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➂画面右下の　　　　　  をクリックします。</a:t>
            </a:r>
          </a:p>
        </p:txBody>
      </p:sp>
      <p:pic>
        <p:nvPicPr>
          <p:cNvPr id="27" name="図 26">
            <a:extLst>
              <a:ext uri="{FF2B5EF4-FFF2-40B4-BE49-F238E27FC236}">
                <a16:creationId xmlns:a16="http://schemas.microsoft.com/office/drawing/2014/main" id="{F70F99E5-CE21-FEFF-721B-CE2EEBE442DD}"/>
              </a:ext>
            </a:extLst>
          </p:cNvPr>
          <p:cNvPicPr>
            <a:picLocks noChangeAspect="1"/>
          </p:cNvPicPr>
          <p:nvPr/>
        </p:nvPicPr>
        <p:blipFill>
          <a:blip r:embed="rId2"/>
          <a:stretch>
            <a:fillRect/>
          </a:stretch>
        </p:blipFill>
        <p:spPr>
          <a:xfrm>
            <a:off x="961132" y="1509257"/>
            <a:ext cx="3441143" cy="3431169"/>
          </a:xfrm>
          <a:prstGeom prst="rect">
            <a:avLst/>
          </a:prstGeom>
        </p:spPr>
      </p:pic>
      <p:pic>
        <p:nvPicPr>
          <p:cNvPr id="29" name="図 28">
            <a:extLst>
              <a:ext uri="{FF2B5EF4-FFF2-40B4-BE49-F238E27FC236}">
                <a16:creationId xmlns:a16="http://schemas.microsoft.com/office/drawing/2014/main" id="{F4B4FE3A-51E3-C70F-F2CD-D4AA05D6E33A}"/>
              </a:ext>
            </a:extLst>
          </p:cNvPr>
          <p:cNvPicPr>
            <a:picLocks noChangeAspect="1"/>
          </p:cNvPicPr>
          <p:nvPr/>
        </p:nvPicPr>
        <p:blipFill>
          <a:blip r:embed="rId3"/>
          <a:stretch>
            <a:fillRect/>
          </a:stretch>
        </p:blipFill>
        <p:spPr>
          <a:xfrm>
            <a:off x="4682282" y="3423412"/>
            <a:ext cx="3829951" cy="151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a:extLst>
              <a:ext uri="{FF2B5EF4-FFF2-40B4-BE49-F238E27FC236}">
                <a16:creationId xmlns:a16="http://schemas.microsoft.com/office/drawing/2014/main" id="{A92D0991-549A-B8BE-7809-86C09797E074}"/>
              </a:ext>
            </a:extLst>
          </p:cNvPr>
          <p:cNvPicPr>
            <a:picLocks noChangeAspect="1"/>
          </p:cNvPicPr>
          <p:nvPr/>
        </p:nvPicPr>
        <p:blipFill>
          <a:blip r:embed="rId4"/>
          <a:stretch>
            <a:fillRect/>
          </a:stretch>
        </p:blipFill>
        <p:spPr>
          <a:xfrm>
            <a:off x="1787359" y="1157729"/>
            <a:ext cx="722928" cy="253659"/>
          </a:xfrm>
          <a:prstGeom prst="rect">
            <a:avLst/>
          </a:prstGeom>
        </p:spPr>
      </p:pic>
      <p:cxnSp>
        <p:nvCxnSpPr>
          <p:cNvPr id="39" name="直線矢印コネクタ 38">
            <a:extLst>
              <a:ext uri="{FF2B5EF4-FFF2-40B4-BE49-F238E27FC236}">
                <a16:creationId xmlns:a16="http://schemas.microsoft.com/office/drawing/2014/main" id="{620A05FA-6297-865C-07D2-1149CA2B2E9B}"/>
              </a:ext>
            </a:extLst>
          </p:cNvPr>
          <p:cNvCxnSpPr>
            <a:cxnSpLocks/>
          </p:cNvCxnSpPr>
          <p:nvPr/>
        </p:nvCxnSpPr>
        <p:spPr>
          <a:xfrm>
            <a:off x="4281740" y="4738073"/>
            <a:ext cx="400542" cy="6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5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tx1">
                    <a:lumMod val="90000"/>
                    <a:lumOff val="10000"/>
                  </a:schemeClr>
                </a:solidFill>
                <a:latin typeface="Meiryo"/>
                <a:ea typeface="Meiryo"/>
                <a:cs typeface="Meiryo"/>
                <a:sym typeface="Meiryo"/>
              </a:rPr>
              <a:t>スマートレビュー</a:t>
            </a:r>
            <a:endParaRPr lang="en-US" altLang="ja-JP" sz="2800" b="1" dirty="0">
              <a:solidFill>
                <a:schemeClr val="tx1">
                  <a:lumMod val="90000"/>
                  <a:lumOff val="10000"/>
                </a:schemeClr>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923330"/>
          </a:xfrm>
          <a:prstGeom prst="rect">
            <a:avLst/>
          </a:prstGeom>
          <a:noFill/>
        </p:spPr>
        <p:txBody>
          <a:bodyPr wrap="none" rtlCol="0">
            <a:spAutoFit/>
          </a:bodyPr>
          <a:lstStyle/>
          <a:p>
            <a:pPr marL="342900" indent="-342900">
              <a:buFont typeface="+mj-lt"/>
              <a:buAutoNum type="arabicPeriod"/>
            </a:pPr>
            <a:r>
              <a:rPr lang="ja-JP" altLang="en-US" u="sng" dirty="0">
                <a:solidFill>
                  <a:schemeClr val="tx1">
                    <a:lumMod val="90000"/>
                    <a:lumOff val="10000"/>
                  </a:schemeClr>
                </a:solidFill>
                <a:latin typeface="メイリオ" panose="020B0604030504040204" pitchFamily="50" charset="-128"/>
                <a:ea typeface="メイリオ" panose="020B0604030504040204" pitchFamily="50" charset="-128"/>
              </a:rPr>
              <a:t>スマートレビュー</a:t>
            </a:r>
            <a:r>
              <a:rPr kumimoji="1" lang="ja-JP" altLang="en-US" sz="1800" u="sng" dirty="0">
                <a:solidFill>
                  <a:schemeClr val="tx1">
                    <a:lumMod val="90000"/>
                    <a:lumOff val="10000"/>
                  </a:schemeClr>
                </a:solidFill>
                <a:latin typeface="メイリオ" panose="020B0604030504040204" pitchFamily="50" charset="-128"/>
                <a:ea typeface="メイリオ" panose="020B0604030504040204" pitchFamily="50" charset="-128"/>
              </a:rPr>
              <a:t>とは</a:t>
            </a:r>
            <a:endParaRPr kumimoji="1" lang="en-US" altLang="ja-JP" sz="1800" u="sng" dirty="0">
              <a:solidFill>
                <a:schemeClr val="tx1">
                  <a:lumMod val="90000"/>
                  <a:lumOff val="10000"/>
                </a:schemeClr>
              </a:solidFill>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solidFill>
                  <a:schemeClr val="tx1">
                    <a:lumMod val="90000"/>
                    <a:lumOff val="10000"/>
                  </a:schemeClr>
                </a:solidFill>
                <a:latin typeface="メイリオ" panose="020B0604030504040204" pitchFamily="50" charset="-128"/>
                <a:ea typeface="メイリオ" panose="020B0604030504040204" pitchFamily="50" charset="-128"/>
              </a:rPr>
              <a:t>評価入力ページまでアクセスする</a:t>
            </a:r>
            <a:endParaRPr lang="en-US" altLang="ja-JP" u="sng" dirty="0">
              <a:solidFill>
                <a:schemeClr val="tx1">
                  <a:lumMod val="90000"/>
                  <a:lumOff val="10000"/>
                </a:schemeClr>
              </a:solidFill>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solidFill>
                  <a:schemeClr val="tx1">
                    <a:lumMod val="90000"/>
                    <a:lumOff val="10000"/>
                  </a:schemeClr>
                </a:solidFill>
                <a:latin typeface="メイリオ" panose="020B0604030504040204" pitchFamily="50" charset="-128"/>
                <a:ea typeface="メイリオ" panose="020B0604030504040204" pitchFamily="50" charset="-128"/>
              </a:rPr>
              <a:t>入力と確定を行う</a:t>
            </a:r>
            <a:endParaRPr kumimoji="1" lang="en-US" altLang="ja-JP" sz="1800" u="sng" dirty="0">
              <a:solidFill>
                <a:schemeClr val="tx1">
                  <a:lumMod val="90000"/>
                  <a:lumOff val="1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4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8A88074-C02B-B517-3DF5-C31CBC1955FC}"/>
              </a:ext>
            </a:extLst>
          </p:cNvPr>
          <p:cNvSpPr/>
          <p:nvPr/>
        </p:nvSpPr>
        <p:spPr>
          <a:xfrm>
            <a:off x="481950" y="1767808"/>
            <a:ext cx="6334843" cy="3403240"/>
          </a:xfrm>
          <a:prstGeom prst="roundRect">
            <a:avLst>
              <a:gd name="adj" fmla="val 9366"/>
            </a:avLst>
          </a:prstGeom>
          <a:solidFill>
            <a:schemeClr val="accent1">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3C081E3-CED5-DB30-C103-AB7D8068EE89}"/>
              </a:ext>
            </a:extLst>
          </p:cNvPr>
          <p:cNvSpPr/>
          <p:nvPr/>
        </p:nvSpPr>
        <p:spPr>
          <a:xfrm>
            <a:off x="547651" y="1949385"/>
            <a:ext cx="5548350" cy="369332"/>
          </a:xfrm>
          <a:prstGeom prst="rect">
            <a:avLst/>
          </a:prstGeom>
        </p:spPr>
        <p:txBody>
          <a:bodyPr wrap="square">
            <a:spAutoFit/>
          </a:bodyPr>
          <a:lstStyle/>
          <a:p>
            <a:r>
              <a:rPr lang="ja-JP" altLang="en-US" b="1" dirty="0">
                <a:solidFill>
                  <a:schemeClr val="accent1"/>
                </a:solidFill>
                <a:latin typeface="メイリオ" panose="020B0604030504040204" pitchFamily="50" charset="-128"/>
                <a:ea typeface="メイリオ" panose="020B0604030504040204" pitchFamily="50" charset="-128"/>
              </a:rPr>
              <a:t>●</a:t>
            </a:r>
            <a:r>
              <a:rPr lang="en-US" altLang="ja-JP" b="1" dirty="0">
                <a:solidFill>
                  <a:schemeClr val="accent1"/>
                </a:solidFill>
                <a:latin typeface="メイリオ" panose="020B0604030504040204" pitchFamily="50" charset="-128"/>
                <a:ea typeface="メイリオ" panose="020B0604030504040204" pitchFamily="50" charset="-128"/>
              </a:rPr>
              <a:t> </a:t>
            </a:r>
            <a:r>
              <a:rPr lang="ja-JP" altLang="en-US" b="1" dirty="0">
                <a:solidFill>
                  <a:schemeClr val="accent1"/>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chemeClr val="accent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980508" y="2606532"/>
            <a:ext cx="5543149"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承認作業の効率化（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顔写真を見ながら評価できる</a:t>
            </a:r>
            <a:endPar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980508" y="4120008"/>
            <a:ext cx="5543149"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 「確定」ボタン一つで提出完了</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2375895"/>
            <a:ext cx="5919551"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30632" y="3893461"/>
            <a:ext cx="5794860"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●被評価者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endPar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sp>
        <p:nvSpPr>
          <p:cNvPr id="10" name="Google Shape;76;p5">
            <a:extLst>
              <a:ext uri="{FF2B5EF4-FFF2-40B4-BE49-F238E27FC236}">
                <a16:creationId xmlns:a16="http://schemas.microsoft.com/office/drawing/2014/main" id="{E44292A9-04AA-49E6-A20A-6437690130D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928746"/>
            <a:ext cx="11398544" cy="523180"/>
          </a:xfrm>
          <a:prstGeom prst="rect">
            <a:avLst/>
          </a:prstGeom>
          <a:noFill/>
          <a:ln>
            <a:noFill/>
          </a:ln>
        </p:spPr>
        <p:txBody>
          <a:bodyPr spcFirstLastPara="1" wrap="square" lIns="91425" tIns="45700" rIns="91425" bIns="45700" anchor="t" anchorCtr="0">
            <a:spAutoFit/>
          </a:bodyPr>
          <a:lstStyle/>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紙や</a:t>
            </a:r>
            <a:r>
              <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Excel</a:t>
            </a:r>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425654"/>
            <a:ext cx="5198849" cy="707886"/>
          </a:xfrm>
          <a:prstGeom prst="rect">
            <a:avLst/>
          </a:prstGeom>
        </p:spPr>
        <p:txBody>
          <a:bodyPr wrap="square">
            <a:spAutoFit/>
          </a:bodyPr>
          <a:lstStyle/>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7078027" y="1766507"/>
            <a:ext cx="4735890" cy="3970099"/>
          </a:xfrm>
          <a:prstGeom prst="rect">
            <a:avLst/>
          </a:prstGeom>
        </p:spPr>
      </p:pic>
      <p:sp>
        <p:nvSpPr>
          <p:cNvPr id="5" name="四角形: 角を丸くする 4">
            <a:extLst>
              <a:ext uri="{FF2B5EF4-FFF2-40B4-BE49-F238E27FC236}">
                <a16:creationId xmlns:a16="http://schemas.microsoft.com/office/drawing/2014/main" id="{5B5330B3-706F-4755-77AA-317174751127}"/>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Tree>
    <p:extLst>
      <p:ext uri="{BB962C8B-B14F-4D97-AF65-F5344CB8AC3E}">
        <p14:creationId xmlns:p14="http://schemas.microsoft.com/office/powerpoint/2010/main" val="21835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452;p29">
            <a:extLst>
              <a:ext uri="{FF2B5EF4-FFF2-40B4-BE49-F238E27FC236}">
                <a16:creationId xmlns:a16="http://schemas.microsoft.com/office/drawing/2014/main" id="{09768312-4242-8B64-C885-48999C2C16B7}"/>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25" name="正方形/長方形 24">
            <a:extLst>
              <a:ext uri="{FF2B5EF4-FFF2-40B4-BE49-F238E27FC236}">
                <a16:creationId xmlns:a16="http://schemas.microsoft.com/office/drawing/2014/main" id="{F55983EB-03C7-DF19-648E-449ABEE70A6E}"/>
              </a:ext>
            </a:extLst>
          </p:cNvPr>
          <p:cNvSpPr/>
          <p:nvPr/>
        </p:nvSpPr>
        <p:spPr>
          <a:xfrm>
            <a:off x="4673286" y="2233186"/>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F267B02-B350-662E-1306-38B59989A993}"/>
              </a:ext>
            </a:extLst>
          </p:cNvPr>
          <p:cNvSpPr/>
          <p:nvPr/>
        </p:nvSpPr>
        <p:spPr>
          <a:xfrm>
            <a:off x="4711386" y="3312837"/>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CE3D1E43-EEC6-9C68-8E9A-093C3A6C7C52}"/>
              </a:ext>
            </a:extLst>
          </p:cNvPr>
          <p:cNvSpPr/>
          <p:nvPr/>
        </p:nvSpPr>
        <p:spPr>
          <a:xfrm>
            <a:off x="4711386" y="4431257"/>
            <a:ext cx="40155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閲覧権限あり</a:t>
            </a: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1970894"/>
            <a:chOff x="584299" y="6592720"/>
            <a:chExt cx="2500055" cy="1970894"/>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18774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47302"/>
              <a:chOff x="8062966" y="5251797"/>
              <a:chExt cx="2262417" cy="1647302"/>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アイコンの表示なし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Trebuchet MS" panose="020B0603020202020204"/>
                  <a:ea typeface="メイリオ" panose="020B0604030504040204" pitchFamily="50" charset="-128"/>
                  <a:cs typeface="+mn-cs"/>
                </a:endParaRPr>
              </a:p>
            </p:txBody>
          </p:sp>
        </p:grpSp>
      </p:grpSp>
      <p:sp>
        <p:nvSpPr>
          <p:cNvPr id="66" name="正方形/長方形 65">
            <a:extLst>
              <a:ext uri="{FF2B5EF4-FFF2-40B4-BE49-F238E27FC236}">
                <a16:creationId xmlns:a16="http://schemas.microsoft.com/office/drawing/2014/main" id="{5CA249B9-40DF-451B-93AF-226C723DF002}"/>
              </a:ext>
            </a:extLst>
          </p:cNvPr>
          <p:cNvSpPr/>
          <p:nvPr/>
        </p:nvSpPr>
        <p:spPr>
          <a:xfrm>
            <a:off x="8006884" y="2604898"/>
            <a:ext cx="934341" cy="29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772EEAD-CDEF-49FB-BF9D-A62B9AC2923B}"/>
              </a:ext>
            </a:extLst>
          </p:cNvPr>
          <p:cNvPicPr>
            <a:picLocks noChangeAspect="1"/>
          </p:cNvPicPr>
          <p:nvPr/>
        </p:nvPicPr>
        <p:blipFill rotWithShape="1">
          <a:blip r:embed="rId5"/>
          <a:srcRect l="68512" t="41856" r="28942" b="53249"/>
          <a:stretch/>
        </p:blipFill>
        <p:spPr>
          <a:xfrm>
            <a:off x="9363046" y="5733626"/>
            <a:ext cx="197852" cy="191593"/>
          </a:xfrm>
          <a:prstGeom prst="rect">
            <a:avLst/>
          </a:prstGeom>
        </p:spPr>
      </p:pic>
      <p:pic>
        <p:nvPicPr>
          <p:cNvPr id="3" name="図 2">
            <a:extLst>
              <a:ext uri="{FF2B5EF4-FFF2-40B4-BE49-F238E27FC236}">
                <a16:creationId xmlns:a16="http://schemas.microsoft.com/office/drawing/2014/main" id="{C166AC11-B25E-02EE-4899-915145CCD46B}"/>
              </a:ext>
            </a:extLst>
          </p:cNvPr>
          <p:cNvPicPr>
            <a:picLocks noChangeAspect="1"/>
          </p:cNvPicPr>
          <p:nvPr/>
        </p:nvPicPr>
        <p:blipFill>
          <a:blip r:embed="rId6"/>
          <a:stretch>
            <a:fillRect/>
          </a:stretch>
        </p:blipFill>
        <p:spPr>
          <a:xfrm>
            <a:off x="3139800" y="2189881"/>
            <a:ext cx="931279" cy="1826038"/>
          </a:xfrm>
          <a:prstGeom prst="rect">
            <a:avLst/>
          </a:prstGeom>
        </p:spPr>
      </p:pic>
      <p:grpSp>
        <p:nvGrpSpPr>
          <p:cNvPr id="4" name="グループ化 3">
            <a:extLst>
              <a:ext uri="{FF2B5EF4-FFF2-40B4-BE49-F238E27FC236}">
                <a16:creationId xmlns:a16="http://schemas.microsoft.com/office/drawing/2014/main" id="{919638D6-A73F-9F33-91B9-1AC27AE313DA}"/>
              </a:ext>
            </a:extLst>
          </p:cNvPr>
          <p:cNvGrpSpPr/>
          <p:nvPr/>
        </p:nvGrpSpPr>
        <p:grpSpPr>
          <a:xfrm>
            <a:off x="4822400" y="2549175"/>
            <a:ext cx="4364619" cy="411438"/>
            <a:chOff x="4855451" y="2549175"/>
            <a:chExt cx="4364619" cy="411438"/>
          </a:xfrm>
        </p:grpSpPr>
        <p:pic>
          <p:nvPicPr>
            <p:cNvPr id="5" name="図 4">
              <a:extLst>
                <a:ext uri="{FF2B5EF4-FFF2-40B4-BE49-F238E27FC236}">
                  <a16:creationId xmlns:a16="http://schemas.microsoft.com/office/drawing/2014/main" id="{2487193C-8786-C499-2D87-8FB21E104F98}"/>
                </a:ext>
              </a:extLst>
            </p:cNvPr>
            <p:cNvPicPr>
              <a:picLocks noChangeAspect="1"/>
            </p:cNvPicPr>
            <p:nvPr/>
          </p:nvPicPr>
          <p:blipFill>
            <a:blip r:embed="rId7"/>
            <a:stretch>
              <a:fillRect/>
            </a:stretch>
          </p:blipFill>
          <p:spPr>
            <a:xfrm>
              <a:off x="4855451" y="2549175"/>
              <a:ext cx="4323363" cy="411438"/>
            </a:xfrm>
            <a:prstGeom prst="rect">
              <a:avLst/>
            </a:prstGeom>
            <a:ln>
              <a:solidFill>
                <a:schemeClr val="bg1">
                  <a:lumMod val="85000"/>
                </a:schemeClr>
              </a:solidFill>
            </a:ln>
          </p:spPr>
        </p:pic>
        <p:sp>
          <p:nvSpPr>
            <p:cNvPr id="6" name="正方形/長方形 5">
              <a:extLst>
                <a:ext uri="{FF2B5EF4-FFF2-40B4-BE49-F238E27FC236}">
                  <a16:creationId xmlns:a16="http://schemas.microsoft.com/office/drawing/2014/main" id="{F34A8B55-7810-E48B-EBA1-7AF286E8B727}"/>
                </a:ext>
              </a:extLst>
            </p:cNvPr>
            <p:cNvSpPr/>
            <p:nvPr/>
          </p:nvSpPr>
          <p:spPr>
            <a:xfrm>
              <a:off x="8168641" y="2600253"/>
              <a:ext cx="1051429"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0" name="グループ化 9">
            <a:extLst>
              <a:ext uri="{FF2B5EF4-FFF2-40B4-BE49-F238E27FC236}">
                <a16:creationId xmlns:a16="http://schemas.microsoft.com/office/drawing/2014/main" id="{8396F772-51BB-4A5C-F721-A1AD6ECE6828}"/>
              </a:ext>
            </a:extLst>
          </p:cNvPr>
          <p:cNvGrpSpPr/>
          <p:nvPr/>
        </p:nvGrpSpPr>
        <p:grpSpPr>
          <a:xfrm>
            <a:off x="4821506" y="3641971"/>
            <a:ext cx="4509003" cy="375749"/>
            <a:chOff x="4834748" y="3624387"/>
            <a:chExt cx="4509003" cy="375749"/>
          </a:xfrm>
        </p:grpSpPr>
        <p:pic>
          <p:nvPicPr>
            <p:cNvPr id="11" name="図 10">
              <a:extLst>
                <a:ext uri="{FF2B5EF4-FFF2-40B4-BE49-F238E27FC236}">
                  <a16:creationId xmlns:a16="http://schemas.microsoft.com/office/drawing/2014/main" id="{5F7082EF-524F-73AA-CA0F-41C581320B04}"/>
                </a:ext>
              </a:extLst>
            </p:cNvPr>
            <p:cNvPicPr>
              <a:picLocks noChangeAspect="1"/>
            </p:cNvPicPr>
            <p:nvPr/>
          </p:nvPicPr>
          <p:blipFill>
            <a:blip r:embed="rId8"/>
            <a:stretch>
              <a:fillRect/>
            </a:stretch>
          </p:blipFill>
          <p:spPr>
            <a:xfrm>
              <a:off x="4834748" y="3624387"/>
              <a:ext cx="4509003" cy="375749"/>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E7331024-697E-1FFB-6B7B-4403531FCA2F}"/>
                </a:ext>
              </a:extLst>
            </p:cNvPr>
            <p:cNvSpPr/>
            <p:nvPr/>
          </p:nvSpPr>
          <p:spPr>
            <a:xfrm>
              <a:off x="8168641" y="3660719"/>
              <a:ext cx="1038700"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3" name="グループ化 12">
            <a:extLst>
              <a:ext uri="{FF2B5EF4-FFF2-40B4-BE49-F238E27FC236}">
                <a16:creationId xmlns:a16="http://schemas.microsoft.com/office/drawing/2014/main" id="{0B457374-3594-6BFF-DAEA-3886586149E5}"/>
              </a:ext>
            </a:extLst>
          </p:cNvPr>
          <p:cNvGrpSpPr/>
          <p:nvPr/>
        </p:nvGrpSpPr>
        <p:grpSpPr>
          <a:xfrm>
            <a:off x="4808151" y="4769652"/>
            <a:ext cx="6682118" cy="1336476"/>
            <a:chOff x="4812601" y="4769652"/>
            <a:chExt cx="6682118" cy="1336476"/>
          </a:xfrm>
        </p:grpSpPr>
        <p:pic>
          <p:nvPicPr>
            <p:cNvPr id="14" name="図 13">
              <a:extLst>
                <a:ext uri="{FF2B5EF4-FFF2-40B4-BE49-F238E27FC236}">
                  <a16:creationId xmlns:a16="http://schemas.microsoft.com/office/drawing/2014/main" id="{A11AF86D-4E80-EFB9-84A9-CC3313EBAEDC}"/>
                </a:ext>
              </a:extLst>
            </p:cNvPr>
            <p:cNvPicPr>
              <a:picLocks noChangeAspect="1"/>
            </p:cNvPicPr>
            <p:nvPr/>
          </p:nvPicPr>
          <p:blipFill>
            <a:blip r:embed="rId9"/>
            <a:stretch>
              <a:fillRect/>
            </a:stretch>
          </p:blipFill>
          <p:spPr>
            <a:xfrm>
              <a:off x="4812601" y="4769652"/>
              <a:ext cx="4352864" cy="375016"/>
            </a:xfrm>
            <a:prstGeom prst="rect">
              <a:avLst/>
            </a:prstGeom>
            <a:ln>
              <a:solidFill>
                <a:schemeClr val="bg1">
                  <a:lumMod val="85000"/>
                </a:schemeClr>
              </a:solidFill>
            </a:ln>
          </p:spPr>
        </p:pic>
        <p:sp>
          <p:nvSpPr>
            <p:cNvPr id="15" name="線吹き出し 1 (枠付き) 88">
              <a:extLst>
                <a:ext uri="{FF2B5EF4-FFF2-40B4-BE49-F238E27FC236}">
                  <a16:creationId xmlns:a16="http://schemas.microsoft.com/office/drawing/2014/main" id="{FEB6AE41-7C2C-B353-B2F6-2F4FF4BBBAB6}"/>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28575" cap="flat" cmpd="sng" algn="ctr">
              <a:solidFill>
                <a:srgbClr val="FF0000"/>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br>
              <a:r>
                <a:rPr kumimoji="0" lang="ja-JP" altLang="en-US" sz="1200" kern="0">
                  <a:solidFill>
                    <a:schemeClr val="tx1">
                      <a:lumMod val="90000"/>
                      <a:lumOff val="10000"/>
                    </a:schemeClr>
                  </a:solidFill>
                  <a:latin typeface="メイリオ" panose="020B0604030504040204" pitchFamily="50" charset="-128"/>
                  <a:ea typeface="メイリオ" panose="020B0604030504040204" pitchFamily="50" charset="-128"/>
                  <a:sym typeface="Arial"/>
                </a:rPr>
                <a:t>　 マーク</a:t>
              </a: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がつきます。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6" name="グループ化 15">
              <a:extLst>
                <a:ext uri="{FF2B5EF4-FFF2-40B4-BE49-F238E27FC236}">
                  <a16:creationId xmlns:a16="http://schemas.microsoft.com/office/drawing/2014/main" id="{23356C3F-0A80-70C2-F9AD-0D4F90EAE366}"/>
                </a:ext>
              </a:extLst>
            </p:cNvPr>
            <p:cNvGrpSpPr/>
            <p:nvPr/>
          </p:nvGrpSpPr>
          <p:grpSpPr>
            <a:xfrm>
              <a:off x="7854846" y="4786366"/>
              <a:ext cx="1352495" cy="1214277"/>
              <a:chOff x="4775432" y="14143047"/>
              <a:chExt cx="1352495" cy="1214277"/>
            </a:xfrm>
          </p:grpSpPr>
          <p:sp>
            <p:nvSpPr>
              <p:cNvPr id="18" name="正方形/長方形 17">
                <a:extLst>
                  <a:ext uri="{FF2B5EF4-FFF2-40B4-BE49-F238E27FC236}">
                    <a16:creationId xmlns:a16="http://schemas.microsoft.com/office/drawing/2014/main" id="{20DB95EA-FC2F-EF9D-8716-3C9E973799F8}"/>
                  </a:ext>
                </a:extLst>
              </p:cNvPr>
              <p:cNvSpPr/>
              <p:nvPr/>
            </p:nvSpPr>
            <p:spPr>
              <a:xfrm>
                <a:off x="5089227" y="14143047"/>
                <a:ext cx="1038700" cy="383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9" name="図 18">
                <a:extLst>
                  <a:ext uri="{FF2B5EF4-FFF2-40B4-BE49-F238E27FC236}">
                    <a16:creationId xmlns:a16="http://schemas.microsoft.com/office/drawing/2014/main" id="{0E27B730-2B10-CC55-2122-DB369C50C3E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28575">
                <a:solidFill>
                  <a:srgbClr val="FF0000"/>
                </a:solidFill>
              </a:ln>
            </p:spPr>
          </p:pic>
        </p:grpSp>
        <p:pic>
          <p:nvPicPr>
            <p:cNvPr id="17" name="図 16">
              <a:extLst>
                <a:ext uri="{FF2B5EF4-FFF2-40B4-BE49-F238E27FC236}">
                  <a16:creationId xmlns:a16="http://schemas.microsoft.com/office/drawing/2014/main" id="{797137F5-707B-8008-2935-BEC9CE83374D}"/>
                </a:ext>
              </a:extLst>
            </p:cNvPr>
            <p:cNvPicPr>
              <a:picLocks noChangeAspect="1"/>
            </p:cNvPicPr>
            <p:nvPr/>
          </p:nvPicPr>
          <p:blipFill rotWithShape="1">
            <a:blip r:embed="rId5"/>
            <a:srcRect l="68512" t="41856" r="28942" b="53249"/>
            <a:stretch/>
          </p:blipFill>
          <p:spPr>
            <a:xfrm>
              <a:off x="9588142" y="5757628"/>
              <a:ext cx="197852" cy="191593"/>
            </a:xfrm>
            <a:prstGeom prst="rect">
              <a:avLst/>
            </a:prstGeom>
            <a:ln>
              <a:solidFill>
                <a:schemeClr val="bg1">
                  <a:lumMod val="85000"/>
                </a:schemeClr>
              </a:solidFill>
            </a:ln>
          </p:spPr>
        </p:pic>
      </p:grpSp>
      <p:sp>
        <p:nvSpPr>
          <p:cNvPr id="9" name="Google Shape;78;p5">
            <a:extLst>
              <a:ext uri="{FF2B5EF4-FFF2-40B4-BE49-F238E27FC236}">
                <a16:creationId xmlns:a16="http://schemas.microsoft.com/office/drawing/2014/main" id="{0EFB2659-971A-31FA-3E4D-1180CF755E5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21" name="四角形: 角を丸くする 20">
            <a:extLst>
              <a:ext uri="{FF2B5EF4-FFF2-40B4-BE49-F238E27FC236}">
                <a16:creationId xmlns:a16="http://schemas.microsoft.com/office/drawing/2014/main" id="{86C54BED-50CD-141C-6973-45D99D09396D}"/>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23" name="Google Shape;76;p5">
            <a:extLst>
              <a:ext uri="{FF2B5EF4-FFF2-40B4-BE49-F238E27FC236}">
                <a16:creationId xmlns:a16="http://schemas.microsoft.com/office/drawing/2014/main" id="{19ADF7D6-B7BA-781E-9D0B-EAABBF052D36}"/>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425500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6;g125f8f40711_0_119">
            <a:extLst>
              <a:ext uri="{FF2B5EF4-FFF2-40B4-BE49-F238E27FC236}">
                <a16:creationId xmlns:a16="http://schemas.microsoft.com/office/drawing/2014/main" id="{E9C17234-8281-4C62-AEA2-B367149956C8}"/>
              </a:ext>
            </a:extLst>
          </p:cNvPr>
          <p:cNvSpPr txBox="1"/>
          <p:nvPr/>
        </p:nvSpPr>
        <p:spPr>
          <a:xfrm>
            <a:off x="745499" y="1186083"/>
            <a:ext cx="10202134" cy="523180"/>
          </a:xfrm>
          <a:prstGeom prst="rect">
            <a:avLst/>
          </a:prstGeom>
          <a:noFill/>
          <a:ln>
            <a:noFill/>
          </a:ln>
        </p:spPr>
        <p:txBody>
          <a:bodyPr spcFirstLastPara="1" wrap="square" lIns="91425" tIns="45700" rIns="91425" bIns="45700" anchor="t" anchorCtr="0">
            <a:spAutoFit/>
          </a:bodyPr>
          <a:lstStyle/>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rPr>
              <a:t>本項では、対象者（被評価者）が目標入力を実施後、一次評価者が目標承認を実施するワークフローを例に作成しております。</a:t>
            </a:r>
            <a:endPar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6" name="Google Shape;78;p5">
            <a:extLst>
              <a:ext uri="{FF2B5EF4-FFF2-40B4-BE49-F238E27FC236}">
                <a16:creationId xmlns:a16="http://schemas.microsoft.com/office/drawing/2014/main" id="{8668985D-A401-C3F1-DD80-497DA2C14D1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8" name="Google Shape;203;g125f8f40711_0_141">
            <a:extLst>
              <a:ext uri="{FF2B5EF4-FFF2-40B4-BE49-F238E27FC236}">
                <a16:creationId xmlns:a16="http://schemas.microsoft.com/office/drawing/2014/main" id="{3234B543-15B4-C380-2DC7-B9EA2067678D}"/>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1-1</a:t>
            </a:r>
            <a:r>
              <a:rPr lang="en-US" altLang="ja-JP" sz="1600" b="1">
                <a:solidFill>
                  <a:schemeClr val="tx1">
                    <a:lumMod val="90000"/>
                    <a:lumOff val="10000"/>
                  </a:schemeClr>
                </a:solidFill>
                <a:latin typeface="Meiryo"/>
                <a:ea typeface="Meiryo"/>
                <a:cs typeface="Meiryo"/>
                <a:sym typeface="Meiryo"/>
              </a:rPr>
              <a:t>. </a:t>
            </a:r>
            <a:r>
              <a:rPr lang="ja-JP" altLang="en-US" sz="1600" b="1">
                <a:solidFill>
                  <a:schemeClr val="tx1">
                    <a:lumMod val="90000"/>
                    <a:lumOff val="10000"/>
                  </a:schemeClr>
                </a:solidFill>
                <a:latin typeface="Meiryo"/>
                <a:ea typeface="Meiryo"/>
                <a:cs typeface="Meiryo"/>
                <a:sym typeface="Meiryo"/>
              </a:rPr>
              <a:t>評価概要</a:t>
            </a:r>
            <a:endParaRPr lang="ja-JP" altLang="en-US" sz="1600" b="1" dirty="0">
              <a:solidFill>
                <a:schemeClr val="tx1">
                  <a:lumMod val="90000"/>
                  <a:lumOff val="10000"/>
                </a:schemeClr>
              </a:solidFill>
              <a:latin typeface="Meiryo"/>
              <a:ea typeface="Meiryo"/>
              <a:cs typeface="Meiryo"/>
              <a:sym typeface="Meiryo"/>
            </a:endParaRPr>
          </a:p>
        </p:txBody>
      </p:sp>
      <p:sp>
        <p:nvSpPr>
          <p:cNvPr id="13" name="四角形: 角を丸くする 12">
            <a:extLst>
              <a:ext uri="{FF2B5EF4-FFF2-40B4-BE49-F238E27FC236}">
                <a16:creationId xmlns:a16="http://schemas.microsoft.com/office/drawing/2014/main" id="{243BD435-C63A-64CC-1E88-B2589CF53865}"/>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FD7602DE-D65F-103B-4EA3-ABA404E9AA7D}"/>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solidFill>
                  <a:schemeClr val="tx1">
                    <a:lumMod val="90000"/>
                    <a:lumOff val="10000"/>
                  </a:schemeClr>
                </a:solidFill>
                <a:latin typeface="Meiryo"/>
                <a:ea typeface="Meiryo"/>
                <a:cs typeface="Meiryo"/>
                <a:sym typeface="Meiryo"/>
              </a:rPr>
              <a:t>スマートレビュー／</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被評価者</a:t>
            </a:r>
            <a:r>
              <a:rPr lang="ja-JP" altLang="en-US" sz="1600" b="1" dirty="0">
                <a:solidFill>
                  <a:srgbClr val="000000"/>
                </a:solidFill>
                <a:latin typeface="Meiryo" panose="020B0604030504040204" pitchFamily="50" charset="-128"/>
                <a:ea typeface="Meiryo" panose="020B0604030504040204" pitchFamily="50" charset="-128"/>
              </a:rPr>
              <a:t>（対象者）用</a:t>
            </a:r>
            <a:endParaRPr lang="ja-JP" altLang="en-US" sz="1600" b="0" dirty="0">
              <a:solidFill>
                <a:schemeClr val="tx1">
                  <a:lumMod val="90000"/>
                  <a:lumOff val="10000"/>
                </a:schemeClr>
              </a:solidFill>
              <a:effectLst/>
            </a:endParaRPr>
          </a:p>
        </p:txBody>
      </p:sp>
      <p:grpSp>
        <p:nvGrpSpPr>
          <p:cNvPr id="69" name="グループ化 68">
            <a:extLst>
              <a:ext uri="{FF2B5EF4-FFF2-40B4-BE49-F238E27FC236}">
                <a16:creationId xmlns:a16="http://schemas.microsoft.com/office/drawing/2014/main" id="{7AFF60D6-DD60-4028-19CE-E364E95524F1}"/>
              </a:ext>
            </a:extLst>
          </p:cNvPr>
          <p:cNvGrpSpPr/>
          <p:nvPr/>
        </p:nvGrpSpPr>
        <p:grpSpPr>
          <a:xfrm>
            <a:off x="685928" y="2304156"/>
            <a:ext cx="10571479" cy="4469250"/>
            <a:chOff x="39269" y="1561571"/>
            <a:chExt cx="12152731" cy="5248890"/>
          </a:xfrm>
        </p:grpSpPr>
        <p:sp>
          <p:nvSpPr>
            <p:cNvPr id="41" name="正方形/長方形 40">
              <a:extLst>
                <a:ext uri="{FF2B5EF4-FFF2-40B4-BE49-F238E27FC236}">
                  <a16:creationId xmlns:a16="http://schemas.microsoft.com/office/drawing/2014/main" id="{C2A89440-CA03-BFDB-F1FD-066619CD102B}"/>
                </a:ext>
              </a:extLst>
            </p:cNvPr>
            <p:cNvSpPr/>
            <p:nvPr/>
          </p:nvSpPr>
          <p:spPr>
            <a:xfrm>
              <a:off x="39269" y="4723465"/>
              <a:ext cx="12109752" cy="20869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4BD8FB59-CB9E-4F87-5AF5-4BCBE605FAE7}"/>
                </a:ext>
              </a:extLst>
            </p:cNvPr>
            <p:cNvSpPr/>
            <p:nvPr/>
          </p:nvSpPr>
          <p:spPr>
            <a:xfrm>
              <a:off x="79471" y="1753745"/>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被評価者</a:t>
              </a:r>
            </a:p>
          </p:txBody>
        </p:sp>
        <p:sp>
          <p:nvSpPr>
            <p:cNvPr id="43" name="四角形: 角を丸くする 42">
              <a:extLst>
                <a:ext uri="{FF2B5EF4-FFF2-40B4-BE49-F238E27FC236}">
                  <a16:creationId xmlns:a16="http://schemas.microsoft.com/office/drawing/2014/main" id="{A9EE747C-1924-444D-9C23-E5A65FC63D3D}"/>
                </a:ext>
              </a:extLst>
            </p:cNvPr>
            <p:cNvSpPr/>
            <p:nvPr/>
          </p:nvSpPr>
          <p:spPr>
            <a:xfrm>
              <a:off x="86014" y="2759082"/>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一次評価者</a:t>
              </a:r>
            </a:p>
          </p:txBody>
        </p:sp>
        <p:sp>
          <p:nvSpPr>
            <p:cNvPr id="44" name="四角形: 角を丸くする 43">
              <a:extLst>
                <a:ext uri="{FF2B5EF4-FFF2-40B4-BE49-F238E27FC236}">
                  <a16:creationId xmlns:a16="http://schemas.microsoft.com/office/drawing/2014/main" id="{6AF3883C-A879-AF53-A498-6D92CB537F17}"/>
                </a:ext>
              </a:extLst>
            </p:cNvPr>
            <p:cNvSpPr/>
            <p:nvPr/>
          </p:nvSpPr>
          <p:spPr>
            <a:xfrm>
              <a:off x="86014" y="3764419"/>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kumimoji="1" lang="en-US" altLang="ja-JP" sz="1000" dirty="0">
                <a:solidFill>
                  <a:schemeClr val="tx1">
                    <a:lumMod val="75000"/>
                    <a:lumOff val="25000"/>
                  </a:schemeClr>
                </a:solidFill>
              </a:endParaRPr>
            </a:p>
            <a:p>
              <a:pPr algn="ctr"/>
              <a:r>
                <a:rPr lang="ja-JP" altLang="en-US" sz="1000" dirty="0">
                  <a:solidFill>
                    <a:schemeClr val="tx1">
                      <a:lumMod val="75000"/>
                      <a:lumOff val="25000"/>
                    </a:schemeClr>
                  </a:solidFill>
                </a:rPr>
                <a:t>者</a:t>
              </a:r>
              <a:endParaRPr kumimoji="1" lang="ja-JP" altLang="en-US" sz="1000" dirty="0">
                <a:solidFill>
                  <a:schemeClr val="tx1">
                    <a:lumMod val="75000"/>
                    <a:lumOff val="25000"/>
                  </a:schemeClr>
                </a:solidFill>
              </a:endParaRPr>
            </a:p>
          </p:txBody>
        </p:sp>
        <p:sp>
          <p:nvSpPr>
            <p:cNvPr id="45" name="四角形: 角を丸くする 44">
              <a:extLst>
                <a:ext uri="{FF2B5EF4-FFF2-40B4-BE49-F238E27FC236}">
                  <a16:creationId xmlns:a16="http://schemas.microsoft.com/office/drawing/2014/main" id="{03A2A4BC-2A5B-82DF-4098-DA7A15F7EEDD}"/>
                </a:ext>
              </a:extLst>
            </p:cNvPr>
            <p:cNvSpPr/>
            <p:nvPr/>
          </p:nvSpPr>
          <p:spPr>
            <a:xfrm>
              <a:off x="79471" y="4769756"/>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人事</a:t>
              </a:r>
            </a:p>
          </p:txBody>
        </p:sp>
        <p:sp>
          <p:nvSpPr>
            <p:cNvPr id="46" name="四角形: 角を丸くする 45">
              <a:extLst>
                <a:ext uri="{FF2B5EF4-FFF2-40B4-BE49-F238E27FC236}">
                  <a16:creationId xmlns:a16="http://schemas.microsoft.com/office/drawing/2014/main" id="{651DB880-3EA1-8FF3-EF70-A68D9B4E34D2}"/>
                </a:ext>
              </a:extLst>
            </p:cNvPr>
            <p:cNvSpPr/>
            <p:nvPr/>
          </p:nvSpPr>
          <p:spPr>
            <a:xfrm>
              <a:off x="79471" y="5775093"/>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経営会議</a:t>
              </a:r>
            </a:p>
          </p:txBody>
        </p:sp>
        <p:sp>
          <p:nvSpPr>
            <p:cNvPr id="47" name="テキスト ボックス 46">
              <a:extLst>
                <a:ext uri="{FF2B5EF4-FFF2-40B4-BE49-F238E27FC236}">
                  <a16:creationId xmlns:a16="http://schemas.microsoft.com/office/drawing/2014/main" id="{7AB8799D-DDF2-64F5-0377-09AE2900A88F}"/>
                </a:ext>
              </a:extLst>
            </p:cNvPr>
            <p:cNvSpPr txBox="1"/>
            <p:nvPr/>
          </p:nvSpPr>
          <p:spPr>
            <a:xfrm>
              <a:off x="428514" y="1566527"/>
              <a:ext cx="2972108"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目標設定</a:t>
              </a:r>
            </a:p>
          </p:txBody>
        </p:sp>
        <p:sp>
          <p:nvSpPr>
            <p:cNvPr id="48" name="テキスト ボックス 47">
              <a:extLst>
                <a:ext uri="{FF2B5EF4-FFF2-40B4-BE49-F238E27FC236}">
                  <a16:creationId xmlns:a16="http://schemas.microsoft.com/office/drawing/2014/main" id="{9C0BADDA-C8EE-6113-AC1D-7A0CC7AAFEEA}"/>
                </a:ext>
              </a:extLst>
            </p:cNvPr>
            <p:cNvSpPr txBox="1"/>
            <p:nvPr/>
          </p:nvSpPr>
          <p:spPr>
            <a:xfrm>
              <a:off x="3417152" y="1566526"/>
              <a:ext cx="6020676" cy="307778"/>
            </a:xfrm>
            <a:prstGeom prst="rect">
              <a:avLst/>
            </a:prstGeom>
            <a:noFill/>
          </p:spPr>
          <p:txBody>
            <a:bodyPr wrap="square" rtlCol="0">
              <a:spAutoFit/>
            </a:bodyPr>
            <a:lstStyle/>
            <a:p>
              <a:pPr algn="ctr"/>
              <a:r>
                <a:rPr lang="ja-JP" altLang="en-US" sz="1400" dirty="0">
                  <a:solidFill>
                    <a:schemeClr val="tx1">
                      <a:lumMod val="75000"/>
                      <a:lumOff val="25000"/>
                    </a:schemeClr>
                  </a:solidFill>
                </a:rPr>
                <a:t>期末評価</a:t>
              </a:r>
              <a:endParaRPr kumimoji="1" lang="ja-JP" altLang="en-US" sz="1400" dirty="0">
                <a:solidFill>
                  <a:schemeClr val="tx1">
                    <a:lumMod val="75000"/>
                    <a:lumOff val="25000"/>
                  </a:schemeClr>
                </a:solidFill>
              </a:endParaRPr>
            </a:p>
          </p:txBody>
        </p:sp>
        <p:cxnSp>
          <p:nvCxnSpPr>
            <p:cNvPr id="49" name="直線コネクタ 48">
              <a:extLst>
                <a:ext uri="{FF2B5EF4-FFF2-40B4-BE49-F238E27FC236}">
                  <a16:creationId xmlns:a16="http://schemas.microsoft.com/office/drawing/2014/main" id="{ED9D994C-D0EB-547B-D906-30737B599AA4}"/>
                </a:ext>
              </a:extLst>
            </p:cNvPr>
            <p:cNvCxnSpPr>
              <a:cxnSpLocks/>
            </p:cNvCxnSpPr>
            <p:nvPr/>
          </p:nvCxnSpPr>
          <p:spPr>
            <a:xfrm>
              <a:off x="3400622" y="1774780"/>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50" name="正方形/長方形 49">
              <a:extLst>
                <a:ext uri="{FF2B5EF4-FFF2-40B4-BE49-F238E27FC236}">
                  <a16:creationId xmlns:a16="http://schemas.microsoft.com/office/drawing/2014/main" id="{11D7E446-1DFD-A03D-D42C-FB3706DFA858}"/>
                </a:ext>
              </a:extLst>
            </p:cNvPr>
            <p:cNvSpPr/>
            <p:nvPr/>
          </p:nvSpPr>
          <p:spPr>
            <a:xfrm>
              <a:off x="753586"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目標設定</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1" name="正方形/長方形 50">
              <a:extLst>
                <a:ext uri="{FF2B5EF4-FFF2-40B4-BE49-F238E27FC236}">
                  <a16:creationId xmlns:a16="http://schemas.microsoft.com/office/drawing/2014/main" id="{4B345DCA-A15C-5C65-B7D1-E9E4ACEECFD2}"/>
                </a:ext>
              </a:extLst>
            </p:cNvPr>
            <p:cNvSpPr/>
            <p:nvPr/>
          </p:nvSpPr>
          <p:spPr>
            <a:xfrm>
              <a:off x="1843147"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a:t>
              </a:r>
              <a:r>
                <a:rPr lang="ja-JP" altLang="en-US" sz="1000" dirty="0">
                  <a:solidFill>
                    <a:schemeClr val="tx1">
                      <a:lumMod val="75000"/>
                      <a:lumOff val="25000"/>
                    </a:schemeClr>
                  </a:solidFill>
                </a:rPr>
                <a:t>承認</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2" name="正方形/長方形 51">
              <a:extLst>
                <a:ext uri="{FF2B5EF4-FFF2-40B4-BE49-F238E27FC236}">
                  <a16:creationId xmlns:a16="http://schemas.microsoft.com/office/drawing/2014/main" id="{84178C8E-48B8-A08C-CE02-67DD27D45B37}"/>
                </a:ext>
              </a:extLst>
            </p:cNvPr>
            <p:cNvSpPr/>
            <p:nvPr/>
          </p:nvSpPr>
          <p:spPr>
            <a:xfrm>
              <a:off x="3582212"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自己評価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3" name="正方形/長方形 52">
              <a:extLst>
                <a:ext uri="{FF2B5EF4-FFF2-40B4-BE49-F238E27FC236}">
                  <a16:creationId xmlns:a16="http://schemas.microsoft.com/office/drawing/2014/main" id="{49EEAA38-1620-EDC6-62C2-F0A87443AAB3}"/>
                </a:ext>
              </a:extLst>
            </p:cNvPr>
            <p:cNvSpPr/>
            <p:nvPr/>
          </p:nvSpPr>
          <p:spPr>
            <a:xfrm>
              <a:off x="4671773"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4" name="正方形/長方形 53">
              <a:extLst>
                <a:ext uri="{FF2B5EF4-FFF2-40B4-BE49-F238E27FC236}">
                  <a16:creationId xmlns:a16="http://schemas.microsoft.com/office/drawing/2014/main" id="{2580F6DF-FFD2-0206-5C54-F29E006BEF28}"/>
                </a:ext>
              </a:extLst>
            </p:cNvPr>
            <p:cNvSpPr/>
            <p:nvPr/>
          </p:nvSpPr>
          <p:spPr>
            <a:xfrm>
              <a:off x="5747502" y="3927122"/>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5" name="正方形/長方形 54">
              <a:extLst>
                <a:ext uri="{FF2B5EF4-FFF2-40B4-BE49-F238E27FC236}">
                  <a16:creationId xmlns:a16="http://schemas.microsoft.com/office/drawing/2014/main" id="{514C72C2-C8DC-EAEC-8AD2-165AF3A141BF}"/>
                </a:ext>
              </a:extLst>
            </p:cNvPr>
            <p:cNvSpPr/>
            <p:nvPr/>
          </p:nvSpPr>
          <p:spPr>
            <a:xfrm>
              <a:off x="6833352" y="601638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評価調整</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6" name="正方形/長方形 55">
              <a:extLst>
                <a:ext uri="{FF2B5EF4-FFF2-40B4-BE49-F238E27FC236}">
                  <a16:creationId xmlns:a16="http://schemas.microsoft.com/office/drawing/2014/main" id="{1E4C2136-5EF5-9C81-BEE5-330D87C4A803}"/>
                </a:ext>
              </a:extLst>
            </p:cNvPr>
            <p:cNvSpPr/>
            <p:nvPr/>
          </p:nvSpPr>
          <p:spPr>
            <a:xfrm>
              <a:off x="7904611" y="4936309"/>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評価確定</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7" name="正方形/長方形 56">
              <a:extLst>
                <a:ext uri="{FF2B5EF4-FFF2-40B4-BE49-F238E27FC236}">
                  <a16:creationId xmlns:a16="http://schemas.microsoft.com/office/drawing/2014/main" id="{2C97589E-906E-C589-7B0B-082E54896FF4}"/>
                </a:ext>
              </a:extLst>
            </p:cNvPr>
            <p:cNvSpPr/>
            <p:nvPr/>
          </p:nvSpPr>
          <p:spPr>
            <a:xfrm>
              <a:off x="9604707" y="2897481"/>
              <a:ext cx="1391534" cy="1612795"/>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決定内容通知</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8" name="正方形/長方形 57">
              <a:extLst>
                <a:ext uri="{FF2B5EF4-FFF2-40B4-BE49-F238E27FC236}">
                  <a16:creationId xmlns:a16="http://schemas.microsoft.com/office/drawing/2014/main" id="{DF0B0150-B387-4D73-F905-1246F5E07912}"/>
                </a:ext>
              </a:extLst>
            </p:cNvPr>
            <p:cNvSpPr/>
            <p:nvPr/>
          </p:nvSpPr>
          <p:spPr>
            <a:xfrm>
              <a:off x="10693330" y="184432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フィードバック</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cxnSp>
          <p:nvCxnSpPr>
            <p:cNvPr id="59" name="直線コネクタ 58">
              <a:extLst>
                <a:ext uri="{FF2B5EF4-FFF2-40B4-BE49-F238E27FC236}">
                  <a16:creationId xmlns:a16="http://schemas.microsoft.com/office/drawing/2014/main" id="{561FC6D7-7B55-1E14-2931-DF9452ADF76C}"/>
                </a:ext>
              </a:extLst>
            </p:cNvPr>
            <p:cNvCxnSpPr>
              <a:cxnSpLocks/>
            </p:cNvCxnSpPr>
            <p:nvPr/>
          </p:nvCxnSpPr>
          <p:spPr>
            <a:xfrm>
              <a:off x="9421299" y="1778234"/>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60" name="テキスト ボックス 59">
              <a:extLst>
                <a:ext uri="{FF2B5EF4-FFF2-40B4-BE49-F238E27FC236}">
                  <a16:creationId xmlns:a16="http://schemas.microsoft.com/office/drawing/2014/main" id="{B79C014D-23B1-8D56-9652-B63F66167BB3}"/>
                </a:ext>
              </a:extLst>
            </p:cNvPr>
            <p:cNvSpPr txBox="1"/>
            <p:nvPr/>
          </p:nvSpPr>
          <p:spPr>
            <a:xfrm>
              <a:off x="9421298" y="1561571"/>
              <a:ext cx="2770702"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フィードバック</a:t>
              </a:r>
            </a:p>
          </p:txBody>
        </p:sp>
        <p:cxnSp>
          <p:nvCxnSpPr>
            <p:cNvPr id="61" name="コネクタ: カギ線 60">
              <a:extLst>
                <a:ext uri="{FF2B5EF4-FFF2-40B4-BE49-F238E27FC236}">
                  <a16:creationId xmlns:a16="http://schemas.microsoft.com/office/drawing/2014/main" id="{50741ABD-F621-261B-BD02-D3BF40385CCB}"/>
                </a:ext>
              </a:extLst>
            </p:cNvPr>
            <p:cNvCxnSpPr>
              <a:stCxn id="50" idx="2"/>
              <a:endCxn id="51" idx="1"/>
            </p:cNvCxnSpPr>
            <p:nvPr/>
          </p:nvCxnSpPr>
          <p:spPr>
            <a:xfrm rot="16200000" flipH="1">
              <a:off x="1290336" y="2662483"/>
              <a:ext cx="711828" cy="393794"/>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2" name="コネクタ: カギ線 61">
              <a:extLst>
                <a:ext uri="{FF2B5EF4-FFF2-40B4-BE49-F238E27FC236}">
                  <a16:creationId xmlns:a16="http://schemas.microsoft.com/office/drawing/2014/main" id="{1529B7AE-3D40-D1BC-C5E3-22AB559E404F}"/>
                </a:ext>
              </a:extLst>
            </p:cNvPr>
            <p:cNvCxnSpPr>
              <a:stCxn id="51" idx="0"/>
              <a:endCxn id="52" idx="1"/>
            </p:cNvCxnSpPr>
            <p:nvPr/>
          </p:nvCxnSpPr>
          <p:spPr>
            <a:xfrm rot="5400000" flipH="1" flipV="1">
              <a:off x="2704649" y="2046147"/>
              <a:ext cx="711828" cy="104329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3" name="コネクタ: カギ線 62">
              <a:extLst>
                <a:ext uri="{FF2B5EF4-FFF2-40B4-BE49-F238E27FC236}">
                  <a16:creationId xmlns:a16="http://schemas.microsoft.com/office/drawing/2014/main" id="{6A89CA4E-A886-8CA0-46BF-B00F72245FE1}"/>
                </a:ext>
              </a:extLst>
            </p:cNvPr>
            <p:cNvCxnSpPr>
              <a:stCxn id="52" idx="3"/>
              <a:endCxn id="53" idx="0"/>
            </p:cNvCxnSpPr>
            <p:nvPr/>
          </p:nvCxnSpPr>
          <p:spPr>
            <a:xfrm>
              <a:off x="4973746" y="2211882"/>
              <a:ext cx="393794"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4" name="コネクタ: カギ線 63">
              <a:extLst>
                <a:ext uri="{FF2B5EF4-FFF2-40B4-BE49-F238E27FC236}">
                  <a16:creationId xmlns:a16="http://schemas.microsoft.com/office/drawing/2014/main" id="{0712C734-E17A-924F-AEA4-A1278B958B45}"/>
                </a:ext>
              </a:extLst>
            </p:cNvPr>
            <p:cNvCxnSpPr>
              <a:stCxn id="53" idx="3"/>
              <a:endCxn id="54" idx="0"/>
            </p:cNvCxnSpPr>
            <p:nvPr/>
          </p:nvCxnSpPr>
          <p:spPr>
            <a:xfrm>
              <a:off x="6063307" y="3215294"/>
              <a:ext cx="379962"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5" name="コネクタ: カギ線 64">
              <a:extLst>
                <a:ext uri="{FF2B5EF4-FFF2-40B4-BE49-F238E27FC236}">
                  <a16:creationId xmlns:a16="http://schemas.microsoft.com/office/drawing/2014/main" id="{855B7110-E631-69FB-969B-7280435123E4}"/>
                </a:ext>
              </a:extLst>
            </p:cNvPr>
            <p:cNvCxnSpPr>
              <a:stCxn id="54" idx="3"/>
              <a:endCxn id="55" idx="0"/>
            </p:cNvCxnSpPr>
            <p:nvPr/>
          </p:nvCxnSpPr>
          <p:spPr>
            <a:xfrm>
              <a:off x="7139036" y="4218706"/>
              <a:ext cx="390083" cy="179767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6" name="コネクタ: カギ線 65">
              <a:extLst>
                <a:ext uri="{FF2B5EF4-FFF2-40B4-BE49-F238E27FC236}">
                  <a16:creationId xmlns:a16="http://schemas.microsoft.com/office/drawing/2014/main" id="{58E41FE9-4CB6-EAAA-2AB4-4BB3046E27C9}"/>
                </a:ext>
              </a:extLst>
            </p:cNvPr>
            <p:cNvCxnSpPr>
              <a:stCxn id="55" idx="3"/>
              <a:endCxn id="56" idx="2"/>
            </p:cNvCxnSpPr>
            <p:nvPr/>
          </p:nvCxnSpPr>
          <p:spPr>
            <a:xfrm flipV="1">
              <a:off x="8224886" y="5519477"/>
              <a:ext cx="375492" cy="788491"/>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7" name="コネクタ: カギ線 66">
              <a:extLst>
                <a:ext uri="{FF2B5EF4-FFF2-40B4-BE49-F238E27FC236}">
                  <a16:creationId xmlns:a16="http://schemas.microsoft.com/office/drawing/2014/main" id="{95DC600B-7A31-CC7F-214E-923BE2C60BFF}"/>
                </a:ext>
              </a:extLst>
            </p:cNvPr>
            <p:cNvCxnSpPr>
              <a:stCxn id="56" idx="0"/>
              <a:endCxn id="57" idx="1"/>
            </p:cNvCxnSpPr>
            <p:nvPr/>
          </p:nvCxnSpPr>
          <p:spPr>
            <a:xfrm rot="5400000" flipH="1" flipV="1">
              <a:off x="8486327" y="3817930"/>
              <a:ext cx="1232430" cy="1004329"/>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8" name="コネクタ: カギ線 67">
              <a:extLst>
                <a:ext uri="{FF2B5EF4-FFF2-40B4-BE49-F238E27FC236}">
                  <a16:creationId xmlns:a16="http://schemas.microsoft.com/office/drawing/2014/main" id="{029F25D5-EEA5-A368-27F5-C5EC834A57D8}"/>
                </a:ext>
              </a:extLst>
            </p:cNvPr>
            <p:cNvCxnSpPr>
              <a:stCxn id="57" idx="0"/>
              <a:endCxn id="58" idx="1"/>
            </p:cNvCxnSpPr>
            <p:nvPr/>
          </p:nvCxnSpPr>
          <p:spPr>
            <a:xfrm rot="5400000" flipH="1" flipV="1">
              <a:off x="10116116" y="2320267"/>
              <a:ext cx="761573" cy="392856"/>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70" name="テキスト プレースホルダー 1">
            <a:extLst>
              <a:ext uri="{FF2B5EF4-FFF2-40B4-BE49-F238E27FC236}">
                <a16:creationId xmlns:a16="http://schemas.microsoft.com/office/drawing/2014/main" id="{D22D01F0-5599-BA87-4B19-C7FC013A0C72}"/>
              </a:ext>
            </a:extLst>
          </p:cNvPr>
          <p:cNvSpPr txBox="1">
            <a:spLocks/>
          </p:cNvSpPr>
          <p:nvPr/>
        </p:nvSpPr>
        <p:spPr>
          <a:xfrm>
            <a:off x="685927" y="1729498"/>
            <a:ext cx="10534093" cy="568092"/>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t>評価期間    　：</a:t>
            </a:r>
            <a:r>
              <a:rPr lang="en-US" altLang="ja-JP" sz="1200" dirty="0" err="1"/>
              <a:t>yyyy</a:t>
            </a:r>
            <a:r>
              <a:rPr lang="en-US" altLang="ja-JP" sz="1200" dirty="0"/>
              <a:t>/mm </a:t>
            </a:r>
            <a:r>
              <a:rPr lang="ja-JP" altLang="en-US" sz="1200" dirty="0"/>
              <a:t>～</a:t>
            </a:r>
            <a:r>
              <a:rPr lang="en-US" altLang="ja-JP" sz="1200" dirty="0"/>
              <a:t> </a:t>
            </a:r>
            <a:r>
              <a:rPr lang="en-US" altLang="ja-JP" sz="1200" dirty="0" err="1"/>
              <a:t>yyyy</a:t>
            </a:r>
            <a:r>
              <a:rPr lang="en-US" altLang="ja-JP" sz="1200" dirty="0"/>
              <a:t>/mm</a:t>
            </a:r>
            <a:endParaRPr lang="ja-JP" altLang="en-US" sz="1200" dirty="0"/>
          </a:p>
          <a:p>
            <a:r>
              <a:rPr lang="ja-JP" altLang="en-US" sz="1200" dirty="0"/>
              <a:t>対象者　    　：正社員、契約社員</a:t>
            </a:r>
          </a:p>
        </p:txBody>
      </p:sp>
    </p:spTree>
    <p:extLst>
      <p:ext uri="{BB962C8B-B14F-4D97-AF65-F5344CB8AC3E}">
        <p14:creationId xmlns:p14="http://schemas.microsoft.com/office/powerpoint/2010/main" val="303640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D4EE5D-A9D5-DFCA-B932-FBD7518C4F86}"/>
              </a:ext>
            </a:extLst>
          </p:cNvPr>
          <p:cNvPicPr>
            <a:picLocks noChangeAspect="1"/>
          </p:cNvPicPr>
          <p:nvPr/>
        </p:nvPicPr>
        <p:blipFill>
          <a:blip r:embed="rId2"/>
          <a:stretch>
            <a:fillRect/>
          </a:stretch>
        </p:blipFill>
        <p:spPr>
          <a:xfrm>
            <a:off x="5655426" y="1960521"/>
            <a:ext cx="6403139" cy="2894112"/>
          </a:xfrm>
          <a:prstGeom prst="rect">
            <a:avLst/>
          </a:prstGeom>
          <a:ln>
            <a:solidFill>
              <a:schemeClr val="bg1">
                <a:lumMod val="85000"/>
              </a:schemeClr>
            </a:solidFill>
          </a:ln>
        </p:spPr>
      </p:pic>
      <p:sp>
        <p:nvSpPr>
          <p:cNvPr id="15" name="Google Shape;156;g125f8f40711_0_119">
            <a:extLst>
              <a:ext uri="{FF2B5EF4-FFF2-40B4-BE49-F238E27FC236}">
                <a16:creationId xmlns:a16="http://schemas.microsoft.com/office/drawing/2014/main" id="{A2C88B18-89BA-4B71-91BF-2ED535E78F69}"/>
              </a:ext>
            </a:extLst>
          </p:cNvPr>
          <p:cNvSpPr txBox="1"/>
          <p:nvPr/>
        </p:nvSpPr>
        <p:spPr>
          <a:xfrm>
            <a:off x="429928" y="1456917"/>
            <a:ext cx="4689703"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ID</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（メールアドレス）とパスワードを入力</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し、ログイン</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します。</a:t>
            </a:r>
          </a:p>
        </p:txBody>
      </p:sp>
      <p:sp>
        <p:nvSpPr>
          <p:cNvPr id="16" name="Google Shape;157;g125f8f40711_0_119">
            <a:extLst>
              <a:ext uri="{FF2B5EF4-FFF2-40B4-BE49-F238E27FC236}">
                <a16:creationId xmlns:a16="http://schemas.microsoft.com/office/drawing/2014/main" id="{177D8414-A801-4D97-9770-CF5E3DBC6C07}"/>
              </a:ext>
            </a:extLst>
          </p:cNvPr>
          <p:cNvSpPr txBox="1"/>
          <p:nvPr/>
        </p:nvSpPr>
        <p:spPr>
          <a:xfrm>
            <a:off x="5547361" y="1451219"/>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②スマートレビューのアイコンをクリックします。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24" name="Picture 2">
            <a:extLst>
              <a:ext uri="{FF2B5EF4-FFF2-40B4-BE49-F238E27FC236}">
                <a16:creationId xmlns:a16="http://schemas.microsoft.com/office/drawing/2014/main" id="{7E140C41-A0EE-4E76-8720-04F103EA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28" y="1876868"/>
            <a:ext cx="4928764" cy="324725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AE4A2420-A8D7-C025-E37D-944D513139CA}"/>
              </a:ext>
            </a:extLst>
          </p:cNvPr>
          <p:cNvSpPr/>
          <p:nvPr/>
        </p:nvSpPr>
        <p:spPr>
          <a:xfrm>
            <a:off x="5658554" y="3282369"/>
            <a:ext cx="1166193" cy="25041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 name="Google Shape;78;p5">
            <a:extLst>
              <a:ext uri="{FF2B5EF4-FFF2-40B4-BE49-F238E27FC236}">
                <a16:creationId xmlns:a16="http://schemas.microsoft.com/office/drawing/2014/main" id="{B5D318F2-D01E-B19F-F5D8-70F8CF981DFD}"/>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Google Shape;203;g125f8f40711_0_141">
            <a:extLst>
              <a:ext uri="{FF2B5EF4-FFF2-40B4-BE49-F238E27FC236}">
                <a16:creationId xmlns:a16="http://schemas.microsoft.com/office/drawing/2014/main" id="{E4E8D70F-1CF4-A0C7-0632-505BEC664200}"/>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2</a:t>
            </a:r>
            <a:r>
              <a:rPr lang="en-US" altLang="ja-JP" sz="1600" b="1">
                <a:solidFill>
                  <a:schemeClr val="tx1">
                    <a:lumMod val="90000"/>
                    <a:lumOff val="10000"/>
                  </a:schemeClr>
                </a:solidFill>
                <a:latin typeface="Meiryo"/>
                <a:ea typeface="Meiryo"/>
                <a:cs typeface="Meiryo"/>
                <a:sym typeface="Meiryo"/>
              </a:rPr>
              <a:t>-1. </a:t>
            </a:r>
            <a:r>
              <a:rPr lang="ja-JP" altLang="en-US" sz="1600" b="1">
                <a:solidFill>
                  <a:schemeClr val="tx1">
                    <a:lumMod val="90000"/>
                    <a:lumOff val="10000"/>
                  </a:schemeClr>
                </a:solidFill>
                <a:latin typeface="Meiryo"/>
                <a:ea typeface="Meiryo"/>
                <a:cs typeface="Meiryo"/>
                <a:sym typeface="Meiryo"/>
              </a:rPr>
              <a:t>カオナビからログインする</a:t>
            </a:r>
            <a:endParaRPr lang="ja-JP" altLang="en-US" sz="1600" b="1" dirty="0">
              <a:solidFill>
                <a:schemeClr val="tx1">
                  <a:lumMod val="90000"/>
                  <a:lumOff val="10000"/>
                </a:schemeClr>
              </a:solidFill>
              <a:latin typeface="Meiryo"/>
              <a:ea typeface="Meiryo"/>
              <a:cs typeface="Meiryo"/>
              <a:sym typeface="Meiryo"/>
            </a:endParaRPr>
          </a:p>
        </p:txBody>
      </p:sp>
      <p:sp>
        <p:nvSpPr>
          <p:cNvPr id="9" name="四角形: 角を丸くする 8">
            <a:extLst>
              <a:ext uri="{FF2B5EF4-FFF2-40B4-BE49-F238E27FC236}">
                <a16:creationId xmlns:a16="http://schemas.microsoft.com/office/drawing/2014/main" id="{E459A3D2-913C-00FF-FA8B-43CB1D73C4FF}"/>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0" name="Google Shape;76;p5">
            <a:extLst>
              <a:ext uri="{FF2B5EF4-FFF2-40B4-BE49-F238E27FC236}">
                <a16:creationId xmlns:a16="http://schemas.microsoft.com/office/drawing/2014/main" id="{A0EACE4C-7043-42DD-F22A-EF1FBAF849CC}"/>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196970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6;g125f8f40711_0_119">
            <a:extLst>
              <a:ext uri="{FF2B5EF4-FFF2-40B4-BE49-F238E27FC236}">
                <a16:creationId xmlns:a16="http://schemas.microsoft.com/office/drawing/2014/main" id="{4477B2E6-232E-4849-BC10-3DBBFC5973E1}"/>
              </a:ext>
            </a:extLst>
          </p:cNvPr>
          <p:cNvSpPr txBox="1"/>
          <p:nvPr/>
        </p:nvSpPr>
        <p:spPr>
          <a:xfrm>
            <a:off x="292317" y="1460616"/>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③スマートレビューの</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TOP</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画面を表示します。</a:t>
            </a:r>
          </a:p>
        </p:txBody>
      </p:sp>
      <p:sp>
        <p:nvSpPr>
          <p:cNvPr id="11" name="Google Shape;157;g125f8f40711_0_119">
            <a:extLst>
              <a:ext uri="{FF2B5EF4-FFF2-40B4-BE49-F238E27FC236}">
                <a16:creationId xmlns:a16="http://schemas.microsoft.com/office/drawing/2014/main" id="{A31B0BD6-AEF1-4594-AB71-095BCFF972DD}"/>
              </a:ext>
            </a:extLst>
          </p:cNvPr>
          <p:cNvSpPr txBox="1"/>
          <p:nvPr/>
        </p:nvSpPr>
        <p:spPr>
          <a:xfrm>
            <a:off x="6337382" y="14606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④評価イベントのタイトルをクリックしイベントに入ります。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3FD42BA0-1C05-083B-4697-28F8AA3CA8E1}"/>
              </a:ext>
            </a:extLst>
          </p:cNvPr>
          <p:cNvPicPr>
            <a:picLocks noChangeAspect="1"/>
          </p:cNvPicPr>
          <p:nvPr/>
        </p:nvPicPr>
        <p:blipFill>
          <a:blip r:embed="rId2"/>
          <a:stretch>
            <a:fillRect/>
          </a:stretch>
        </p:blipFill>
        <p:spPr>
          <a:xfrm>
            <a:off x="292317" y="1816539"/>
            <a:ext cx="5762037" cy="2518246"/>
          </a:xfrm>
          <a:prstGeom prst="rect">
            <a:avLst/>
          </a:prstGeom>
          <a:ln>
            <a:solidFill>
              <a:schemeClr val="bg1">
                <a:lumMod val="85000"/>
              </a:schemeClr>
            </a:solidFill>
          </a:ln>
        </p:spPr>
      </p:pic>
      <p:pic>
        <p:nvPicPr>
          <p:cNvPr id="26" name="図 25">
            <a:extLst>
              <a:ext uri="{FF2B5EF4-FFF2-40B4-BE49-F238E27FC236}">
                <a16:creationId xmlns:a16="http://schemas.microsoft.com/office/drawing/2014/main" id="{063A0C99-5C7F-DDEB-A269-3D0625C4A0F7}"/>
              </a:ext>
            </a:extLst>
          </p:cNvPr>
          <p:cNvPicPr>
            <a:picLocks noChangeAspect="1"/>
          </p:cNvPicPr>
          <p:nvPr/>
        </p:nvPicPr>
        <p:blipFill>
          <a:blip r:embed="rId2"/>
          <a:stretch>
            <a:fillRect/>
          </a:stretch>
        </p:blipFill>
        <p:spPr>
          <a:xfrm>
            <a:off x="6337382" y="1816539"/>
            <a:ext cx="5762037" cy="2518246"/>
          </a:xfrm>
          <a:prstGeom prst="rect">
            <a:avLst/>
          </a:prstGeom>
          <a:ln>
            <a:solidFill>
              <a:schemeClr val="bg1">
                <a:lumMod val="85000"/>
              </a:schemeClr>
            </a:solidFill>
          </a:ln>
        </p:spPr>
      </p:pic>
      <p:sp>
        <p:nvSpPr>
          <p:cNvPr id="16" name="正方形/長方形 15">
            <a:extLst>
              <a:ext uri="{FF2B5EF4-FFF2-40B4-BE49-F238E27FC236}">
                <a16:creationId xmlns:a16="http://schemas.microsoft.com/office/drawing/2014/main" id="{1BB671C1-A149-4130-9519-CC884A70C92E}"/>
              </a:ext>
            </a:extLst>
          </p:cNvPr>
          <p:cNvSpPr/>
          <p:nvPr/>
        </p:nvSpPr>
        <p:spPr>
          <a:xfrm>
            <a:off x="6374566" y="2468004"/>
            <a:ext cx="1197755" cy="1372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78;p5">
            <a:extLst>
              <a:ext uri="{FF2B5EF4-FFF2-40B4-BE49-F238E27FC236}">
                <a16:creationId xmlns:a16="http://schemas.microsoft.com/office/drawing/2014/main" id="{574657B0-5B2F-4281-4BCC-4038997717E9}"/>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Google Shape;203;g125f8f40711_0_141">
            <a:extLst>
              <a:ext uri="{FF2B5EF4-FFF2-40B4-BE49-F238E27FC236}">
                <a16:creationId xmlns:a16="http://schemas.microsoft.com/office/drawing/2014/main" id="{651EBCEB-172F-84A5-5F1D-953F3986CCEB}"/>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2</a:t>
            </a:r>
            <a:r>
              <a:rPr lang="en-US" altLang="ja-JP" sz="1600" b="1">
                <a:solidFill>
                  <a:schemeClr val="tx1">
                    <a:lumMod val="90000"/>
                    <a:lumOff val="10000"/>
                  </a:schemeClr>
                </a:solidFill>
                <a:latin typeface="Meiryo"/>
                <a:ea typeface="Meiryo"/>
                <a:cs typeface="Meiryo"/>
                <a:sym typeface="Meiryo"/>
              </a:rPr>
              <a:t>-1. </a:t>
            </a:r>
            <a:r>
              <a:rPr lang="ja-JP" altLang="en-US" sz="1600" b="1">
                <a:solidFill>
                  <a:schemeClr val="tx1">
                    <a:lumMod val="90000"/>
                    <a:lumOff val="10000"/>
                  </a:schemeClr>
                </a:solidFill>
                <a:latin typeface="Meiryo"/>
                <a:ea typeface="Meiryo"/>
                <a:cs typeface="Meiryo"/>
                <a:sym typeface="Meiryo"/>
              </a:rPr>
              <a:t>カオナビからログインする</a:t>
            </a:r>
            <a:endParaRPr lang="ja-JP" altLang="en-US" sz="1600" b="1" dirty="0">
              <a:solidFill>
                <a:schemeClr val="tx1">
                  <a:lumMod val="90000"/>
                  <a:lumOff val="10000"/>
                </a:schemeClr>
              </a:solidFill>
              <a:latin typeface="Meiryo"/>
              <a:ea typeface="Meiryo"/>
              <a:cs typeface="Meiryo"/>
              <a:sym typeface="Meiryo"/>
            </a:endParaRPr>
          </a:p>
        </p:txBody>
      </p:sp>
      <p:sp>
        <p:nvSpPr>
          <p:cNvPr id="14" name="四角形: 角を丸くする 13">
            <a:extLst>
              <a:ext uri="{FF2B5EF4-FFF2-40B4-BE49-F238E27FC236}">
                <a16:creationId xmlns:a16="http://schemas.microsoft.com/office/drawing/2014/main" id="{64EFBE6F-0D58-9B8F-6085-D1F76FC0AF71}"/>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5" name="Google Shape;76;p5">
            <a:extLst>
              <a:ext uri="{FF2B5EF4-FFF2-40B4-BE49-F238E27FC236}">
                <a16:creationId xmlns:a16="http://schemas.microsoft.com/office/drawing/2014/main" id="{66022D56-AF7C-B296-A032-D6C55FBB2CC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242634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6C3CB5F-7810-B34D-7E0B-29ECE8B55897}"/>
              </a:ext>
            </a:extLst>
          </p:cNvPr>
          <p:cNvPicPr>
            <a:picLocks noChangeAspect="1"/>
          </p:cNvPicPr>
          <p:nvPr/>
        </p:nvPicPr>
        <p:blipFill>
          <a:blip r:embed="rId2"/>
          <a:stretch>
            <a:fillRect/>
          </a:stretch>
        </p:blipFill>
        <p:spPr>
          <a:xfrm>
            <a:off x="495998" y="1909709"/>
            <a:ext cx="5252651" cy="1175151"/>
          </a:xfrm>
          <a:prstGeom prst="rect">
            <a:avLst/>
          </a:prstGeom>
          <a:ln>
            <a:solidFill>
              <a:schemeClr val="bg1">
                <a:lumMod val="85000"/>
              </a:schemeClr>
            </a:solidFill>
          </a:ln>
        </p:spPr>
      </p:pic>
      <p:sp>
        <p:nvSpPr>
          <p:cNvPr id="7" name="Google Shape;156;g125f8f40711_0_119">
            <a:extLst>
              <a:ext uri="{FF2B5EF4-FFF2-40B4-BE49-F238E27FC236}">
                <a16:creationId xmlns:a16="http://schemas.microsoft.com/office/drawing/2014/main" id="{6444B094-4340-4547-B660-E6BFA3830932}"/>
              </a:ext>
            </a:extLst>
          </p:cNvPr>
          <p:cNvSpPr txBox="1"/>
          <p:nvPr/>
        </p:nvSpPr>
        <p:spPr>
          <a:xfrm>
            <a:off x="479464" y="1423649"/>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⑤左側に表示されているご自身の名前をクリックします。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p:txBody>
      </p:sp>
      <p:sp>
        <p:nvSpPr>
          <p:cNvPr id="12" name="Google Shape;157;g125f8f40711_0_119">
            <a:extLst>
              <a:ext uri="{FF2B5EF4-FFF2-40B4-BE49-F238E27FC236}">
                <a16:creationId xmlns:a16="http://schemas.microsoft.com/office/drawing/2014/main" id="{3CE179F9-2DD1-4C89-8F42-82F876B1AE1B}"/>
              </a:ext>
            </a:extLst>
          </p:cNvPr>
          <p:cNvSpPr txBox="1"/>
          <p:nvPr/>
        </p:nvSpPr>
        <p:spPr>
          <a:xfrm>
            <a:off x="6042860" y="1420201"/>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⑥評価入力ページが表示されます。</a:t>
            </a:r>
          </a:p>
        </p:txBody>
      </p:sp>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6B142AAF-BED3-4442-B895-8097C00D53A2}"/>
              </a:ext>
            </a:extLst>
          </p:cNvPr>
          <p:cNvPicPr>
            <a:picLocks noChangeAspect="1"/>
          </p:cNvPicPr>
          <p:nvPr/>
        </p:nvPicPr>
        <p:blipFill>
          <a:blip r:embed="rId3"/>
          <a:stretch>
            <a:fillRect/>
          </a:stretch>
        </p:blipFill>
        <p:spPr>
          <a:xfrm>
            <a:off x="6096000" y="1818102"/>
            <a:ext cx="5819468" cy="3385665"/>
          </a:xfrm>
          <a:prstGeom prst="rect">
            <a:avLst/>
          </a:prstGeom>
          <a:ln>
            <a:solidFill>
              <a:schemeClr val="bg1">
                <a:lumMod val="85000"/>
              </a:schemeClr>
            </a:solidFill>
          </a:ln>
        </p:spPr>
      </p:pic>
      <p:sp>
        <p:nvSpPr>
          <p:cNvPr id="15" name="正方形/長方形 14">
            <a:extLst>
              <a:ext uri="{FF2B5EF4-FFF2-40B4-BE49-F238E27FC236}">
                <a16:creationId xmlns:a16="http://schemas.microsoft.com/office/drawing/2014/main" id="{E60B0723-1264-40FA-868C-6E31B40D6FA9}"/>
              </a:ext>
            </a:extLst>
          </p:cNvPr>
          <p:cNvSpPr/>
          <p:nvPr/>
        </p:nvSpPr>
        <p:spPr>
          <a:xfrm>
            <a:off x="947652" y="2697701"/>
            <a:ext cx="775961" cy="2808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78;p5">
            <a:extLst>
              <a:ext uri="{FF2B5EF4-FFF2-40B4-BE49-F238E27FC236}">
                <a16:creationId xmlns:a16="http://schemas.microsoft.com/office/drawing/2014/main" id="{F8A1405B-FBDF-55CE-63DE-5FBD06C0FC4B}"/>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4" name="Google Shape;203;g125f8f40711_0_141">
            <a:extLst>
              <a:ext uri="{FF2B5EF4-FFF2-40B4-BE49-F238E27FC236}">
                <a16:creationId xmlns:a16="http://schemas.microsoft.com/office/drawing/2014/main" id="{A19A8797-BCB2-7ECE-AD9F-3BFECEAE03D4}"/>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2</a:t>
            </a:r>
            <a:r>
              <a:rPr lang="en-US" altLang="ja-JP" sz="1600" b="1">
                <a:solidFill>
                  <a:schemeClr val="tx1">
                    <a:lumMod val="90000"/>
                    <a:lumOff val="10000"/>
                  </a:schemeClr>
                </a:solidFill>
                <a:latin typeface="Meiryo"/>
                <a:ea typeface="Meiryo"/>
                <a:cs typeface="Meiryo"/>
                <a:sym typeface="Meiryo"/>
              </a:rPr>
              <a:t>-1. </a:t>
            </a:r>
            <a:r>
              <a:rPr lang="ja-JP" altLang="en-US" sz="1600" b="1">
                <a:solidFill>
                  <a:schemeClr val="tx1">
                    <a:lumMod val="90000"/>
                    <a:lumOff val="10000"/>
                  </a:schemeClr>
                </a:solidFill>
                <a:latin typeface="Meiryo"/>
                <a:ea typeface="Meiryo"/>
                <a:cs typeface="Meiryo"/>
                <a:sym typeface="Meiryo"/>
              </a:rPr>
              <a:t>カオナビからログインする</a:t>
            </a:r>
            <a:endParaRPr lang="ja-JP" altLang="en-US" sz="1600" b="1" dirty="0">
              <a:solidFill>
                <a:schemeClr val="tx1">
                  <a:lumMod val="90000"/>
                  <a:lumOff val="10000"/>
                </a:schemeClr>
              </a:solidFill>
              <a:latin typeface="Meiryo"/>
              <a:ea typeface="Meiryo"/>
              <a:cs typeface="Meiryo"/>
              <a:sym typeface="Meiryo"/>
            </a:endParaRPr>
          </a:p>
        </p:txBody>
      </p:sp>
      <p:sp>
        <p:nvSpPr>
          <p:cNvPr id="17" name="四角形: 角を丸くする 16">
            <a:extLst>
              <a:ext uri="{FF2B5EF4-FFF2-40B4-BE49-F238E27FC236}">
                <a16:creationId xmlns:a16="http://schemas.microsoft.com/office/drawing/2014/main" id="{3255F985-990E-90B1-C6AF-2B542CEB18A8}"/>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8" name="Google Shape;76;p5">
            <a:extLst>
              <a:ext uri="{FF2B5EF4-FFF2-40B4-BE49-F238E27FC236}">
                <a16:creationId xmlns:a16="http://schemas.microsoft.com/office/drawing/2014/main" id="{4168A368-3EFE-B070-28D5-ECD9909919E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314334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8597BB98-82EF-4A6C-BAB7-6CA2D465F703}"/>
              </a:ext>
            </a:extLst>
          </p:cNvPr>
          <p:cNvGrpSpPr/>
          <p:nvPr/>
        </p:nvGrpSpPr>
        <p:grpSpPr>
          <a:xfrm>
            <a:off x="352070" y="1973795"/>
            <a:ext cx="5559843" cy="1369002"/>
            <a:chOff x="1104900" y="2438400"/>
            <a:chExt cx="9267826" cy="2282020"/>
          </a:xfrm>
        </p:grpSpPr>
        <p:pic>
          <p:nvPicPr>
            <p:cNvPr id="17" name="図 16" descr="スクリーンショット が含まれている画像&#10;&#10;自動的に生成された説明">
              <a:extLst>
                <a:ext uri="{FF2B5EF4-FFF2-40B4-BE49-F238E27FC236}">
                  <a16:creationId xmlns:a16="http://schemas.microsoft.com/office/drawing/2014/main" id="{7CD423E1-11D1-4165-BB52-E862FAA06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85000"/>
                </a:schemeClr>
              </a:solidFill>
            </a:ln>
          </p:spPr>
        </p:pic>
        <p:sp>
          <p:nvSpPr>
            <p:cNvPr id="18" name="正方形/長方形 17">
              <a:extLst>
                <a:ext uri="{FF2B5EF4-FFF2-40B4-BE49-F238E27FC236}">
                  <a16:creationId xmlns:a16="http://schemas.microsoft.com/office/drawing/2014/main" id="{E98EB7BE-23E8-4A82-B6CF-5A8975084F9F}"/>
                </a:ext>
              </a:extLst>
            </p:cNvPr>
            <p:cNvSpPr/>
            <p:nvPr/>
          </p:nvSpPr>
          <p:spPr>
            <a:xfrm>
              <a:off x="1578617" y="3502772"/>
              <a:ext cx="8463955" cy="542269"/>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Google Shape;156;g125f8f40711_0_119">
            <a:extLst>
              <a:ext uri="{FF2B5EF4-FFF2-40B4-BE49-F238E27FC236}">
                <a16:creationId xmlns:a16="http://schemas.microsoft.com/office/drawing/2014/main" id="{755B4540-BAB3-407A-A3C9-5161FF10CD78}"/>
              </a:ext>
            </a:extLst>
          </p:cNvPr>
          <p:cNvSpPr txBox="1"/>
          <p:nvPr/>
        </p:nvSpPr>
        <p:spPr>
          <a:xfrm>
            <a:off x="292317" y="14506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①通知メールに記載された</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URL</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をクリックします。</a:t>
            </a:r>
          </a:p>
        </p:txBody>
      </p:sp>
      <p:sp>
        <p:nvSpPr>
          <p:cNvPr id="22" name="Google Shape;157;g125f8f40711_0_119">
            <a:extLst>
              <a:ext uri="{FF2B5EF4-FFF2-40B4-BE49-F238E27FC236}">
                <a16:creationId xmlns:a16="http://schemas.microsoft.com/office/drawing/2014/main" id="{2D7A5325-7946-49BF-926F-03DCD4FFFFDA}"/>
              </a:ext>
            </a:extLst>
          </p:cNvPr>
          <p:cNvSpPr txBox="1"/>
          <p:nvPr/>
        </p:nvSpPr>
        <p:spPr>
          <a:xfrm>
            <a:off x="6167550" y="1450615"/>
            <a:ext cx="5277497" cy="461624"/>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カオナビトップ画面へ遷移するため、ログイン</a:t>
            </a:r>
            <a: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t>ID</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（メールアドレス</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）と</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パスワード</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を入力し、ログインします。</a:t>
            </a:r>
          </a:p>
        </p:txBody>
      </p:sp>
      <p:pic>
        <p:nvPicPr>
          <p:cNvPr id="23" name="Picture 2">
            <a:extLst>
              <a:ext uri="{FF2B5EF4-FFF2-40B4-BE49-F238E27FC236}">
                <a16:creationId xmlns:a16="http://schemas.microsoft.com/office/drawing/2014/main" id="{92B12B06-ABD4-4B80-B9CB-110EE2D1F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089" y="1973031"/>
            <a:ext cx="5277497" cy="347701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4" name="Google Shape;78;p5">
            <a:extLst>
              <a:ext uri="{FF2B5EF4-FFF2-40B4-BE49-F238E27FC236}">
                <a16:creationId xmlns:a16="http://schemas.microsoft.com/office/drawing/2014/main" id="{0593E223-A7AE-94D0-3C76-B5B025FAD80A}"/>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Google Shape;203;g125f8f40711_0_141">
            <a:extLst>
              <a:ext uri="{FF2B5EF4-FFF2-40B4-BE49-F238E27FC236}">
                <a16:creationId xmlns:a16="http://schemas.microsoft.com/office/drawing/2014/main" id="{A5671469-F14D-CF87-1597-2B6C90C0A1A3}"/>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a:solidFill>
                  <a:schemeClr val="tx1">
                    <a:lumMod val="90000"/>
                    <a:lumOff val="10000"/>
                  </a:schemeClr>
                </a:solidFill>
                <a:latin typeface="Meiryo"/>
                <a:ea typeface="Meiryo"/>
                <a:cs typeface="Meiryo"/>
                <a:sym typeface="Meiryo"/>
              </a:rPr>
              <a:t>2-2. </a:t>
            </a:r>
            <a:r>
              <a:rPr lang="ja-JP" altLang="en-US" sz="1600" b="1">
                <a:solidFill>
                  <a:schemeClr val="tx1">
                    <a:lumMod val="90000"/>
                    <a:lumOff val="10000"/>
                  </a:schemeClr>
                </a:solidFill>
                <a:latin typeface="Meiryo"/>
                <a:ea typeface="Meiryo"/>
                <a:cs typeface="Meiryo"/>
                <a:sym typeface="Meiryo"/>
              </a:rPr>
              <a:t>通知メールからアクセスする</a:t>
            </a:r>
            <a:endParaRPr lang="ja-JP" altLang="en-US" sz="1600" b="1"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D37C797F-23ED-E135-C8A6-2D2A7EF8A6EA}"/>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8" name="Google Shape;76;p5">
            <a:extLst>
              <a:ext uri="{FF2B5EF4-FFF2-40B4-BE49-F238E27FC236}">
                <a16:creationId xmlns:a16="http://schemas.microsoft.com/office/drawing/2014/main" id="{67D9C588-9C96-B37A-3DE9-DFF70DA1CEB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a:t>
            </a:r>
            <a:r>
              <a:rPr lang="ja-JP" altLang="en-US" sz="1600" b="1">
                <a:solidFill>
                  <a:srgbClr val="000000"/>
                </a:solidFill>
                <a:latin typeface="Meiryo" panose="020B0604030504040204" pitchFamily="50" charset="-128"/>
                <a:ea typeface="Meiryo" panose="020B0604030504040204" pitchFamily="50" charset="-128"/>
                <a:cs typeface="Meiryo"/>
                <a:sym typeface="Meiryo"/>
              </a:rPr>
              <a:t>被</a:t>
            </a:r>
            <a:r>
              <a:rPr lang="ja-JP" altLang="en-US" sz="1600" b="1" dirty="0">
                <a:solidFill>
                  <a:srgbClr val="000000"/>
                </a:solidFill>
                <a:latin typeface="Meiryo" panose="020B0604030504040204" pitchFamily="50" charset="-128"/>
                <a:ea typeface="Meiryo" panose="020B0604030504040204" pitchFamily="50" charset="-128"/>
                <a:cs typeface="Meiryo"/>
                <a:sym typeface="Meiryo"/>
              </a:rPr>
              <a:t>評価者</a:t>
            </a:r>
            <a:r>
              <a:rPr lang="ja-JP" altLang="en-US" sz="1600" b="1" dirty="0">
                <a:solidFill>
                  <a:srgbClr val="000000"/>
                </a:solidFill>
                <a:latin typeface="Meiryo" panose="020B0604030504040204" pitchFamily="50" charset="-128"/>
                <a:ea typeface="Meiryo" panose="020B0604030504040204" pitchFamily="50" charset="-128"/>
              </a:rPr>
              <a:t>（</a:t>
            </a:r>
            <a:r>
              <a:rPr lang="ja-JP" altLang="en-US" sz="1600" b="1">
                <a:solidFill>
                  <a:srgbClr val="000000"/>
                </a:solidFill>
                <a:latin typeface="Meiryo" panose="020B0604030504040204" pitchFamily="50" charset="-128"/>
                <a:ea typeface="Meiryo" panose="020B0604030504040204" pitchFamily="50" charset="-128"/>
              </a:rPr>
              <a:t>対象者）用</a:t>
            </a:r>
            <a:endParaRPr lang="ja-JP" altLang="en-US" sz="1600" b="0" dirty="0">
              <a:effectLst/>
            </a:endParaRPr>
          </a:p>
        </p:txBody>
      </p:sp>
    </p:spTree>
    <p:extLst>
      <p:ext uri="{BB962C8B-B14F-4D97-AF65-F5344CB8AC3E}">
        <p14:creationId xmlns:p14="http://schemas.microsoft.com/office/powerpoint/2010/main" val="2708694896"/>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1316</Words>
  <Application>Microsoft Office PowerPoint</Application>
  <PresentationFormat>ワイド画面</PresentationFormat>
  <Paragraphs>166</Paragraphs>
  <Slides>16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Meiryo UI</vt:lpstr>
      <vt:lpstr>Noto Sans CJK JP</vt:lpstr>
      <vt:lpstr>メイリオ</vt:lpstr>
      <vt:lpstr>メイリオ</vt:lpstr>
      <vt:lpstr>游ゴシック</vt:lpstr>
      <vt:lpstr>游ゴシック Light</vt:lpstr>
      <vt:lpstr>Arial</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yurie.oka</dc:creator>
  <cp:lastModifiedBy>星野千晶</cp:lastModifiedBy>
  <cp:revision>63</cp:revision>
  <dcterms:created xsi:type="dcterms:W3CDTF">2021-11-29T06:38:26Z</dcterms:created>
  <dcterms:modified xsi:type="dcterms:W3CDTF">2025-04-07T11:19:23Z</dcterms:modified>
</cp:coreProperties>
</file>