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57" r:id="rId3"/>
    <p:sldId id="258" r:id="rId4"/>
    <p:sldId id="259" r:id="rId5"/>
    <p:sldId id="301"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80" r:id="rId26"/>
    <p:sldId id="281" r:id="rId27"/>
    <p:sldId id="282" r:id="rId28"/>
    <p:sldId id="283" r:id="rId29"/>
    <p:sldId id="284" r:id="rId30"/>
    <p:sldId id="287" r:id="rId31"/>
    <p:sldId id="288" r:id="rId32"/>
    <p:sldId id="290" r:id="rId33"/>
    <p:sldId id="291" r:id="rId34"/>
    <p:sldId id="293" r:id="rId35"/>
    <p:sldId id="296" r:id="rId36"/>
    <p:sldId id="297" r:id="rId37"/>
    <p:sldId id="298" r:id="rId38"/>
    <p:sldId id="29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9AA0A6"/>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f7m9hA8ra2MYB9iG9yJKMnijdt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橋渚" initials="北橋渚" lastIdx="2" clrIdx="0">
    <p:extLst>
      <p:ext uri="{19B8F6BF-5375-455C-9EA6-DF929625EA0E}">
        <p15:presenceInfo xmlns:p15="http://schemas.microsoft.com/office/powerpoint/2012/main" userId="S::nagisa.kitahashi@kaonavi.jp::9ceb53a7-cfad-49b5-8af7-2d39e4a6e6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F41762-7F61-4FEE-8137-EAF95C75022C}">
  <a:tblStyle styleId="{23F41762-7F61-4FEE-8137-EAF95C75022C}" styleName="Table_0">
    <a:wholeTbl>
      <a:tcTxStyle b="off" i="off">
        <a:font>
          <a:latin typeface="Trebuchet MS"/>
          <a:ea typeface="Trebuchet MS"/>
          <a:cs typeface="Trebuchet MS"/>
        </a:font>
        <a:srgbClr val="000000"/>
      </a:tcTxStyle>
      <a:tcStyle>
        <a:tcBdr>
          <a:left>
            <a:ln w="12700" cap="flat" cmpd="sng">
              <a:solidFill>
                <a:srgbClr val="FFCA08"/>
              </a:solidFill>
              <a:prstDash val="solid"/>
              <a:round/>
              <a:headEnd type="none" w="sm" len="sm"/>
              <a:tailEnd type="none" w="sm" len="sm"/>
            </a:ln>
          </a:left>
          <a:right>
            <a:ln w="12700" cap="flat" cmpd="sng">
              <a:solidFill>
                <a:srgbClr val="FFCA08"/>
              </a:solidFill>
              <a:prstDash val="solid"/>
              <a:round/>
              <a:headEnd type="none" w="sm" len="sm"/>
              <a:tailEnd type="none" w="sm" len="sm"/>
            </a:ln>
          </a:right>
          <a:top>
            <a:ln w="12700" cap="flat" cmpd="sng">
              <a:solidFill>
                <a:srgbClr val="FFCA08"/>
              </a:solidFill>
              <a:prstDash val="solid"/>
              <a:round/>
              <a:headEnd type="none" w="sm" len="sm"/>
              <a:tailEnd type="none" w="sm" len="sm"/>
            </a:ln>
          </a:top>
          <a:bottom>
            <a:ln w="12700" cap="flat" cmpd="sng">
              <a:solidFill>
                <a:srgbClr val="FFCA08"/>
              </a:solidFill>
              <a:prstDash val="solid"/>
              <a:round/>
              <a:headEnd type="none" w="sm" len="sm"/>
              <a:tailEnd type="none" w="sm" len="sm"/>
            </a:ln>
          </a:bottom>
          <a:insideH>
            <a:ln w="12700" cap="flat" cmpd="sng">
              <a:solidFill>
                <a:srgbClr val="FFCA08"/>
              </a:solidFill>
              <a:prstDash val="solid"/>
              <a:round/>
              <a:headEnd type="none" w="sm" len="sm"/>
              <a:tailEnd type="none" w="sm" len="sm"/>
            </a:ln>
          </a:insideH>
          <a:insideV>
            <a:ln w="12700" cap="flat" cmpd="sng">
              <a:solidFill>
                <a:srgbClr val="FFCA08"/>
              </a:solidFill>
              <a:prstDash val="solid"/>
              <a:round/>
              <a:headEnd type="none" w="sm" len="sm"/>
              <a:tailEnd type="none" w="sm" len="sm"/>
            </a:ln>
          </a:insideV>
        </a:tcBdr>
        <a:fill>
          <a:solidFill>
            <a:srgbClr val="FFF5E6"/>
          </a:solidFill>
        </a:fill>
      </a:tcStyle>
    </a:wholeTbl>
    <a:band1H>
      <a:tcTxStyle b="off" i="off"/>
      <a:tcStyle>
        <a:tcBdr/>
        <a:fill>
          <a:solidFill>
            <a:srgbClr val="FFECCA"/>
          </a:solidFill>
        </a:fill>
      </a:tcStyle>
    </a:band1H>
    <a:band2H>
      <a:tcTxStyle b="off" i="off"/>
      <a:tcStyle>
        <a:tcBdr/>
      </a:tcStyle>
    </a:band2H>
    <a:band1V>
      <a:tcTxStyle b="off" i="off"/>
      <a:tcStyle>
        <a:tcBdr/>
        <a:fill>
          <a:solidFill>
            <a:srgbClr val="FFECCA"/>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rgbClr val="FFCA08"/>
              </a:solidFill>
              <a:prstDash val="solid"/>
              <a:round/>
              <a:headEnd type="none" w="sm" len="sm"/>
              <a:tailEnd type="none" w="sm" len="sm"/>
            </a:ln>
          </a:top>
        </a:tcBdr>
        <a:fill>
          <a:solidFill>
            <a:srgbClr val="FFF5E6"/>
          </a:solidFill>
        </a:fill>
      </a:tcStyle>
    </a:lastRow>
    <a:seCell>
      <a:tcTxStyle b="off" i="off"/>
      <a:tcStyle>
        <a:tcBdr/>
      </a:tcStyle>
    </a:seCell>
    <a:swCell>
      <a:tcTxStyle b="off" i="off"/>
      <a:tcStyle>
        <a:tcBdr/>
      </a:tcStyle>
    </a:swCell>
    <a:firstRow>
      <a:tcTxStyle b="on" i="off"/>
      <a:tcStyle>
        <a:tcBdr/>
        <a:fill>
          <a:solidFill>
            <a:srgbClr val="FFF5E6"/>
          </a:solidFill>
        </a:fill>
      </a:tcStyle>
    </a:firstRow>
    <a:neCell>
      <a:tcTxStyle b="off" i="off"/>
      <a:tcStyle>
        <a:tcBdr/>
      </a:tcStyle>
    </a:neCell>
    <a:nwCell>
      <a:tcTxStyle b="off" i="off"/>
      <a:tcStyle>
        <a:tcBdr/>
      </a:tcStyle>
    </a:nwCell>
  </a:tblStyle>
  <a:tblStyle styleId="{C6C90C77-9A05-48C1-8635-7B70BF034EDF}"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78" y="22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5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5f8f4071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25f8f40711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125f8f40711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5f8f40711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25f8f40711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125f8f40711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25f8f40711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25f8f40711_0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125f8f40711_0_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5f8f40711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25f8f40711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125f8f40711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5f8f40711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25f8f40711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125f8f40711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25f8f40711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125f8f40711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125f8f40711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5f8f40711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25f8f40711_0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25f8f40711_0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6584d4e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126584d4e9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126584d4e9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6584d4e9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126584d4e9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126584d4e9d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26584d4e9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26584d4e9d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126584d4e9d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25f8f40711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25f8f40711_0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125f8f40711_0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26584d4e9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26584d4e9d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26584d4e9d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6584d4e9d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126584d4e9d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126584d4e9d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26584d4e9d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26584d4e9d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g126584d4e9d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26584d4e9d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26584d4e9d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126584d4e9d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26584d4e9d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126584d4e9d_0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126584d4e9d_0_1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26584d4e9d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26584d4e9d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126584d4e9d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26584d4e9d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26584d4e9d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126584d4e9d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26584d4e9d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26584d4e9d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126584d4e9d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6584d4e9d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26584d4e9d_0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126584d4e9d_0_2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26584d4e9d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126584d4e9d_0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g126584d4e9d_0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6584d4e9d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126584d4e9d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g126584d4e9d_0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2e46f93c5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12e46f93c5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g12e46f93c5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e46f93c55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12e46f93c55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g12e46f93c55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2e46f93c55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12e46f93c55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12e46f93c55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2e46f93c55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12e46f93c55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g12e46f93c55_0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2e46f93c55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12e46f93c55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12e46f93c55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2e46f93c55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12e46f93c55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g12e46f93c55_0_1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2e46f93c55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12e46f93c55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g12e46f93c55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5f8f40711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125f8f40711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g125f8f40711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BB5DCDE-1B79-F733-65AF-62DED2662A26}"/>
            </a:ext>
          </a:extLst>
        </p:cNvPr>
        <p:cNvGrpSpPr/>
        <p:nvPr/>
      </p:nvGrpSpPr>
      <p:grpSpPr>
        <a:xfrm>
          <a:off x="0" y="0"/>
          <a:ext cx="0" cy="0"/>
          <a:chOff x="0" y="0"/>
          <a:chExt cx="0" cy="0"/>
        </a:xfrm>
      </p:grpSpPr>
      <p:sp>
        <p:nvSpPr>
          <p:cNvPr id="90" name="Google Shape;90;g125f8f40711_0_12:notes">
            <a:extLst>
              <a:ext uri="{FF2B5EF4-FFF2-40B4-BE49-F238E27FC236}">
                <a16:creationId xmlns:a16="http://schemas.microsoft.com/office/drawing/2014/main" id="{7E64FE30-EDE6-7E71-ACB5-15DC4B771F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125f8f40711_0_12:notes">
            <a:extLst>
              <a:ext uri="{FF2B5EF4-FFF2-40B4-BE49-F238E27FC236}">
                <a16:creationId xmlns:a16="http://schemas.microsoft.com/office/drawing/2014/main" id="{E968EBB2-8FCB-98C3-EAA8-07FC72C7B3C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g125f8f40711_0_12:notes">
            <a:extLst>
              <a:ext uri="{FF2B5EF4-FFF2-40B4-BE49-F238E27FC236}">
                <a16:creationId xmlns:a16="http://schemas.microsoft.com/office/drawing/2014/main" id="{A1B4A4B6-7578-C298-6F35-ADD09EAC47B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89082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5f8f40711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125f8f40711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g125f8f40711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5f8f40711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125f8f40711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125f8f40711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5f8f40711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125f8f40711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125f8f40711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5f8f40711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125f8f40711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125f8f40711_0_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5"/>
        <p:cNvGrpSpPr/>
        <p:nvPr/>
      </p:nvGrpSpPr>
      <p:grpSpPr>
        <a:xfrm>
          <a:off x="0" y="0"/>
          <a:ext cx="0" cy="0"/>
          <a:chOff x="0" y="0"/>
          <a:chExt cx="0" cy="0"/>
        </a:xfrm>
      </p:grpSpPr>
      <p:pic>
        <p:nvPicPr>
          <p:cNvPr id="16" name="Google Shape;16;p10" descr="アイコン&#10;&#10;中程度の精度で自動的に生成された説明"/>
          <p:cNvPicPr preferRelativeResize="0"/>
          <p:nvPr/>
        </p:nvPicPr>
        <p:blipFill rotWithShape="1">
          <a:blip r:embed="rId2">
            <a:alphaModFix/>
          </a:blip>
          <a:srcRect/>
          <a:stretch/>
        </p:blipFill>
        <p:spPr>
          <a:xfrm>
            <a:off x="-22578" y="-12700"/>
            <a:ext cx="12214578" cy="6870700"/>
          </a:xfrm>
          <a:prstGeom prst="rect">
            <a:avLst/>
          </a:prstGeom>
          <a:noFill/>
          <a:ln>
            <a:noFill/>
          </a:ln>
        </p:spPr>
      </p:pic>
      <p:sp>
        <p:nvSpPr>
          <p:cNvPr id="17" name="Google Shape;17;p10"/>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accent3"/>
                </a:solidFill>
                <a:latin typeface="Arial"/>
                <a:ea typeface="Arial"/>
                <a:cs typeface="Arial"/>
                <a:sym typeface="Arial"/>
              </a:rPr>
              <a:t>© kaonavi, inc.</a:t>
            </a:r>
            <a:endParaRPr sz="900" b="0" i="0" u="none" strike="noStrike" cap="none">
              <a:solidFill>
                <a:schemeClr val="accent3"/>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8"/>
        <p:cNvGrpSpPr/>
        <p:nvPr/>
      </p:nvGrpSpPr>
      <p:grpSpPr>
        <a:xfrm>
          <a:off x="0" y="0"/>
          <a:ext cx="0" cy="0"/>
          <a:chOff x="0" y="0"/>
          <a:chExt cx="0" cy="0"/>
        </a:xfrm>
      </p:grpSpPr>
      <p:pic>
        <p:nvPicPr>
          <p:cNvPr id="19" name="Google Shape;19;p12" descr="アイコン&#10;&#10;自動的に生成された説明"/>
          <p:cNvPicPr preferRelativeResize="0"/>
          <p:nvPr/>
        </p:nvPicPr>
        <p:blipFill rotWithShape="1">
          <a:blip r:embed="rId2">
            <a:alphaModFix/>
          </a:blip>
          <a:srcRect/>
          <a:stretch/>
        </p:blipFill>
        <p:spPr>
          <a:xfrm>
            <a:off x="4439" y="0"/>
            <a:ext cx="12192000" cy="6858000"/>
          </a:xfrm>
          <a:prstGeom prst="rect">
            <a:avLst/>
          </a:prstGeom>
          <a:noFill/>
          <a:ln>
            <a:noFill/>
          </a:ln>
        </p:spPr>
      </p:pic>
      <p:sp>
        <p:nvSpPr>
          <p:cNvPr id="20" name="Google Shape;20;p12"/>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accent3"/>
                </a:solidFill>
                <a:latin typeface="Arial"/>
                <a:ea typeface="Arial"/>
                <a:cs typeface="Arial"/>
                <a:sym typeface="Arial"/>
              </a:rPr>
              <a:t>© kaonavi, inc.</a:t>
            </a:r>
            <a:endParaRPr sz="900" b="0" i="0" u="none" strike="noStrike" cap="none">
              <a:solidFill>
                <a:schemeClr val="accent3"/>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のみ">
  <p:cSld name="タイトルのみ">
    <p:spTree>
      <p:nvGrpSpPr>
        <p:cNvPr id="1" name="Shape 21"/>
        <p:cNvGrpSpPr/>
        <p:nvPr/>
      </p:nvGrpSpPr>
      <p:grpSpPr>
        <a:xfrm>
          <a:off x="0" y="0"/>
          <a:ext cx="0" cy="0"/>
          <a:chOff x="0" y="0"/>
          <a:chExt cx="0" cy="0"/>
        </a:xfrm>
      </p:grpSpPr>
      <p:pic>
        <p:nvPicPr>
          <p:cNvPr id="22" name="Google Shape;22;p13"/>
          <p:cNvPicPr preferRelativeResize="0"/>
          <p:nvPr/>
        </p:nvPicPr>
        <p:blipFill rotWithShape="1">
          <a:blip r:embed="rId2">
            <a:alphaModFix/>
          </a:blip>
          <a:srcRect/>
          <a:stretch/>
        </p:blipFill>
        <p:spPr>
          <a:xfrm>
            <a:off x="0" y="6121400"/>
            <a:ext cx="12192000" cy="736600"/>
          </a:xfrm>
          <a:prstGeom prst="rect">
            <a:avLst/>
          </a:prstGeom>
          <a:noFill/>
          <a:ln>
            <a:noFill/>
          </a:ln>
        </p:spPr>
      </p:pic>
      <p:sp>
        <p:nvSpPr>
          <p:cNvPr id="23" name="Google Shape;23;p13"/>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accent3"/>
                </a:solidFill>
                <a:latin typeface="Arial"/>
                <a:ea typeface="Arial"/>
                <a:cs typeface="Arial"/>
                <a:sym typeface="Arial"/>
              </a:rPr>
              <a:t>© kaonavi, inc.</a:t>
            </a:r>
            <a:endParaRPr sz="900" b="0" i="0" u="none" strike="noStrike" cap="none">
              <a:solidFill>
                <a:schemeClr val="accent3"/>
              </a:solidFill>
              <a:latin typeface="Arial"/>
              <a:ea typeface="Arial"/>
              <a:cs typeface="Arial"/>
              <a:sym typeface="Arial"/>
            </a:endParaRPr>
          </a:p>
        </p:txBody>
      </p:sp>
      <p:sp>
        <p:nvSpPr>
          <p:cNvPr id="24" name="Google Shape;24;p13"/>
          <p:cNvSpPr txBox="1"/>
          <p:nvPr/>
        </p:nvSpPr>
        <p:spPr>
          <a:xfrm>
            <a:off x="9327292"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accent3"/>
                </a:solidFill>
                <a:latin typeface="Arial"/>
                <a:ea typeface="Arial"/>
                <a:cs typeface="Arial"/>
                <a:sym typeface="Arial"/>
              </a:rPr>
              <a:t>‹#›</a:t>
            </a:fld>
            <a:endParaRPr sz="1200" b="0" i="0" u="none" strike="noStrike" cap="none">
              <a:solidFill>
                <a:schemeClr val="accent3"/>
              </a:solidFill>
              <a:latin typeface="Arial"/>
              <a:ea typeface="Arial"/>
              <a:cs typeface="Arial"/>
              <a:sym typeface="Arial"/>
            </a:endParaRPr>
          </a:p>
        </p:txBody>
      </p:sp>
      <p:cxnSp>
        <p:nvCxnSpPr>
          <p:cNvPr id="25" name="Google Shape;25;p13"/>
          <p:cNvCxnSpPr/>
          <p:nvPr/>
        </p:nvCxnSpPr>
        <p:spPr>
          <a:xfrm>
            <a:off x="392915" y="798576"/>
            <a:ext cx="11130514" cy="0"/>
          </a:xfrm>
          <a:prstGeom prst="straightConnector1">
            <a:avLst/>
          </a:prstGeom>
          <a:noFill/>
          <a:ln w="19050" cap="flat" cmpd="sng">
            <a:solidFill>
              <a:srgbClr val="DDDDDE"/>
            </a:solidFill>
            <a:prstDash val="solid"/>
            <a:miter lim="800000"/>
            <a:headEnd type="none" w="sm" len="sm"/>
            <a:tailEnd type="none" w="sm" len="sm"/>
          </a:ln>
        </p:spPr>
      </p:cxnSp>
      <p:pic>
        <p:nvPicPr>
          <p:cNvPr id="26" name="Google Shape;26;p13" descr="アイコン&#10;&#10;自動的に生成された説明"/>
          <p:cNvPicPr preferRelativeResize="0"/>
          <p:nvPr/>
        </p:nvPicPr>
        <p:blipFill rotWithShape="1">
          <a:blip r:embed="rId3">
            <a:alphaModFix/>
          </a:blip>
          <a:srcRect/>
          <a:stretch/>
        </p:blipFill>
        <p:spPr>
          <a:xfrm>
            <a:off x="11454106" y="406867"/>
            <a:ext cx="446573" cy="4465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 name="Google Shape;34;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 name="Google Shape;3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38"/>
        <p:cNvGrpSpPr/>
        <p:nvPr/>
      </p:nvGrpSpPr>
      <p:grpSpPr>
        <a:xfrm>
          <a:off x="0" y="0"/>
          <a:ext cx="0" cy="0"/>
          <a:chOff x="0" y="0"/>
          <a:chExt cx="0" cy="0"/>
        </a:xfrm>
      </p:grpSpPr>
      <p:sp>
        <p:nvSpPr>
          <p:cNvPr id="39" name="Google Shape;3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a:spLocks noGrp="1"/>
          </p:cNvSpPr>
          <p:nvPr>
            <p:ph type="pic" idx="2"/>
          </p:nvPr>
        </p:nvSpPr>
        <p:spPr>
          <a:xfrm>
            <a:off x="5183188" y="987425"/>
            <a:ext cx="6172200" cy="4873625"/>
          </a:xfrm>
          <a:prstGeom prst="rect">
            <a:avLst/>
          </a:prstGeom>
          <a:noFill/>
          <a:ln>
            <a:noFill/>
          </a:ln>
        </p:spPr>
      </p:sp>
      <p:sp>
        <p:nvSpPr>
          <p:cNvPr id="41" name="Google Shape;41;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45"/>
        <p:cNvGrpSpPr/>
        <p:nvPr/>
      </p:nvGrpSpPr>
      <p:grpSpPr>
        <a:xfrm>
          <a:off x="0" y="0"/>
          <a:ext cx="0" cy="0"/>
          <a:chOff x="0" y="0"/>
          <a:chExt cx="0" cy="0"/>
        </a:xfrm>
      </p:grpSpPr>
      <p:sp>
        <p:nvSpPr>
          <p:cNvPr id="46" name="Google Shape;4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A8A8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A8A8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A8A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0.pn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hyperlink" Target="https://play.google.com/store/apps/details?id=jp.kaonavi.app" TargetMode="External"/><Relationship Id="rId7" Type="http://schemas.openxmlformats.org/officeDocument/2006/relationships/hyperlink" Target="https://help.kaonavi.jp/hc/ja/articles/30383836058125"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s://apps.apple.com/jp/app/%E3%82%AB%E3%82%AA%E3%83%8A%E3%83%93/id1356050714?l=ja&amp;ls=1" TargetMode="Externa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hyperlink" Target="https://service.kaonavi.jp/"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accent4"/>
                </a:solidFill>
                <a:latin typeface="Arial"/>
                <a:ea typeface="Arial"/>
                <a:cs typeface="Arial"/>
                <a:sym typeface="Arial"/>
              </a:rPr>
              <a:t>© </a:t>
            </a:r>
            <a:r>
              <a:rPr lang="en-US" sz="900" b="0" i="0" u="none" strike="noStrike" cap="none" dirty="0" err="1">
                <a:solidFill>
                  <a:schemeClr val="accent4"/>
                </a:solidFill>
                <a:latin typeface="Arial"/>
                <a:ea typeface="Arial"/>
                <a:cs typeface="Arial"/>
                <a:sym typeface="Arial"/>
              </a:rPr>
              <a:t>kaonavi</a:t>
            </a:r>
            <a:r>
              <a:rPr lang="en-US" sz="900" b="0" i="0" u="none" strike="noStrike" cap="none" dirty="0">
                <a:solidFill>
                  <a:schemeClr val="accent4"/>
                </a:solidFill>
                <a:latin typeface="Arial"/>
                <a:ea typeface="Arial"/>
                <a:cs typeface="Arial"/>
                <a:sym typeface="Arial"/>
              </a:rPr>
              <a:t>, </a:t>
            </a:r>
            <a:r>
              <a:rPr lang="en-US" sz="900" b="0" i="0" u="none" strike="noStrike" cap="none" dirty="0" err="1">
                <a:solidFill>
                  <a:schemeClr val="accent4"/>
                </a:solidFill>
                <a:latin typeface="Arial"/>
                <a:ea typeface="Arial"/>
                <a:cs typeface="Arial"/>
                <a:sym typeface="Arial"/>
              </a:rPr>
              <a:t>inc.</a:t>
            </a:r>
            <a:endParaRPr sz="900" b="0" i="0" u="none" strike="noStrike" cap="none" dirty="0">
              <a:solidFill>
                <a:schemeClr val="accent4"/>
              </a:solidFill>
              <a:latin typeface="Arial"/>
              <a:ea typeface="Arial"/>
              <a:cs typeface="Arial"/>
              <a:sym typeface="Arial"/>
            </a:endParaRPr>
          </a:p>
        </p:txBody>
      </p:sp>
      <p:sp>
        <p:nvSpPr>
          <p:cNvPr id="62" name="Google Shape;62;p1"/>
          <p:cNvSpPr txBox="1"/>
          <p:nvPr/>
        </p:nvSpPr>
        <p:spPr>
          <a:xfrm>
            <a:off x="1742898" y="1571624"/>
            <a:ext cx="6369900" cy="26464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447FE0"/>
                </a:solidFill>
                <a:latin typeface="Meiryo"/>
                <a:ea typeface="Meiryo"/>
                <a:cs typeface="Meiryo"/>
                <a:sym typeface="Meiryo"/>
              </a:rPr>
              <a:t>カオナビ</a:t>
            </a:r>
            <a:br>
              <a:rPr lang="en-US" sz="5400" b="0" i="0" u="none" strike="noStrike" cap="none" dirty="0">
                <a:solidFill>
                  <a:srgbClr val="447FE0"/>
                </a:solidFill>
                <a:latin typeface="Meiryo"/>
                <a:ea typeface="Meiryo"/>
                <a:cs typeface="Meiryo"/>
                <a:sym typeface="Meiryo"/>
              </a:rPr>
            </a:br>
            <a:r>
              <a:rPr lang="en-US" sz="4900" b="0" i="0" u="none" strike="noStrike" cap="none" dirty="0" err="1">
                <a:solidFill>
                  <a:srgbClr val="447FE0"/>
                </a:solidFill>
                <a:latin typeface="Meiryo"/>
                <a:ea typeface="Meiryo"/>
                <a:cs typeface="Meiryo"/>
                <a:sym typeface="Meiryo"/>
              </a:rPr>
              <a:t>社員向けマニュアル</a:t>
            </a:r>
            <a:endParaRPr lang="en-US" sz="4900" b="0" i="0" u="none" strike="noStrike" cap="none" dirty="0">
              <a:solidFill>
                <a:srgbClr val="447FE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400"/>
              <a:buFont typeface="Arial"/>
              <a:buNone/>
            </a:pPr>
            <a:endParaRPr lang="en-US" sz="1600" dirty="0">
              <a:solidFill>
                <a:srgbClr val="FFCA08"/>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err="1">
                <a:solidFill>
                  <a:srgbClr val="000000"/>
                </a:solidFill>
                <a:latin typeface="Meiryo"/>
                <a:ea typeface="Meiryo"/>
                <a:cs typeface="Meiryo"/>
                <a:sym typeface="Meiryo"/>
              </a:rPr>
              <a:t>カオナビ基本機能</a:t>
            </a:r>
            <a:endParaRPr sz="3200" b="0" i="0" u="none" strike="noStrike" cap="none" dirty="0">
              <a:solidFill>
                <a:srgbClr val="FFCA08"/>
              </a:solidFill>
              <a:latin typeface="Meiryo"/>
              <a:ea typeface="Meiryo"/>
              <a:cs typeface="Meiryo"/>
              <a:sym typeface="Meiryo"/>
            </a:endParaRPr>
          </a:p>
        </p:txBody>
      </p:sp>
      <p:sp>
        <p:nvSpPr>
          <p:cNvPr id="63" name="Google Shape;63;p1"/>
          <p:cNvSpPr/>
          <p:nvPr/>
        </p:nvSpPr>
        <p:spPr>
          <a:xfrm>
            <a:off x="867827" y="4325761"/>
            <a:ext cx="8364663" cy="101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err="1">
                <a:solidFill>
                  <a:srgbClr val="FF0000"/>
                </a:solidFill>
                <a:latin typeface="Arial"/>
                <a:ea typeface="Arial"/>
                <a:cs typeface="Arial"/>
                <a:sym typeface="Arial"/>
              </a:rPr>
              <a:t>本マニュアルは、テンプレートとして作成しております</a:t>
            </a:r>
            <a:r>
              <a:rPr lang="en-US" sz="1300" b="1" i="0" u="none" strike="noStrike" cap="none" dirty="0">
                <a:solidFill>
                  <a:srgbClr val="FF0000"/>
                </a:solidFill>
                <a:latin typeface="Arial"/>
                <a:ea typeface="Arial"/>
                <a:cs typeface="Arial"/>
                <a:sym typeface="Arial"/>
              </a:rPr>
              <a:t>。</a:t>
            </a:r>
            <a:endParaRPr sz="1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err="1">
                <a:solidFill>
                  <a:srgbClr val="FF0000"/>
                </a:solidFill>
                <a:latin typeface="Arial"/>
                <a:ea typeface="Arial"/>
                <a:cs typeface="Arial"/>
                <a:sym typeface="Arial"/>
              </a:rPr>
              <a:t>各社の運用ルールや設定内容に併せて、キャプチャの変更やページの追加・削除等の編集をお願い致します</a:t>
            </a:r>
            <a:r>
              <a:rPr lang="en-US" sz="1300" b="1" i="0" u="none" strike="noStrike" cap="none" dirty="0">
                <a:solidFill>
                  <a:srgbClr val="FF0000"/>
                </a:solidFill>
                <a:latin typeface="Arial"/>
                <a:ea typeface="Arial"/>
                <a:cs typeface="Arial"/>
                <a:sym typeface="Arial"/>
              </a:rPr>
              <a:t>。</a:t>
            </a:r>
            <a:endParaRPr sz="100" i="0" u="none" strike="noStrike" cap="none" dirty="0">
              <a:solidFill>
                <a:srgbClr val="000000"/>
              </a:solidFill>
              <a:latin typeface="Arial"/>
              <a:ea typeface="Arial"/>
              <a:cs typeface="Arial"/>
              <a:sym typeface="Arial"/>
            </a:endParaRPr>
          </a:p>
        </p:txBody>
      </p:sp>
      <p:sp>
        <p:nvSpPr>
          <p:cNvPr id="3" name="Google Shape;63;p1">
            <a:extLst>
              <a:ext uri="{FF2B5EF4-FFF2-40B4-BE49-F238E27FC236}">
                <a16:creationId xmlns:a16="http://schemas.microsoft.com/office/drawing/2014/main" id="{2D0E23AB-EF58-C2C6-1EEB-E447AD8682DA}"/>
              </a:ext>
            </a:extLst>
          </p:cNvPr>
          <p:cNvSpPr/>
          <p:nvPr/>
        </p:nvSpPr>
        <p:spPr>
          <a:xfrm>
            <a:off x="10664687" y="6614871"/>
            <a:ext cx="1728867" cy="2431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ja-JP" altLang="en-US" sz="800" i="0" u="none" strike="noStrike" cap="none" dirty="0">
                <a:solidFill>
                  <a:schemeClr val="bg1">
                    <a:lumMod val="50000"/>
                  </a:schemeClr>
                </a:solidFill>
                <a:latin typeface="Meiryo UI" panose="020B0604030504040204" pitchFamily="50" charset="-128"/>
                <a:ea typeface="Meiryo UI" panose="020B0604030504040204" pitchFamily="50" charset="-128"/>
                <a:cs typeface="Arial"/>
                <a:sym typeface="Arial"/>
              </a:rPr>
              <a:t>最終更新日：</a:t>
            </a:r>
            <a:r>
              <a:rPr lang="en-US" altLang="ja-JP" sz="800" i="0" u="none" strike="noStrike" cap="none" dirty="0">
                <a:solidFill>
                  <a:schemeClr val="bg1">
                    <a:lumMod val="50000"/>
                  </a:schemeClr>
                </a:solidFill>
                <a:latin typeface="Meiryo UI" panose="020B0604030504040204" pitchFamily="50" charset="-128"/>
                <a:ea typeface="Meiryo UI" panose="020B0604030504040204" pitchFamily="50" charset="-128"/>
                <a:cs typeface="Arial"/>
                <a:sym typeface="Arial"/>
              </a:rPr>
              <a:t>2025/10/27</a:t>
            </a:r>
            <a:endParaRPr sz="800" i="0" u="none" strike="noStrike" cap="none" dirty="0">
              <a:solidFill>
                <a:schemeClr val="bg1">
                  <a:lumMod val="50000"/>
                </a:schemeClr>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6;g125f8f40711_0_119">
            <a:extLst>
              <a:ext uri="{FF2B5EF4-FFF2-40B4-BE49-F238E27FC236}">
                <a16:creationId xmlns:a16="http://schemas.microsoft.com/office/drawing/2014/main" id="{33F73526-0918-4464-B849-6A2A73BAA0A0}"/>
              </a:ext>
            </a:extLst>
          </p:cNvPr>
          <p:cNvSpPr txBox="1"/>
          <p:nvPr/>
        </p:nvSpPr>
        <p:spPr>
          <a:xfrm>
            <a:off x="745499" y="1147233"/>
            <a:ext cx="1088332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b="0" i="0" u="none" strike="noStrike" cap="none" dirty="0">
                <a:solidFill>
                  <a:srgbClr val="000000"/>
                </a:solidFill>
                <a:latin typeface="Meiryo"/>
                <a:ea typeface="Meiryo"/>
                <a:cs typeface="Meiryo"/>
                <a:sym typeface="Meiryo"/>
              </a:rPr>
              <a:t>グローバルナビゲーションは、カオナビにログインすると画面上部に常時表示されているメニューのことです。</a:t>
            </a:r>
            <a:endParaRPr lang="en-US" altLang="ja-JP"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b="0" i="0" u="none" strike="noStrike" cap="none" dirty="0">
                <a:solidFill>
                  <a:srgbClr val="000000"/>
                </a:solidFill>
                <a:latin typeface="Meiryo"/>
                <a:ea typeface="Meiryo"/>
                <a:cs typeface="Meiryo"/>
                <a:sym typeface="Meiryo"/>
              </a:rPr>
              <a:t>以下の</a:t>
            </a:r>
            <a:r>
              <a:rPr lang="en-US" altLang="ja-JP" b="0" i="0" u="none" strike="noStrike" cap="none" dirty="0">
                <a:solidFill>
                  <a:srgbClr val="000000"/>
                </a:solidFill>
                <a:latin typeface="Meiryo"/>
                <a:ea typeface="Meiryo"/>
                <a:cs typeface="Meiryo"/>
                <a:sym typeface="Meiryo"/>
              </a:rPr>
              <a:t>2</a:t>
            </a:r>
            <a:r>
              <a:rPr lang="ja-JP" altLang="en-US" b="0" i="0" u="none" strike="noStrike" cap="none" dirty="0">
                <a:solidFill>
                  <a:srgbClr val="000000"/>
                </a:solidFill>
                <a:latin typeface="Meiryo"/>
                <a:ea typeface="Meiryo"/>
                <a:cs typeface="Meiryo"/>
                <a:sym typeface="Meiryo"/>
              </a:rPr>
              <a:t>種類があります。</a:t>
            </a:r>
            <a:endParaRPr lang="ja-JP" altLang="en-US" sz="800" b="0" i="0" u="none" strike="noStrike" cap="none" dirty="0">
              <a:solidFill>
                <a:srgbClr val="000000"/>
              </a:solidFill>
              <a:latin typeface="Arial"/>
              <a:ea typeface="Arial"/>
              <a:cs typeface="Arial"/>
              <a:sym typeface="Arial"/>
            </a:endParaRPr>
          </a:p>
        </p:txBody>
      </p:sp>
      <p:sp>
        <p:nvSpPr>
          <p:cNvPr id="203" name="Google Shape;203;g125f8f40711_0_141"/>
          <p:cNvSpPr txBox="1"/>
          <p:nvPr/>
        </p:nvSpPr>
        <p:spPr>
          <a:xfrm>
            <a:off x="292317" y="840189"/>
            <a:ext cx="567935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a:solidFill>
                  <a:srgbClr val="000000"/>
                </a:solidFill>
                <a:latin typeface="Meiryo"/>
                <a:ea typeface="Meiryo"/>
                <a:cs typeface="Meiryo"/>
                <a:sym typeface="Meiryo"/>
              </a:rPr>
              <a:t>●</a:t>
            </a:r>
            <a:r>
              <a:rPr lang="en-US" b="1" i="0" u="none" strike="noStrike" cap="none" dirty="0" err="1">
                <a:solidFill>
                  <a:srgbClr val="000000"/>
                </a:solidFill>
                <a:latin typeface="Meiryo"/>
                <a:ea typeface="Meiryo"/>
                <a:cs typeface="Meiryo"/>
                <a:sym typeface="Meiryo"/>
              </a:rPr>
              <a:t>グローバルナビゲーションとは</a:t>
            </a:r>
            <a:endParaRPr b="1" i="0" u="none" strike="noStrike" cap="none" dirty="0">
              <a:solidFill>
                <a:srgbClr val="000000"/>
              </a:solidFill>
              <a:latin typeface="Meiryo"/>
              <a:ea typeface="Meiryo"/>
              <a:cs typeface="Meiryo"/>
              <a:sym typeface="Meiryo"/>
            </a:endParaRPr>
          </a:p>
        </p:txBody>
      </p:sp>
      <p:sp>
        <p:nvSpPr>
          <p:cNvPr id="205" name="Google Shape;205;g125f8f40711_0_141"/>
          <p:cNvSpPr txBox="1"/>
          <p:nvPr/>
        </p:nvSpPr>
        <p:spPr>
          <a:xfrm>
            <a:off x="896525" y="1615275"/>
            <a:ext cx="110853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en-US" sz="1200" b="1"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ユーザーアカウントメニュ</a:t>
            </a:r>
            <a:r>
              <a:rPr lang="en-US" sz="1200" b="0" i="0" u="none" strike="noStrike" cap="none" dirty="0">
                <a:solidFill>
                  <a:srgbClr val="000000"/>
                </a:solidFill>
                <a:latin typeface="Meiryo"/>
                <a:ea typeface="Meiryo"/>
                <a:cs typeface="Meiryo"/>
                <a:sym typeface="Meiryo"/>
              </a:rPr>
              <a:t>ー </a:t>
            </a:r>
            <a:r>
              <a:rPr lang="ja-JP" altLang="en-US" sz="1200" b="0" i="0" u="none" strike="noStrike" cap="none" dirty="0">
                <a:solidFill>
                  <a:srgbClr val="000000"/>
                </a:solidFill>
                <a:latin typeface="Meiryo"/>
                <a:ea typeface="Meiryo"/>
                <a:cs typeface="Meiryo"/>
                <a:sym typeface="Meiryo"/>
              </a:rPr>
              <a:t>：</a:t>
            </a:r>
            <a:r>
              <a:rPr lang="en-US" sz="1200" b="0" i="0" u="none" strike="noStrike" cap="none" dirty="0">
                <a:solidFill>
                  <a:srgbClr val="000000"/>
                </a:solidFill>
                <a:latin typeface="Meiryo"/>
                <a:ea typeface="Meiryo"/>
                <a:cs typeface="Meiryo"/>
                <a:sym typeface="Meiryo"/>
              </a:rPr>
              <a:t> </a:t>
            </a:r>
            <a:r>
              <a:rPr lang="en-US" sz="1200" b="0" i="0" u="none" strike="noStrike" cap="none" dirty="0" err="1">
                <a:solidFill>
                  <a:srgbClr val="1D1D1D"/>
                </a:solidFill>
                <a:latin typeface="Meiryo"/>
                <a:ea typeface="Meiryo"/>
                <a:cs typeface="Meiryo"/>
                <a:sym typeface="Meiryo"/>
              </a:rPr>
              <a:t>画面右側の</a:t>
            </a:r>
            <a:r>
              <a:rPr lang="ja-JP" altLang="en-US" sz="1200" b="0" i="0" u="none" strike="noStrike" cap="none" dirty="0">
                <a:solidFill>
                  <a:srgbClr val="1D1D1D"/>
                </a:solidFill>
                <a:latin typeface="Meiryo"/>
                <a:ea typeface="Meiryo"/>
                <a:cs typeface="Meiryo"/>
                <a:sym typeface="Meiryo"/>
              </a:rPr>
              <a:t>顔写真</a:t>
            </a:r>
            <a:r>
              <a:rPr lang="en-US" sz="1200" b="0" i="0" u="none" strike="noStrike" cap="none" dirty="0" err="1">
                <a:solidFill>
                  <a:srgbClr val="1D1D1D"/>
                </a:solidFill>
                <a:latin typeface="Meiryo"/>
                <a:ea typeface="Meiryo"/>
                <a:cs typeface="Meiryo"/>
                <a:sym typeface="Meiryo"/>
              </a:rPr>
              <a:t>が表示されている部分です</a:t>
            </a:r>
            <a:r>
              <a:rPr lang="en-US" sz="1200" b="0" i="0" u="none" strike="noStrike" cap="none" dirty="0">
                <a:solidFill>
                  <a:srgbClr val="1D1D1D"/>
                </a:solidFill>
                <a:latin typeface="Meiryo"/>
                <a:ea typeface="Meiryo"/>
                <a:cs typeface="Meiryo"/>
                <a:sym typeface="Meiryo"/>
              </a:rPr>
              <a:t>。</a:t>
            </a:r>
            <a:r>
              <a:rPr lang="ja-JP" altLang="en-US" sz="1200" b="0" i="0" u="none" strike="noStrike" cap="none" dirty="0">
                <a:solidFill>
                  <a:srgbClr val="1D1D1D"/>
                </a:solidFill>
                <a:latin typeface="Meiryo"/>
                <a:ea typeface="Meiryo"/>
                <a:cs typeface="Meiryo"/>
                <a:sym typeface="Meiryo"/>
              </a:rPr>
              <a:t>顔写真</a:t>
            </a:r>
            <a:r>
              <a:rPr lang="en-US" sz="1200" b="0" i="0" u="none" strike="noStrike" cap="none" dirty="0" err="1">
                <a:solidFill>
                  <a:srgbClr val="1D1D1D"/>
                </a:solidFill>
                <a:latin typeface="Meiryo"/>
                <a:ea typeface="Meiryo"/>
                <a:cs typeface="Meiryo"/>
                <a:sym typeface="Meiryo"/>
              </a:rPr>
              <a:t>をクリックすると、操作メニューが表示されます</a:t>
            </a:r>
            <a:r>
              <a:rPr lang="en-US" sz="1200" b="0" i="0" u="none" strike="noStrike" cap="none" dirty="0">
                <a:solidFill>
                  <a:srgbClr val="1D1D1D"/>
                </a:solidFill>
                <a:latin typeface="Meiryo"/>
                <a:ea typeface="Meiryo"/>
                <a:cs typeface="Meiryo"/>
                <a:sym typeface="Meiryo"/>
              </a:rPr>
              <a:t>。</a:t>
            </a:r>
          </a:p>
          <a:p>
            <a:pPr>
              <a:buSzPts val="2000"/>
            </a:pPr>
            <a:r>
              <a:rPr lang="ja-JP" altLang="en-US" sz="1200" b="1" i="0" u="none" strike="noStrike" cap="none" dirty="0">
                <a:solidFill>
                  <a:srgbClr val="000000"/>
                </a:solidFill>
                <a:latin typeface="Meiryo"/>
                <a:ea typeface="Meiryo"/>
                <a:cs typeface="Meiryo"/>
                <a:sym typeface="Meiryo"/>
              </a:rPr>
              <a:t>・</a:t>
            </a:r>
            <a:r>
              <a:rPr lang="ja-JP" altLang="en-US" sz="1200" b="0" i="0" u="none" strike="noStrike" cap="none" dirty="0">
                <a:solidFill>
                  <a:srgbClr val="000000"/>
                </a:solidFill>
                <a:latin typeface="Meiryo"/>
                <a:ea typeface="Meiryo"/>
                <a:cs typeface="Meiryo"/>
                <a:sym typeface="Meiryo"/>
              </a:rPr>
              <a:t>グローバルナビゲーションメニュー </a:t>
            </a:r>
            <a:r>
              <a:rPr lang="ja-JP" altLang="en-US" sz="1200" dirty="0">
                <a:latin typeface="Meiryo"/>
                <a:ea typeface="Meiryo"/>
                <a:cs typeface="Meiryo"/>
                <a:sym typeface="Meiryo"/>
              </a:rPr>
              <a:t>：</a:t>
            </a:r>
            <a:r>
              <a:rPr lang="ja-JP" altLang="en-US" sz="1200" b="0" i="0" u="none" strike="noStrike" cap="none" dirty="0">
                <a:solidFill>
                  <a:srgbClr val="000000"/>
                </a:solidFill>
                <a:latin typeface="Meiryo"/>
                <a:ea typeface="Meiryo"/>
                <a:cs typeface="Meiryo"/>
                <a:sym typeface="Meiryo"/>
              </a:rPr>
              <a:t> </a:t>
            </a:r>
            <a:r>
              <a:rPr lang="ja-JP" altLang="en-US" sz="1200" b="0" i="0" u="none" strike="noStrike" cap="none" dirty="0">
                <a:solidFill>
                  <a:srgbClr val="1D1D1D"/>
                </a:solidFill>
                <a:latin typeface="Meiryo"/>
                <a:ea typeface="Meiryo"/>
                <a:cs typeface="Meiryo"/>
                <a:sym typeface="Meiryo"/>
              </a:rPr>
              <a:t>画面上部に常時表示されている各機能へのリンクをまとめたメニュー一覧です。</a:t>
            </a:r>
            <a:endParaRPr lang="ja-JP" altLang="en-US" sz="1200" b="0" i="0" u="none" strike="noStrike" cap="none" dirty="0">
              <a:solidFill>
                <a:srgbClr val="000000"/>
              </a:solidFill>
              <a:latin typeface="Meiryo"/>
              <a:ea typeface="Meiryo"/>
              <a:cs typeface="Meiryo"/>
              <a:sym typeface="Meiryo"/>
            </a:endParaRPr>
          </a:p>
        </p:txBody>
      </p:sp>
      <p:sp>
        <p:nvSpPr>
          <p:cNvPr id="208" name="Google Shape;208;g125f8f40711_0_141"/>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graphicFrame>
        <p:nvGraphicFramePr>
          <p:cNvPr id="209" name="Google Shape;209;g125f8f40711_0_141"/>
          <p:cNvGraphicFramePr/>
          <p:nvPr>
            <p:extLst>
              <p:ext uri="{D42A27DB-BD31-4B8C-83A1-F6EECF244321}">
                <p14:modId xmlns:p14="http://schemas.microsoft.com/office/powerpoint/2010/main" val="4250286076"/>
              </p:ext>
            </p:extLst>
          </p:nvPr>
        </p:nvGraphicFramePr>
        <p:xfrm>
          <a:off x="5705558" y="2111546"/>
          <a:ext cx="5993292" cy="4549950"/>
        </p:xfrm>
        <a:graphic>
          <a:graphicData uri="http://schemas.openxmlformats.org/drawingml/2006/table">
            <a:tbl>
              <a:tblPr firstRow="1" bandRow="1">
                <a:tableStyleId>{2D5ABB26-0587-4C30-8999-92F81FD0307C}</a:tableStyleId>
              </a:tblPr>
              <a:tblGrid>
                <a:gridCol w="2156017">
                  <a:extLst>
                    <a:ext uri="{9D8B030D-6E8A-4147-A177-3AD203B41FA5}">
                      <a16:colId xmlns:a16="http://schemas.microsoft.com/office/drawing/2014/main" val="20000"/>
                    </a:ext>
                  </a:extLst>
                </a:gridCol>
                <a:gridCol w="3837275">
                  <a:extLst>
                    <a:ext uri="{9D8B030D-6E8A-4147-A177-3AD203B41FA5}">
                      <a16:colId xmlns:a16="http://schemas.microsoft.com/office/drawing/2014/main" val="20001"/>
                    </a:ext>
                  </a:extLst>
                </a:gridCol>
              </a:tblGrid>
              <a:tr h="0">
                <a:tc>
                  <a:txBody>
                    <a:bodyPr/>
                    <a:lstStyle/>
                    <a:p>
                      <a:pPr marL="0" marR="0" lvl="0" indent="0" algn="l" rtl="0">
                        <a:lnSpc>
                          <a:spcPct val="100000"/>
                        </a:lnSpc>
                        <a:spcBef>
                          <a:spcPts val="0"/>
                        </a:spcBef>
                        <a:spcAft>
                          <a:spcPts val="0"/>
                        </a:spcAft>
                        <a:buClr>
                          <a:srgbClr val="000000"/>
                        </a:buClr>
                        <a:buSzPts val="2000"/>
                        <a:buFont typeface="Arial"/>
                        <a:buNone/>
                      </a:pPr>
                      <a:r>
                        <a:rPr lang="en-US" sz="1100" b="1" u="none" strike="noStrike" cap="none" dirty="0">
                          <a:latin typeface="メイリオ" panose="020B0604030504040204" pitchFamily="50" charset="-128"/>
                          <a:ea typeface="メイリオ" panose="020B0604030504040204" pitchFamily="50" charset="-128"/>
                          <a:sym typeface="Meiryo"/>
                        </a:rPr>
                        <a:t>①</a:t>
                      </a:r>
                      <a:r>
                        <a:rPr lang="en-US" sz="1100" b="1" u="none" strike="noStrike" cap="none" dirty="0" err="1">
                          <a:latin typeface="メイリオ" panose="020B0604030504040204" pitchFamily="50" charset="-128"/>
                          <a:ea typeface="メイリオ" panose="020B0604030504040204" pitchFamily="50" charset="-128"/>
                          <a:sym typeface="Meiryo"/>
                        </a:rPr>
                        <a:t>カオナビトップボタン</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solidFill>
                            <a:srgbClr val="000000"/>
                          </a:solidFill>
                          <a:latin typeface="メイリオ" panose="020B0604030504040204" pitchFamily="50" charset="-128"/>
                          <a:ea typeface="メイリオ" panose="020B0604030504040204" pitchFamily="50" charset="-128"/>
                          <a:sym typeface="Meiryo"/>
                        </a:rPr>
                        <a:t>カオナビトップ画面が表示されます</a:t>
                      </a:r>
                      <a:r>
                        <a:rPr lang="en-US" sz="1100" b="0" u="none" strike="noStrike" cap="none" dirty="0">
                          <a:solidFill>
                            <a:srgbClr val="000000"/>
                          </a:solidFill>
                          <a:latin typeface="メイリオ" panose="020B0604030504040204" pitchFamily="50" charset="-128"/>
                          <a:ea typeface="メイリオ" panose="020B0604030504040204" pitchFamily="50" charset="-128"/>
                          <a:sym typeface="Meiryo"/>
                        </a:rPr>
                        <a:t>。</a:t>
                      </a:r>
                      <a:endParaRPr sz="11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en-US" sz="1100" b="1" u="none" strike="noStrike" cap="none" dirty="0">
                          <a:latin typeface="メイリオ" panose="020B0604030504040204" pitchFamily="50" charset="-128"/>
                          <a:ea typeface="メイリオ" panose="020B0604030504040204" pitchFamily="50" charset="-128"/>
                          <a:sym typeface="Meiryo"/>
                        </a:rPr>
                        <a:t>②</a:t>
                      </a:r>
                      <a:r>
                        <a:rPr lang="en-US" sz="1100" b="1" u="none" strike="noStrike" cap="none" dirty="0" err="1">
                          <a:latin typeface="メイリオ" panose="020B0604030504040204" pitchFamily="50" charset="-128"/>
                          <a:ea typeface="メイリオ" panose="020B0604030504040204" pitchFamily="50" charset="-128"/>
                          <a:sym typeface="Meiryo"/>
                        </a:rPr>
                        <a:t>メニューボタン</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latin typeface="メイリオ" panose="020B0604030504040204" pitchFamily="50" charset="-128"/>
                          <a:ea typeface="メイリオ" panose="020B0604030504040204" pitchFamily="50" charset="-128"/>
                          <a:sym typeface="Meiryo"/>
                        </a:rPr>
                        <a:t>メニュ</a:t>
                      </a:r>
                      <a:r>
                        <a:rPr lang="en-US" sz="1100" b="0" u="none" strike="noStrike" cap="none" dirty="0">
                          <a:latin typeface="メイリオ" panose="020B0604030504040204" pitchFamily="50" charset="-128"/>
                          <a:ea typeface="メイリオ" panose="020B0604030504040204" pitchFamily="50" charset="-128"/>
                          <a:sym typeface="Meiryo"/>
                        </a:rPr>
                        <a:t>ー（</a:t>
                      </a:r>
                      <a:r>
                        <a:rPr lang="en-US" sz="1100" b="0" u="none" strike="noStrike" cap="none" dirty="0" err="1">
                          <a:latin typeface="メイリオ" panose="020B0604030504040204" pitchFamily="50" charset="-128"/>
                          <a:ea typeface="メイリオ" panose="020B0604030504040204" pitchFamily="50" charset="-128"/>
                          <a:sym typeface="Meiryo"/>
                        </a:rPr>
                        <a:t>各機能へのリンク）が表示されます</a:t>
                      </a:r>
                      <a:r>
                        <a:rPr lang="en-US" sz="1100" b="0" u="none" strike="noStrike" cap="none" dirty="0">
                          <a:latin typeface="メイリオ" panose="020B0604030504040204" pitchFamily="50" charset="-128"/>
                          <a:ea typeface="メイリオ" panose="020B0604030504040204" pitchFamily="50" charset="-128"/>
                          <a:sym typeface="Meiryo"/>
                        </a:rPr>
                        <a:t>。</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en-US" sz="1100" b="1" u="none" strike="noStrike" cap="none" dirty="0">
                          <a:latin typeface="メイリオ" panose="020B0604030504040204" pitchFamily="50" charset="-128"/>
                          <a:ea typeface="メイリオ" panose="020B0604030504040204" pitchFamily="50" charset="-128"/>
                          <a:sym typeface="Meiryo"/>
                        </a:rPr>
                        <a:t>③</a:t>
                      </a:r>
                      <a:r>
                        <a:rPr lang="en-US" sz="1100" b="1" u="none" strike="noStrike" cap="none" dirty="0" err="1">
                          <a:latin typeface="メイリオ" panose="020B0604030504040204" pitchFamily="50" charset="-128"/>
                          <a:ea typeface="メイリオ" panose="020B0604030504040204" pitchFamily="50" charset="-128"/>
                          <a:sym typeface="Meiryo"/>
                        </a:rPr>
                        <a:t>管理者メニューボタン</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0" u="none" strike="noStrike" cap="none" dirty="0">
                          <a:latin typeface="メイリオ" panose="020B0604030504040204" pitchFamily="50" charset="-128"/>
                          <a:ea typeface="メイリオ" panose="020B0604030504040204" pitchFamily="50" charset="-128"/>
                          <a:sym typeface="Meiryo"/>
                        </a:rPr>
                        <a:t>管理者権限を持っている方のみ表示されます。</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en-US" sz="1100" b="1" u="none" strike="noStrike" cap="none" dirty="0">
                          <a:latin typeface="メイリオ" panose="020B0604030504040204" pitchFamily="50" charset="-128"/>
                          <a:ea typeface="メイリオ" panose="020B0604030504040204" pitchFamily="50" charset="-128"/>
                          <a:sym typeface="Meiryo"/>
                        </a:rPr>
                        <a:t>④</a:t>
                      </a:r>
                      <a:r>
                        <a:rPr lang="ja-JP" altLang="en-US" sz="1100" b="1" u="none" strike="noStrike" cap="none" dirty="0">
                          <a:latin typeface="メイリオ" panose="020B0604030504040204" pitchFamily="50" charset="-128"/>
                          <a:ea typeface="メイリオ" panose="020B0604030504040204" pitchFamily="50" charset="-128"/>
                          <a:sym typeface="Meiryo"/>
                        </a:rPr>
                        <a:t>メンバー検索</a:t>
                      </a:r>
                      <a:endParaRPr sz="11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0" u="none" strike="noStrike" cap="none" dirty="0">
                          <a:latin typeface="メイリオ" panose="020B0604030504040204" pitchFamily="50" charset="-128"/>
                          <a:ea typeface="メイリオ" panose="020B0604030504040204" pitchFamily="50" charset="-128"/>
                          <a:sym typeface="Meiryo"/>
                        </a:rPr>
                        <a:t>入力した内容に合致するメンバーを検索します。</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en-US" sz="1100" b="1" u="none" strike="noStrike" cap="none" dirty="0">
                          <a:latin typeface="メイリオ" panose="020B0604030504040204" pitchFamily="50" charset="-128"/>
                          <a:ea typeface="メイリオ" panose="020B0604030504040204" pitchFamily="50" charset="-128"/>
                          <a:sym typeface="Meiryo"/>
                        </a:rPr>
                        <a:t>⑤</a:t>
                      </a:r>
                      <a:r>
                        <a:rPr lang="en-US" sz="1100" b="1" u="none" strike="noStrike" cap="none" dirty="0" err="1">
                          <a:latin typeface="メイリオ" panose="020B0604030504040204" pitchFamily="50" charset="-128"/>
                          <a:ea typeface="メイリオ" panose="020B0604030504040204" pitchFamily="50" charset="-128"/>
                          <a:sym typeface="Meiryo"/>
                        </a:rPr>
                        <a:t>申請・提出</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latin typeface="メイリオ" panose="020B0604030504040204" pitchFamily="50" charset="-128"/>
                          <a:ea typeface="メイリオ" panose="020B0604030504040204" pitchFamily="50" charset="-128"/>
                          <a:sym typeface="Meiryo"/>
                        </a:rPr>
                        <a:t>ワークフローの申請フォーム一覧を表示します</a:t>
                      </a:r>
                      <a:r>
                        <a:rPr lang="en-US" sz="1100" b="0" u="none" strike="noStrike" cap="none" dirty="0">
                          <a:latin typeface="メイリオ" panose="020B0604030504040204" pitchFamily="50" charset="-128"/>
                          <a:ea typeface="メイリオ" panose="020B0604030504040204" pitchFamily="50" charset="-128"/>
                          <a:sym typeface="Meiryo"/>
                        </a:rPr>
                        <a:t>。</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⑥</a:t>
                      </a:r>
                      <a:r>
                        <a:rPr lang="en-US" altLang="ja-JP" sz="1100" b="1" u="none" strike="noStrike" cap="none" dirty="0">
                          <a:latin typeface="メイリオ" panose="020B0604030504040204" pitchFamily="50" charset="-128"/>
                          <a:ea typeface="メイリオ" panose="020B0604030504040204" pitchFamily="50" charset="-128"/>
                          <a:sym typeface="Meiryo"/>
                        </a:rPr>
                        <a:t>To Do</a:t>
                      </a:r>
                      <a:r>
                        <a:rPr lang="ja-JP" altLang="en-US" sz="1100" b="1" u="none" strike="noStrike" cap="none" dirty="0">
                          <a:latin typeface="メイリオ" panose="020B0604030504040204" pitchFamily="50" charset="-128"/>
                          <a:ea typeface="メイリオ" panose="020B0604030504040204" pitchFamily="50" charset="-128"/>
                          <a:sym typeface="Meiryo"/>
                        </a:rPr>
                        <a:t>リスト</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0" u="none" strike="noStrike" cap="none" dirty="0">
                          <a:latin typeface="メイリオ" panose="020B0604030504040204" pitchFamily="50" charset="-128"/>
                          <a:ea typeface="メイリオ" panose="020B0604030504040204" pitchFamily="50" charset="-128"/>
                          <a:sym typeface="Meiryo"/>
                        </a:rPr>
                        <a:t>ユーザーのやることリストが表示されます</a:t>
                      </a:r>
                      <a:r>
                        <a:rPr lang="en-US" sz="1100" b="0" u="none" strike="noStrike" cap="none" dirty="0">
                          <a:latin typeface="メイリオ" panose="020B0604030504040204" pitchFamily="50" charset="-128"/>
                          <a:ea typeface="メイリオ" panose="020B0604030504040204" pitchFamily="50" charset="-128"/>
                          <a:sym typeface="Meiryo"/>
                        </a:rPr>
                        <a:t>。</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⑦</a:t>
                      </a:r>
                      <a:r>
                        <a:rPr lang="en-US" sz="1100" b="1" u="none" strike="noStrike" cap="none" dirty="0" err="1">
                          <a:latin typeface="メイリオ" panose="020B0604030504040204" pitchFamily="50" charset="-128"/>
                          <a:ea typeface="メイリオ" panose="020B0604030504040204" pitchFamily="50" charset="-128"/>
                          <a:sym typeface="Meiryo"/>
                        </a:rPr>
                        <a:t>サポートサイトへのリンク</a:t>
                      </a:r>
                      <a:endParaRPr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latin typeface="メイリオ" panose="020B0604030504040204" pitchFamily="50" charset="-128"/>
                          <a:ea typeface="メイリオ" panose="020B0604030504040204" pitchFamily="50" charset="-128"/>
                          <a:sym typeface="Meiryo"/>
                        </a:rPr>
                        <a:t>サポートサイトが表示されます</a:t>
                      </a:r>
                      <a:r>
                        <a:rPr lang="en-US" sz="1100" b="0" u="none" strike="noStrike" cap="none" dirty="0">
                          <a:latin typeface="メイリオ" panose="020B0604030504040204" pitchFamily="50" charset="-128"/>
                          <a:ea typeface="メイリオ" panose="020B0604030504040204" pitchFamily="50" charset="-128"/>
                          <a:sym typeface="Meiryo"/>
                        </a:rPr>
                        <a:t>。</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altLang="ja-JP" sz="1100" b="0" u="none" strike="noStrike" cap="none" dirty="0">
                          <a:latin typeface="メイリオ" panose="020B0604030504040204" pitchFamily="50" charset="-128"/>
                          <a:ea typeface="メイリオ" panose="020B0604030504040204" pitchFamily="50" charset="-128"/>
                          <a:sym typeface="Meiryo"/>
                        </a:rPr>
                        <a:t>※</a:t>
                      </a:r>
                      <a:r>
                        <a:rPr lang="ja-JP" altLang="en-US" sz="1100" b="0" u="none" strike="noStrike" cap="none" dirty="0">
                          <a:latin typeface="メイリオ" panose="020B0604030504040204" pitchFamily="50" charset="-128"/>
                          <a:ea typeface="メイリオ" panose="020B0604030504040204" pitchFamily="50" charset="-128"/>
                          <a:sym typeface="Meiryo"/>
                        </a:rPr>
                        <a:t>管理者権限を持っている方のみ表示されます。</a:t>
                      </a:r>
                      <a:endParaRPr lang="ja-JP" altLang="en-US" sz="5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283716"/>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⑧言語切り替え</a:t>
                      </a:r>
                      <a:endParaRPr lang="en-US" sz="1100" b="1" u="none" strike="noStrike" cap="none" dirty="0">
                        <a:latin typeface="メイリオ" panose="020B0604030504040204" pitchFamily="50" charset="-128"/>
                        <a:ea typeface="メイリオ" panose="020B0604030504040204" pitchFamily="50" charset="-128"/>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0" u="none" strike="noStrike" cap="none" dirty="0">
                          <a:latin typeface="メイリオ" panose="020B0604030504040204" pitchFamily="50" charset="-128"/>
                          <a:ea typeface="メイリオ" panose="020B0604030504040204" pitchFamily="50" charset="-128"/>
                          <a:sym typeface="Meiryo"/>
                        </a:rPr>
                        <a:t>表示言語を切り替えます。</a:t>
                      </a:r>
                    </a:p>
                    <a:p>
                      <a:pPr marL="0" marR="0" lvl="0" indent="0" algn="l" rtl="0">
                        <a:lnSpc>
                          <a:spcPct val="100000"/>
                        </a:lnSpc>
                        <a:spcBef>
                          <a:spcPts val="0"/>
                        </a:spcBef>
                        <a:spcAft>
                          <a:spcPts val="0"/>
                        </a:spcAft>
                        <a:buClr>
                          <a:srgbClr val="000000"/>
                        </a:buClr>
                        <a:buSzPts val="2000"/>
                        <a:buFont typeface="Arial"/>
                        <a:buNone/>
                      </a:pPr>
                      <a:r>
                        <a:rPr lang="en-US" altLang="ja-JP" sz="1100" b="0" u="none" strike="noStrike" cap="none" dirty="0">
                          <a:latin typeface="メイリオ" panose="020B0604030504040204" pitchFamily="50" charset="-128"/>
                          <a:ea typeface="メイリオ" panose="020B0604030504040204" pitchFamily="50" charset="-128"/>
                          <a:sym typeface="Meiryo"/>
                        </a:rPr>
                        <a:t>※</a:t>
                      </a:r>
                      <a:r>
                        <a:rPr lang="ja-JP" altLang="en-US" sz="1100" b="0" u="none" strike="noStrike" cap="none" dirty="0">
                          <a:latin typeface="メイリオ" panose="020B0604030504040204" pitchFamily="50" charset="-128"/>
                          <a:ea typeface="メイリオ" panose="020B0604030504040204" pitchFamily="50" charset="-128"/>
                          <a:sym typeface="Meiryo"/>
                        </a:rPr>
                        <a:t>オプション機能のため利用にはお申込みが必要です</a:t>
                      </a:r>
                      <a:endParaRPr lang="en-US" altLang="ja-JP" sz="1100" b="0" u="none" strike="noStrike" cap="none" dirty="0">
                        <a:latin typeface="メイリオ" panose="020B0604030504040204" pitchFamily="50" charset="-128"/>
                        <a:ea typeface="メイリオ" panose="020B0604030504040204" pitchFamily="50" charset="-128"/>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991732"/>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⑨</a:t>
                      </a:r>
                      <a:r>
                        <a:rPr lang="en-US" sz="1100" b="1" u="none" strike="noStrike" cap="none" dirty="0" err="1">
                          <a:latin typeface="メイリオ" panose="020B0604030504040204" pitchFamily="50" charset="-128"/>
                          <a:ea typeface="メイリオ" panose="020B0604030504040204" pitchFamily="50" charset="-128"/>
                          <a:sym typeface="Meiryo"/>
                        </a:rPr>
                        <a:t>ユーザーアカウントメニュ</a:t>
                      </a:r>
                      <a:r>
                        <a:rPr lang="en-US" sz="1100" b="1" u="none" strike="noStrike" cap="none" dirty="0">
                          <a:latin typeface="メイリオ" panose="020B0604030504040204" pitchFamily="50" charset="-128"/>
                          <a:ea typeface="メイリオ" panose="020B0604030504040204" pitchFamily="50" charset="-128"/>
                          <a:sym typeface="Meiryo"/>
                        </a:rPr>
                        <a:t>ー</a:t>
                      </a: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100" b="0" u="none" strike="noStrike" cap="none" dirty="0" err="1">
                          <a:latin typeface="メイリオ" panose="020B0604030504040204" pitchFamily="50" charset="-128"/>
                          <a:ea typeface="メイリオ" panose="020B0604030504040204" pitchFamily="50" charset="-128"/>
                          <a:sym typeface="Meiryo"/>
                        </a:rPr>
                        <a:t>ユーザーアカウントメニューが表示されます</a:t>
                      </a:r>
                      <a:r>
                        <a:rPr lang="en-US" altLang="ja-JP" sz="1100" b="0" u="none" strike="noStrike" cap="none" dirty="0">
                          <a:latin typeface="メイリオ" panose="020B0604030504040204" pitchFamily="50" charset="-128"/>
                          <a:ea typeface="メイリオ" panose="020B0604030504040204" pitchFamily="50" charset="-128"/>
                          <a:sym typeface="Meiryo"/>
                        </a:rPr>
                        <a:t>。</a:t>
                      </a: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⑩</a:t>
                      </a:r>
                      <a:r>
                        <a:rPr lang="en-US" sz="1100" b="1" u="none" strike="noStrike" cap="none" dirty="0" err="1">
                          <a:latin typeface="メイリオ" panose="020B0604030504040204" pitchFamily="50" charset="-128"/>
                          <a:ea typeface="メイリオ" panose="020B0604030504040204" pitchFamily="50" charset="-128"/>
                          <a:sym typeface="Meiryo"/>
                        </a:rPr>
                        <a:t>自分の情報を見る</a:t>
                      </a:r>
                      <a:endParaRPr sz="11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latin typeface="メイリオ" panose="020B0604030504040204" pitchFamily="50" charset="-128"/>
                          <a:ea typeface="メイリオ" panose="020B0604030504040204" pitchFamily="50" charset="-128"/>
                          <a:sym typeface="Meiryo"/>
                        </a:rPr>
                        <a:t>ログインユーザー自身のプロファイルブックが表示される</a:t>
                      </a:r>
                      <a:endParaRPr sz="11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⑪</a:t>
                      </a:r>
                      <a:r>
                        <a:rPr lang="en-US" sz="1100" b="1" u="none" strike="noStrike" cap="none" dirty="0" err="1">
                          <a:latin typeface="メイリオ" panose="020B0604030504040204" pitchFamily="50" charset="-128"/>
                          <a:ea typeface="メイリオ" panose="020B0604030504040204" pitchFamily="50" charset="-128"/>
                          <a:sym typeface="Meiryo"/>
                        </a:rPr>
                        <a:t>パスワード変更</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solidFill>
                            <a:srgbClr val="000000"/>
                          </a:solidFill>
                          <a:latin typeface="メイリオ" panose="020B0604030504040204" pitchFamily="50" charset="-128"/>
                          <a:ea typeface="メイリオ" panose="020B0604030504040204" pitchFamily="50" charset="-128"/>
                          <a:sym typeface="Meiryo"/>
                        </a:rPr>
                        <a:t>パスワードを変更します</a:t>
                      </a:r>
                      <a:r>
                        <a:rPr lang="en-US" sz="1100" b="0" u="none" strike="noStrike" cap="none" dirty="0">
                          <a:solidFill>
                            <a:srgbClr val="000000"/>
                          </a:solidFill>
                          <a:latin typeface="メイリオ" panose="020B0604030504040204" pitchFamily="50" charset="-128"/>
                          <a:ea typeface="メイリオ" panose="020B0604030504040204" pitchFamily="50" charset="-128"/>
                          <a:sym typeface="Meiryo"/>
                        </a:rPr>
                        <a:t>。</a:t>
                      </a:r>
                      <a:endParaRPr sz="11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⑫</a:t>
                      </a:r>
                      <a:r>
                        <a:rPr lang="en-US" sz="1100" b="1" u="none" strike="noStrike" cap="none" dirty="0" err="1">
                          <a:latin typeface="メイリオ" panose="020B0604030504040204" pitchFamily="50" charset="-128"/>
                          <a:ea typeface="メイリオ" panose="020B0604030504040204" pitchFamily="50" charset="-128"/>
                          <a:sym typeface="Meiryo"/>
                        </a:rPr>
                        <a:t>メール・通知送信履歴</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solidFill>
                            <a:srgbClr val="000000"/>
                          </a:solidFill>
                          <a:latin typeface="メイリオ" panose="020B0604030504040204" pitchFamily="50" charset="-128"/>
                          <a:ea typeface="メイリオ" panose="020B0604030504040204" pitchFamily="50" charset="-128"/>
                          <a:sym typeface="Meiryo"/>
                        </a:rPr>
                        <a:t>メール・通知送信履歴を一覧で確認できます</a:t>
                      </a:r>
                      <a:r>
                        <a:rPr lang="en-US" sz="1100" b="0" u="none" strike="noStrike" cap="none" dirty="0">
                          <a:solidFill>
                            <a:srgbClr val="000000"/>
                          </a:solidFill>
                          <a:latin typeface="メイリオ" panose="020B0604030504040204" pitchFamily="50" charset="-128"/>
                          <a:ea typeface="メイリオ" panose="020B0604030504040204" pitchFamily="50" charset="-128"/>
                          <a:sym typeface="Meiryo"/>
                        </a:rPr>
                        <a:t>。</a:t>
                      </a:r>
                      <a:endParaRPr sz="11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⑬</a:t>
                      </a:r>
                      <a:r>
                        <a:rPr lang="en-US" sz="1100" b="1" u="none" strike="noStrike" cap="none" dirty="0" err="1">
                          <a:latin typeface="メイリオ" panose="020B0604030504040204" pitchFamily="50" charset="-128"/>
                          <a:ea typeface="メイリオ" panose="020B0604030504040204" pitchFamily="50" charset="-128"/>
                          <a:sym typeface="Meiryo"/>
                        </a:rPr>
                        <a:t>表示オプション</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solidFill>
                            <a:srgbClr val="000000"/>
                          </a:solidFill>
                          <a:latin typeface="メイリオ" panose="020B0604030504040204" pitchFamily="50" charset="-128"/>
                          <a:ea typeface="メイリオ" panose="020B0604030504040204" pitchFamily="50" charset="-128"/>
                          <a:sym typeface="Meiryo"/>
                        </a:rPr>
                        <a:t>予定者・退職者の表示・非表示を切り替えます</a:t>
                      </a:r>
                      <a:r>
                        <a:rPr lang="en-US" sz="1100" b="0" u="none" strike="noStrike" cap="none" dirty="0">
                          <a:solidFill>
                            <a:srgbClr val="000000"/>
                          </a:solidFill>
                          <a:latin typeface="メイリオ" panose="020B0604030504040204" pitchFamily="50" charset="-128"/>
                          <a:ea typeface="メイリオ" panose="020B0604030504040204" pitchFamily="50" charset="-128"/>
                          <a:sym typeface="Meiryo"/>
                        </a:rPr>
                        <a:t>。</a:t>
                      </a: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⑭</a:t>
                      </a:r>
                      <a:r>
                        <a:rPr lang="en-US" altLang="ja-JP" sz="1100" b="1" u="none" strike="noStrike" cap="none" dirty="0">
                          <a:latin typeface="メイリオ" panose="020B0604030504040204" pitchFamily="50" charset="-128"/>
                          <a:ea typeface="メイリオ" panose="020B0604030504040204" pitchFamily="50" charset="-128"/>
                          <a:cs typeface="Meiryo"/>
                          <a:sym typeface="Meiryo"/>
                        </a:rPr>
                        <a:t>Cookie</a:t>
                      </a: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ポリシー</a:t>
                      </a:r>
                      <a:endParaRPr sz="11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0" u="none" strike="noStrike" cap="none" dirty="0">
                          <a:latin typeface="メイリオ" panose="020B0604030504040204" pitchFamily="50" charset="-128"/>
                          <a:ea typeface="メイリオ" panose="020B0604030504040204" pitchFamily="50" charset="-128"/>
                          <a:cs typeface="Meiryo"/>
                          <a:sym typeface="Meiryo"/>
                        </a:rPr>
                        <a:t>カオナビの</a:t>
                      </a:r>
                      <a:r>
                        <a:rPr lang="en-US" altLang="ja-JP" sz="1100" b="0" u="none" strike="noStrike" cap="none" dirty="0">
                          <a:latin typeface="メイリオ" panose="020B0604030504040204" pitchFamily="50" charset="-128"/>
                          <a:ea typeface="メイリオ" panose="020B0604030504040204" pitchFamily="50" charset="-128"/>
                          <a:cs typeface="Meiryo"/>
                          <a:sym typeface="Meiryo"/>
                        </a:rPr>
                        <a:t>Cookie</a:t>
                      </a:r>
                      <a:r>
                        <a:rPr lang="ja-JP" altLang="en-US" sz="1100" b="0" u="none" strike="noStrike" cap="none" dirty="0">
                          <a:latin typeface="メイリオ" panose="020B0604030504040204" pitchFamily="50" charset="-128"/>
                          <a:ea typeface="メイリオ" panose="020B0604030504040204" pitchFamily="50" charset="-128"/>
                          <a:cs typeface="Meiryo"/>
                          <a:sym typeface="Meiryo"/>
                        </a:rPr>
                        <a:t>ポリシーへのリンクです。</a:t>
                      </a:r>
                      <a:endParaRPr sz="11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146625"/>
                  </a:ext>
                </a:extLst>
              </a:tr>
              <a:tr h="28645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dirty="0">
                          <a:latin typeface="メイリオ" panose="020B0604030504040204" pitchFamily="50" charset="-128"/>
                          <a:ea typeface="メイリオ" panose="020B0604030504040204" pitchFamily="50" charset="-128"/>
                          <a:sym typeface="Meiryo"/>
                        </a:rPr>
                        <a:t>⑮</a:t>
                      </a:r>
                      <a:r>
                        <a:rPr lang="en-US" sz="1100" b="1" u="none" strike="noStrike" cap="none" dirty="0" err="1">
                          <a:latin typeface="メイリオ" panose="020B0604030504040204" pitchFamily="50" charset="-128"/>
                          <a:ea typeface="メイリオ" panose="020B0604030504040204" pitchFamily="50" charset="-128"/>
                          <a:sym typeface="Meiryo"/>
                        </a:rPr>
                        <a:t>ログアウト</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100" b="0" u="none" strike="noStrike" cap="none" dirty="0" err="1">
                          <a:solidFill>
                            <a:srgbClr val="000000"/>
                          </a:solidFill>
                          <a:latin typeface="メイリオ" panose="020B0604030504040204" pitchFamily="50" charset="-128"/>
                          <a:ea typeface="メイリオ" panose="020B0604030504040204" pitchFamily="50" charset="-128"/>
                          <a:sym typeface="Meiryo"/>
                        </a:rPr>
                        <a:t>ログイン中のカオナビをログアウトします</a:t>
                      </a:r>
                      <a:r>
                        <a:rPr lang="en-US" sz="1100" b="0" u="none" strike="noStrike" cap="none" dirty="0">
                          <a:solidFill>
                            <a:srgbClr val="000000"/>
                          </a:solidFill>
                          <a:latin typeface="メイリオ" panose="020B0604030504040204" pitchFamily="50" charset="-128"/>
                          <a:ea typeface="メイリオ" panose="020B0604030504040204" pitchFamily="50" charset="-128"/>
                          <a:sym typeface="Meiryo"/>
                        </a:rPr>
                        <a:t>。</a:t>
                      </a:r>
                      <a:endParaRPr sz="11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12" name="Google Shape;76;p5">
            <a:extLst>
              <a:ext uri="{FF2B5EF4-FFF2-40B4-BE49-F238E27FC236}">
                <a16:creationId xmlns:a16="http://schemas.microsoft.com/office/drawing/2014/main" id="{91CE574D-03F3-4685-BBE3-7B0F21181B0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E50991F4-B1E0-49DA-8321-3DF6B8A6D73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zh-CN" sz="1400" b="1" i="0" u="none" strike="noStrike" cap="none" dirty="0">
                <a:solidFill>
                  <a:srgbClr val="000000"/>
                </a:solidFill>
                <a:latin typeface="Meiryo"/>
                <a:ea typeface="Meiryo"/>
                <a:cs typeface="Meiryo"/>
                <a:sym typeface="Meiryo"/>
              </a:rPr>
              <a:t>4. </a:t>
            </a:r>
            <a:r>
              <a:rPr lang="zh-CN" altLang="en-US" sz="1400" b="1" i="0" u="none" strike="noStrike" cap="none" dirty="0">
                <a:solidFill>
                  <a:srgbClr val="000000"/>
                </a:solidFill>
                <a:latin typeface="Meiryo"/>
                <a:ea typeface="Meiryo"/>
                <a:cs typeface="Meiryo"/>
                <a:sym typeface="Meiryo"/>
              </a:rPr>
              <a:t>画面説明（</a:t>
            </a:r>
            <a:r>
              <a:rPr lang="en-US" altLang="zh-CN" sz="1400" b="1" i="0" u="none" strike="noStrike" cap="none" dirty="0">
                <a:solidFill>
                  <a:srgbClr val="000000"/>
                </a:solidFill>
                <a:latin typeface="Meiryo"/>
                <a:ea typeface="Meiryo"/>
                <a:cs typeface="Meiryo"/>
                <a:sym typeface="Meiryo"/>
              </a:rPr>
              <a:t>TOP</a:t>
            </a:r>
            <a:r>
              <a:rPr lang="zh-CN" altLang="en-US" sz="1400" b="1" i="0" u="none" strike="noStrike" cap="none" dirty="0">
                <a:solidFill>
                  <a:srgbClr val="000000"/>
                </a:solidFill>
                <a:latin typeface="Meiryo"/>
                <a:ea typeface="Meiryo"/>
                <a:cs typeface="Meiryo"/>
                <a:sym typeface="Meiryo"/>
              </a:rPr>
              <a:t>）</a:t>
            </a:r>
            <a:endParaRPr lang="zh-CN" altLang="en-US" sz="1050" b="1" i="0" u="none" strike="noStrike" cap="none" dirty="0">
              <a:solidFill>
                <a:srgbClr val="000000"/>
              </a:solidFill>
              <a:latin typeface="Meiryo"/>
              <a:ea typeface="Meiryo"/>
              <a:cs typeface="Meiryo"/>
              <a:sym typeface="Meiryo"/>
            </a:endParaRPr>
          </a:p>
        </p:txBody>
      </p:sp>
      <p:pic>
        <p:nvPicPr>
          <p:cNvPr id="5" name="図 4">
            <a:extLst>
              <a:ext uri="{FF2B5EF4-FFF2-40B4-BE49-F238E27FC236}">
                <a16:creationId xmlns:a16="http://schemas.microsoft.com/office/drawing/2014/main" id="{BBF4EB91-DEF1-E549-FEEB-BA1E67865AD5}"/>
              </a:ext>
            </a:extLst>
          </p:cNvPr>
          <p:cNvPicPr>
            <a:picLocks noChangeAspect="1"/>
          </p:cNvPicPr>
          <p:nvPr/>
        </p:nvPicPr>
        <p:blipFill>
          <a:blip r:embed="rId3"/>
          <a:stretch>
            <a:fillRect/>
          </a:stretch>
        </p:blipFill>
        <p:spPr>
          <a:xfrm>
            <a:off x="292317" y="2137763"/>
            <a:ext cx="5413240" cy="31929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図 3">
            <a:extLst>
              <a:ext uri="{FF2B5EF4-FFF2-40B4-BE49-F238E27FC236}">
                <a16:creationId xmlns:a16="http://schemas.microsoft.com/office/drawing/2014/main" id="{06D01CCC-B2D4-43B5-BE4D-3219EA3D5EA8}"/>
              </a:ext>
            </a:extLst>
          </p:cNvPr>
          <p:cNvPicPr>
            <a:picLocks noChangeAspect="1"/>
          </p:cNvPicPr>
          <p:nvPr/>
        </p:nvPicPr>
        <p:blipFill>
          <a:blip r:embed="rId3"/>
          <a:stretch>
            <a:fillRect/>
          </a:stretch>
        </p:blipFill>
        <p:spPr>
          <a:xfrm>
            <a:off x="420619" y="1499551"/>
            <a:ext cx="5459268" cy="2949882"/>
          </a:xfrm>
          <a:prstGeom prst="rect">
            <a:avLst/>
          </a:prstGeom>
        </p:spPr>
      </p:pic>
      <p:sp>
        <p:nvSpPr>
          <p:cNvPr id="221" name="Google Shape;221;g125f8f40711_0_145"/>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0" name="Google Shape;76;p5">
            <a:extLst>
              <a:ext uri="{FF2B5EF4-FFF2-40B4-BE49-F238E27FC236}">
                <a16:creationId xmlns:a16="http://schemas.microsoft.com/office/drawing/2014/main" id="{8D0E3324-4C57-40D8-900B-AC876A20BEE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D846618B-411C-46F3-9796-9371EF8620C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zh-CN" sz="1400" b="1" i="0" u="none" strike="noStrike" cap="none" dirty="0">
                <a:solidFill>
                  <a:srgbClr val="000000"/>
                </a:solidFill>
                <a:latin typeface="Meiryo"/>
                <a:ea typeface="Meiryo"/>
                <a:cs typeface="Meiryo"/>
                <a:sym typeface="Meiryo"/>
              </a:rPr>
              <a:t>4. </a:t>
            </a:r>
            <a:r>
              <a:rPr lang="zh-CN" altLang="en-US" sz="1400" b="1" i="0" u="none" strike="noStrike" cap="none" dirty="0">
                <a:solidFill>
                  <a:srgbClr val="000000"/>
                </a:solidFill>
                <a:latin typeface="Meiryo"/>
                <a:ea typeface="Meiryo"/>
                <a:cs typeface="Meiryo"/>
                <a:sym typeface="Meiryo"/>
              </a:rPr>
              <a:t>画面説明（</a:t>
            </a:r>
            <a:r>
              <a:rPr lang="en-US" altLang="zh-CN" sz="1400" b="1" i="0" u="none" strike="noStrike" cap="none" dirty="0">
                <a:solidFill>
                  <a:srgbClr val="000000"/>
                </a:solidFill>
                <a:latin typeface="Meiryo"/>
                <a:ea typeface="Meiryo"/>
                <a:cs typeface="Meiryo"/>
                <a:sym typeface="Meiryo"/>
              </a:rPr>
              <a:t>TOP</a:t>
            </a:r>
            <a:r>
              <a:rPr lang="zh-CN" altLang="en-US" sz="1400" b="1" i="0" u="none" strike="noStrike" cap="none" dirty="0">
                <a:solidFill>
                  <a:srgbClr val="000000"/>
                </a:solidFill>
                <a:latin typeface="Meiryo"/>
                <a:ea typeface="Meiryo"/>
                <a:cs typeface="Meiryo"/>
                <a:sym typeface="Meiryo"/>
              </a:rPr>
              <a:t>）</a:t>
            </a:r>
            <a:endParaRPr lang="zh-CN" altLang="en-US" sz="1050" b="1" i="0" u="none" strike="noStrike" cap="none" dirty="0">
              <a:solidFill>
                <a:srgbClr val="000000"/>
              </a:solidFill>
              <a:latin typeface="Meiryo"/>
              <a:ea typeface="Meiryo"/>
              <a:cs typeface="Meiryo"/>
              <a:sym typeface="Meiryo"/>
            </a:endParaRPr>
          </a:p>
        </p:txBody>
      </p:sp>
      <p:sp>
        <p:nvSpPr>
          <p:cNvPr id="12" name="Google Shape;203;g125f8f40711_0_141">
            <a:extLst>
              <a:ext uri="{FF2B5EF4-FFF2-40B4-BE49-F238E27FC236}">
                <a16:creationId xmlns:a16="http://schemas.microsoft.com/office/drawing/2014/main" id="{9A17AFE7-C4CC-441B-BD6D-88B8710B494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4-1. </a:t>
            </a:r>
            <a:r>
              <a:rPr lang="ja-JP" altLang="en-US" sz="1600" b="1" i="0" u="none" strike="noStrike" cap="none" dirty="0">
                <a:solidFill>
                  <a:srgbClr val="000000"/>
                </a:solidFill>
                <a:latin typeface="Meiryo"/>
                <a:ea typeface="Meiryo"/>
                <a:cs typeface="Meiryo"/>
                <a:sym typeface="Meiryo"/>
              </a:rPr>
              <a:t>トップ画面を表示する</a:t>
            </a:r>
          </a:p>
        </p:txBody>
      </p:sp>
      <p:sp>
        <p:nvSpPr>
          <p:cNvPr id="13" name="Google Shape;156;g125f8f40711_0_119">
            <a:extLst>
              <a:ext uri="{FF2B5EF4-FFF2-40B4-BE49-F238E27FC236}">
                <a16:creationId xmlns:a16="http://schemas.microsoft.com/office/drawing/2014/main" id="{C0406395-AB5E-4694-8AE9-250B0B4C47F5}"/>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a:t>
            </a:r>
            <a:r>
              <a:rPr lang="en-US" altLang="ja-JP" sz="1400" b="0" i="0" u="none" strike="noStrike" cap="none" dirty="0">
                <a:solidFill>
                  <a:srgbClr val="202226"/>
                </a:solidFill>
                <a:latin typeface="Meiryo"/>
                <a:ea typeface="Meiryo"/>
                <a:cs typeface="Meiryo"/>
                <a:sym typeface="Meiryo"/>
              </a:rPr>
              <a:t>『</a:t>
            </a:r>
            <a:r>
              <a:rPr lang="ja-JP" altLang="en-US" sz="1400" b="0" i="0" u="none" strike="noStrike" cap="none" dirty="0">
                <a:solidFill>
                  <a:srgbClr val="202226"/>
                </a:solidFill>
                <a:latin typeface="Meiryo"/>
                <a:ea typeface="Meiryo"/>
                <a:cs typeface="Meiryo"/>
                <a:sym typeface="Meiryo"/>
              </a:rPr>
              <a:t>カオナビトップボタン</a:t>
            </a:r>
            <a:r>
              <a:rPr lang="en-US" altLang="ja-JP" sz="1400" b="0" i="0" u="none" strike="noStrike" cap="none" dirty="0">
                <a:solidFill>
                  <a:srgbClr val="202226"/>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をクリックします。</a:t>
            </a:r>
          </a:p>
        </p:txBody>
      </p:sp>
      <p:sp>
        <p:nvSpPr>
          <p:cNvPr id="14" name="Google Shape;157;g125f8f40711_0_119">
            <a:extLst>
              <a:ext uri="{FF2B5EF4-FFF2-40B4-BE49-F238E27FC236}">
                <a16:creationId xmlns:a16="http://schemas.microsoft.com/office/drawing/2014/main" id="{553317F0-84B8-4232-A574-7C80F5F49000}"/>
              </a:ext>
            </a:extLst>
          </p:cNvPr>
          <p:cNvSpPr txBox="1"/>
          <p:nvPr/>
        </p:nvSpPr>
        <p:spPr>
          <a:xfrm>
            <a:off x="6167550" y="1217858"/>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②カオナビトップ画面が表示されます。</a:t>
            </a:r>
            <a:endParaRPr lang="ja-JP" altLang="en-US" sz="900" b="0" i="0" u="none" strike="noStrike" cap="none" dirty="0">
              <a:solidFill>
                <a:srgbClr val="000000"/>
              </a:solidFill>
              <a:latin typeface="Arial"/>
              <a:ea typeface="Arial"/>
              <a:cs typeface="Arial"/>
              <a:sym typeface="Arial"/>
            </a:endParaRPr>
          </a:p>
        </p:txBody>
      </p:sp>
      <p:pic>
        <p:nvPicPr>
          <p:cNvPr id="3" name="Picture 4">
            <a:extLst>
              <a:ext uri="{FF2B5EF4-FFF2-40B4-BE49-F238E27FC236}">
                <a16:creationId xmlns:a16="http://schemas.microsoft.com/office/drawing/2014/main" id="{DBA77594-2F9C-4B46-09BC-6A1D6622B6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61"/>
          <a:stretch/>
        </p:blipFill>
        <p:spPr bwMode="auto">
          <a:xfrm>
            <a:off x="7575265" y="1513692"/>
            <a:ext cx="3813294" cy="3097634"/>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F9BB1D4-F7CB-2412-C19D-B534E22B78E3}"/>
              </a:ext>
            </a:extLst>
          </p:cNvPr>
          <p:cNvPicPr>
            <a:picLocks noChangeAspect="1"/>
          </p:cNvPicPr>
          <p:nvPr/>
        </p:nvPicPr>
        <p:blipFill>
          <a:blip r:embed="rId5"/>
          <a:srcRect r="10287" b="-13657"/>
          <a:stretch/>
        </p:blipFill>
        <p:spPr>
          <a:xfrm>
            <a:off x="10389554" y="2437611"/>
            <a:ext cx="918812" cy="307736"/>
          </a:xfrm>
          <a:prstGeom prst="rect">
            <a:avLst/>
          </a:prstGeom>
        </p:spPr>
      </p:pic>
      <p:pic>
        <p:nvPicPr>
          <p:cNvPr id="6" name="図 5">
            <a:extLst>
              <a:ext uri="{FF2B5EF4-FFF2-40B4-BE49-F238E27FC236}">
                <a16:creationId xmlns:a16="http://schemas.microsoft.com/office/drawing/2014/main" id="{FE0C8FA9-250F-1F93-2194-995B6D9AC484}"/>
              </a:ext>
            </a:extLst>
          </p:cNvPr>
          <p:cNvPicPr>
            <a:picLocks noChangeAspect="1"/>
          </p:cNvPicPr>
          <p:nvPr/>
        </p:nvPicPr>
        <p:blipFill>
          <a:blip r:embed="rId6"/>
          <a:stretch>
            <a:fillRect/>
          </a:stretch>
        </p:blipFill>
        <p:spPr>
          <a:xfrm>
            <a:off x="6307406" y="1513692"/>
            <a:ext cx="1275496" cy="3097634"/>
          </a:xfrm>
          <a:prstGeom prst="rect">
            <a:avLst/>
          </a:prstGeom>
        </p:spPr>
      </p:pic>
      <p:pic>
        <p:nvPicPr>
          <p:cNvPr id="8" name="図 7">
            <a:extLst>
              <a:ext uri="{FF2B5EF4-FFF2-40B4-BE49-F238E27FC236}">
                <a16:creationId xmlns:a16="http://schemas.microsoft.com/office/drawing/2014/main" id="{0F3153BA-1B8F-9E68-C586-887915BE34B0}"/>
              </a:ext>
            </a:extLst>
          </p:cNvPr>
          <p:cNvPicPr>
            <a:picLocks noChangeAspect="1"/>
          </p:cNvPicPr>
          <p:nvPr/>
        </p:nvPicPr>
        <p:blipFill>
          <a:blip r:embed="rId7"/>
          <a:stretch>
            <a:fillRect/>
          </a:stretch>
        </p:blipFill>
        <p:spPr>
          <a:xfrm>
            <a:off x="344367" y="1513087"/>
            <a:ext cx="5679351" cy="217995"/>
          </a:xfrm>
          <a:prstGeom prst="rect">
            <a:avLst/>
          </a:prstGeom>
        </p:spPr>
      </p:pic>
      <p:sp>
        <p:nvSpPr>
          <p:cNvPr id="2" name="正方形/長方形 1">
            <a:extLst>
              <a:ext uri="{FF2B5EF4-FFF2-40B4-BE49-F238E27FC236}">
                <a16:creationId xmlns:a16="http://schemas.microsoft.com/office/drawing/2014/main" id="{053CC36A-637B-4729-9A07-5D37B39FC35A}"/>
              </a:ext>
            </a:extLst>
          </p:cNvPr>
          <p:cNvSpPr/>
          <p:nvPr/>
        </p:nvSpPr>
        <p:spPr>
          <a:xfrm>
            <a:off x="306022" y="1513692"/>
            <a:ext cx="718788" cy="2167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DE22B4FD-E709-01A4-9582-D3192B72EA3B}"/>
              </a:ext>
            </a:extLst>
          </p:cNvPr>
          <p:cNvPicPr>
            <a:picLocks noChangeAspect="1"/>
          </p:cNvPicPr>
          <p:nvPr/>
        </p:nvPicPr>
        <p:blipFill>
          <a:blip r:embed="rId3"/>
          <a:stretch>
            <a:fillRect/>
          </a:stretch>
        </p:blipFill>
        <p:spPr>
          <a:xfrm>
            <a:off x="474366" y="1750423"/>
            <a:ext cx="5548630" cy="3357154"/>
          </a:xfrm>
          <a:prstGeom prst="rect">
            <a:avLst/>
          </a:prstGeom>
        </p:spPr>
      </p:pic>
      <p:sp>
        <p:nvSpPr>
          <p:cNvPr id="234" name="Google Shape;234;g125f8f40711_0_149"/>
          <p:cNvSpPr txBox="1"/>
          <p:nvPr/>
        </p:nvSpPr>
        <p:spPr>
          <a:xfrm>
            <a:off x="6313807" y="1178703"/>
            <a:ext cx="56793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b="0" i="0" u="none" strike="noStrike" cap="none" dirty="0">
                <a:solidFill>
                  <a:srgbClr val="000000"/>
                </a:solidFill>
                <a:latin typeface="Meiryo"/>
                <a:ea typeface="Meiryo"/>
                <a:cs typeface="Meiryo"/>
                <a:sym typeface="Meiryo"/>
              </a:rPr>
              <a:t>②</a:t>
            </a:r>
            <a:r>
              <a:rPr lang="en-US" b="0" i="0" u="none" strike="noStrike" cap="none" dirty="0" err="1">
                <a:solidFill>
                  <a:srgbClr val="000000"/>
                </a:solidFill>
                <a:latin typeface="Meiryo"/>
                <a:ea typeface="Meiryo"/>
                <a:cs typeface="Meiryo"/>
                <a:sym typeface="Meiryo"/>
              </a:rPr>
              <a:t>各機能へのリンクが表示され</a:t>
            </a:r>
            <a:r>
              <a:rPr lang="ja-JP" altLang="en-US" b="0" i="0" u="none" strike="noStrike" cap="none" dirty="0">
                <a:solidFill>
                  <a:srgbClr val="000000"/>
                </a:solidFill>
                <a:latin typeface="Meiryo"/>
                <a:ea typeface="Meiryo"/>
                <a:cs typeface="Meiryo"/>
                <a:sym typeface="Meiryo"/>
              </a:rPr>
              <a:t>る</a:t>
            </a:r>
            <a:r>
              <a:rPr lang="en-US" b="0" i="0" u="none" strike="noStrike" cap="none" dirty="0" err="1">
                <a:solidFill>
                  <a:srgbClr val="000000"/>
                </a:solidFill>
                <a:latin typeface="Meiryo"/>
                <a:ea typeface="Meiryo"/>
                <a:cs typeface="Meiryo"/>
                <a:sym typeface="Meiryo"/>
              </a:rPr>
              <a:t>ので、利用したい機能名をクリックします</a:t>
            </a:r>
            <a:r>
              <a:rPr lang="en-US" b="0" i="0" u="none" strike="noStrike" cap="none" dirty="0">
                <a:solidFill>
                  <a:srgbClr val="000000"/>
                </a:solidFill>
                <a:latin typeface="Meiryo"/>
                <a:ea typeface="Meiryo"/>
                <a:cs typeface="Meiryo"/>
                <a:sym typeface="Meiryo"/>
              </a:rPr>
              <a:t>。</a:t>
            </a:r>
            <a:endParaRPr b="0" i="0" u="none" strike="noStrike" cap="none" dirty="0">
              <a:solidFill>
                <a:srgbClr val="000000"/>
              </a:solidFill>
              <a:latin typeface="Meiryo"/>
              <a:ea typeface="Meiryo"/>
              <a:cs typeface="Meiryo"/>
              <a:sym typeface="Meiryo"/>
            </a:endParaRPr>
          </a:p>
        </p:txBody>
      </p:sp>
      <p:sp>
        <p:nvSpPr>
          <p:cNvPr id="235" name="Google Shape;235;g125f8f40711_0_149"/>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1" name="Google Shape;76;p5">
            <a:extLst>
              <a:ext uri="{FF2B5EF4-FFF2-40B4-BE49-F238E27FC236}">
                <a16:creationId xmlns:a16="http://schemas.microsoft.com/office/drawing/2014/main" id="{69F715FD-4661-4EEF-B7EE-EF780E604D1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85C3ED95-C819-471F-9D98-C8E749C4727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zh-CN" sz="1400" b="1" i="0" u="none" strike="noStrike" cap="none" dirty="0">
                <a:solidFill>
                  <a:srgbClr val="000000"/>
                </a:solidFill>
                <a:latin typeface="Meiryo"/>
                <a:ea typeface="Meiryo"/>
                <a:cs typeface="Meiryo"/>
                <a:sym typeface="Meiryo"/>
              </a:rPr>
              <a:t>4. </a:t>
            </a:r>
            <a:r>
              <a:rPr lang="zh-CN" altLang="en-US" sz="1400" b="1" i="0" u="none" strike="noStrike" cap="none" dirty="0">
                <a:solidFill>
                  <a:srgbClr val="000000"/>
                </a:solidFill>
                <a:latin typeface="Meiryo"/>
                <a:ea typeface="Meiryo"/>
                <a:cs typeface="Meiryo"/>
                <a:sym typeface="Meiryo"/>
              </a:rPr>
              <a:t>画面説明（</a:t>
            </a:r>
            <a:r>
              <a:rPr lang="en-US" altLang="zh-CN" sz="1400" b="1" i="0" u="none" strike="noStrike" cap="none" dirty="0">
                <a:solidFill>
                  <a:srgbClr val="000000"/>
                </a:solidFill>
                <a:latin typeface="Meiryo"/>
                <a:ea typeface="Meiryo"/>
                <a:cs typeface="Meiryo"/>
                <a:sym typeface="Meiryo"/>
              </a:rPr>
              <a:t>TOP</a:t>
            </a:r>
            <a:r>
              <a:rPr lang="zh-CN" altLang="en-US" sz="1400" b="1" i="0" u="none" strike="noStrike" cap="none" dirty="0">
                <a:solidFill>
                  <a:srgbClr val="000000"/>
                </a:solidFill>
                <a:latin typeface="Meiryo"/>
                <a:ea typeface="Meiryo"/>
                <a:cs typeface="Meiryo"/>
                <a:sym typeface="Meiryo"/>
              </a:rPr>
              <a:t>）</a:t>
            </a:r>
            <a:endParaRPr lang="zh-CN" altLang="en-US" sz="1050" b="1" i="0" u="none" strike="noStrike" cap="none" dirty="0">
              <a:solidFill>
                <a:srgbClr val="000000"/>
              </a:solidFill>
              <a:latin typeface="Meiryo"/>
              <a:ea typeface="Meiryo"/>
              <a:cs typeface="Meiryo"/>
              <a:sym typeface="Meiryo"/>
            </a:endParaRPr>
          </a:p>
        </p:txBody>
      </p:sp>
      <p:sp>
        <p:nvSpPr>
          <p:cNvPr id="13" name="Google Shape;203;g125f8f40711_0_141">
            <a:extLst>
              <a:ext uri="{FF2B5EF4-FFF2-40B4-BE49-F238E27FC236}">
                <a16:creationId xmlns:a16="http://schemas.microsoft.com/office/drawing/2014/main" id="{9B757B4E-B55D-4F7D-9DB8-C6D8529F68C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4-2. </a:t>
            </a:r>
            <a:r>
              <a:rPr lang="ja-JP" altLang="en-US" sz="1600" b="1" i="0" u="none" strike="noStrike" cap="none" dirty="0">
                <a:solidFill>
                  <a:srgbClr val="000000"/>
                </a:solidFill>
                <a:latin typeface="Meiryo"/>
                <a:ea typeface="Meiryo"/>
                <a:cs typeface="Meiryo"/>
                <a:sym typeface="Meiryo"/>
              </a:rPr>
              <a:t>メニュー画面を表示する</a:t>
            </a:r>
            <a:endParaRPr lang="ja-JP" altLang="en-US" sz="1100" b="1" i="0" u="none" strike="noStrike" cap="none" dirty="0">
              <a:solidFill>
                <a:srgbClr val="000000"/>
              </a:solidFill>
              <a:latin typeface="Meiryo"/>
              <a:ea typeface="Meiryo"/>
              <a:cs typeface="Meiryo"/>
              <a:sym typeface="Meiryo"/>
            </a:endParaRPr>
          </a:p>
        </p:txBody>
      </p:sp>
      <p:sp>
        <p:nvSpPr>
          <p:cNvPr id="14" name="Google Shape;156;g125f8f40711_0_119">
            <a:extLst>
              <a:ext uri="{FF2B5EF4-FFF2-40B4-BE49-F238E27FC236}">
                <a16:creationId xmlns:a16="http://schemas.microsoft.com/office/drawing/2014/main" id="{2E3F7D01-AFC1-430A-A5D6-7C7F41691973}"/>
              </a:ext>
            </a:extLst>
          </p:cNvPr>
          <p:cNvSpPr txBox="1"/>
          <p:nvPr/>
        </p:nvSpPr>
        <p:spPr>
          <a:xfrm>
            <a:off x="474366" y="122372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　　 　をクリックします。</a:t>
            </a:r>
          </a:p>
        </p:txBody>
      </p:sp>
      <p:sp>
        <p:nvSpPr>
          <p:cNvPr id="16" name="正方形/長方形 15">
            <a:extLst>
              <a:ext uri="{FF2B5EF4-FFF2-40B4-BE49-F238E27FC236}">
                <a16:creationId xmlns:a16="http://schemas.microsoft.com/office/drawing/2014/main" id="{6C8EEDAA-58AF-4B58-A8C0-74A1676323D1}"/>
              </a:ext>
            </a:extLst>
          </p:cNvPr>
          <p:cNvSpPr/>
          <p:nvPr/>
        </p:nvSpPr>
        <p:spPr>
          <a:xfrm>
            <a:off x="1266302" y="1745065"/>
            <a:ext cx="256551" cy="2112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AE242364-D514-B6BE-B651-1F6BB4C8774B}"/>
              </a:ext>
            </a:extLst>
          </p:cNvPr>
          <p:cNvPicPr>
            <a:picLocks noChangeAspect="1"/>
          </p:cNvPicPr>
          <p:nvPr/>
        </p:nvPicPr>
        <p:blipFill>
          <a:blip r:embed="rId3"/>
          <a:srcRect l="14403" t="1261" r="80985" b="92280"/>
          <a:stretch/>
        </p:blipFill>
        <p:spPr>
          <a:xfrm>
            <a:off x="815017" y="1186218"/>
            <a:ext cx="415006" cy="351716"/>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CED86311-F163-6AB9-05EF-6414248BABEA}"/>
              </a:ext>
            </a:extLst>
          </p:cNvPr>
          <p:cNvPicPr>
            <a:picLocks noChangeAspect="1"/>
          </p:cNvPicPr>
          <p:nvPr/>
        </p:nvPicPr>
        <p:blipFill>
          <a:blip r:embed="rId4"/>
          <a:stretch>
            <a:fillRect/>
          </a:stretch>
        </p:blipFill>
        <p:spPr>
          <a:xfrm>
            <a:off x="6275074" y="1728756"/>
            <a:ext cx="5818703" cy="32254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15" name="図 14">
            <a:extLst>
              <a:ext uri="{FF2B5EF4-FFF2-40B4-BE49-F238E27FC236}">
                <a16:creationId xmlns:a16="http://schemas.microsoft.com/office/drawing/2014/main" id="{F2D2CE8A-C4F0-4A8F-84F4-C4490509B337}"/>
              </a:ext>
            </a:extLst>
          </p:cNvPr>
          <p:cNvPicPr>
            <a:picLocks noChangeAspect="1"/>
          </p:cNvPicPr>
          <p:nvPr/>
        </p:nvPicPr>
        <p:blipFill>
          <a:blip r:embed="rId3"/>
          <a:stretch>
            <a:fillRect/>
          </a:stretch>
        </p:blipFill>
        <p:spPr>
          <a:xfrm>
            <a:off x="529824" y="2047516"/>
            <a:ext cx="5493171" cy="2762967"/>
          </a:xfrm>
          <a:prstGeom prst="rect">
            <a:avLst/>
          </a:prstGeom>
        </p:spPr>
      </p:pic>
      <p:sp>
        <p:nvSpPr>
          <p:cNvPr id="16" name="Google Shape;156;g125f8f40711_0_119">
            <a:extLst>
              <a:ext uri="{FF2B5EF4-FFF2-40B4-BE49-F238E27FC236}">
                <a16:creationId xmlns:a16="http://schemas.microsoft.com/office/drawing/2014/main" id="{5233956A-1494-46D5-AF6C-D2CCB9C261EC}"/>
              </a:ext>
            </a:extLst>
          </p:cNvPr>
          <p:cNvSpPr txBox="1"/>
          <p:nvPr/>
        </p:nvSpPr>
        <p:spPr>
          <a:xfrm>
            <a:off x="745499" y="1205956"/>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①「メンバーを検索」ウィンドウに検索したいキーワードを入力し、　　を クリックします。検索対象はメンバーの基本情報です。</a:t>
            </a:r>
          </a:p>
        </p:txBody>
      </p:sp>
      <p:sp>
        <p:nvSpPr>
          <p:cNvPr id="14" name="Google Shape;203;g125f8f40711_0_141">
            <a:extLst>
              <a:ext uri="{FF2B5EF4-FFF2-40B4-BE49-F238E27FC236}">
                <a16:creationId xmlns:a16="http://schemas.microsoft.com/office/drawing/2014/main" id="{E1A9784D-F0EE-408C-8D63-394DC15AB0E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4-3. </a:t>
            </a:r>
            <a:r>
              <a:rPr lang="ja-JP" altLang="en-US" sz="1600" b="1" i="0" u="none" strike="noStrike" cap="none" dirty="0">
                <a:solidFill>
                  <a:srgbClr val="000000"/>
                </a:solidFill>
                <a:latin typeface="Meiryo"/>
                <a:ea typeface="Meiryo"/>
                <a:cs typeface="Meiryo"/>
                <a:sym typeface="Meiryo"/>
              </a:rPr>
              <a:t>メンバーを検索する</a:t>
            </a:r>
            <a:endParaRPr lang="ja-JP" altLang="en-US" sz="1100" b="1" i="0" u="none" strike="noStrike" cap="none" dirty="0">
              <a:solidFill>
                <a:srgbClr val="000000"/>
              </a:solidFill>
              <a:latin typeface="Meiryo"/>
              <a:ea typeface="Meiryo"/>
              <a:cs typeface="Meiryo"/>
              <a:sym typeface="Meiryo"/>
            </a:endParaRPr>
          </a:p>
        </p:txBody>
      </p:sp>
      <p:graphicFrame>
        <p:nvGraphicFramePr>
          <p:cNvPr id="249" name="Google Shape;249;g125f8f40711_0_255"/>
          <p:cNvGraphicFramePr/>
          <p:nvPr>
            <p:extLst>
              <p:ext uri="{D42A27DB-BD31-4B8C-83A1-F6EECF244321}">
                <p14:modId xmlns:p14="http://schemas.microsoft.com/office/powerpoint/2010/main" val="798111828"/>
              </p:ext>
            </p:extLst>
          </p:nvPr>
        </p:nvGraphicFramePr>
        <p:xfrm>
          <a:off x="6169006" y="1205956"/>
          <a:ext cx="5413690" cy="3415605"/>
        </p:xfrm>
        <a:graphic>
          <a:graphicData uri="http://schemas.openxmlformats.org/drawingml/2006/table">
            <a:tbl>
              <a:tblPr firstRow="1" bandRow="1">
                <a:noFill/>
                <a:tableStyleId>{23F41762-7F61-4FEE-8137-EAF95C75022C}</a:tableStyleId>
              </a:tblPr>
              <a:tblGrid>
                <a:gridCol w="1521512">
                  <a:extLst>
                    <a:ext uri="{9D8B030D-6E8A-4147-A177-3AD203B41FA5}">
                      <a16:colId xmlns:a16="http://schemas.microsoft.com/office/drawing/2014/main" val="20000"/>
                    </a:ext>
                  </a:extLst>
                </a:gridCol>
                <a:gridCol w="3892178">
                  <a:extLst>
                    <a:ext uri="{9D8B030D-6E8A-4147-A177-3AD203B41FA5}">
                      <a16:colId xmlns:a16="http://schemas.microsoft.com/office/drawing/2014/main" val="20001"/>
                    </a:ext>
                  </a:extLst>
                </a:gridCol>
              </a:tblGrid>
              <a:tr h="642509">
                <a:tc>
                  <a:txBody>
                    <a:bodyPr/>
                    <a:lstStyle/>
                    <a:p>
                      <a:pPr marL="0" marR="0" lvl="0" indent="0" algn="l" rtl="0">
                        <a:lnSpc>
                          <a:spcPct val="100000"/>
                        </a:lnSpc>
                        <a:spcBef>
                          <a:spcPts val="0"/>
                        </a:spcBef>
                        <a:spcAft>
                          <a:spcPts val="0"/>
                        </a:spcAft>
                        <a:buClr>
                          <a:srgbClr val="000000"/>
                        </a:buClr>
                        <a:buSzPts val="2000"/>
                        <a:buFont typeface="Arial"/>
                        <a:buNone/>
                      </a:pPr>
                      <a:r>
                        <a:rPr lang="en-US" sz="1400" b="1" u="none" strike="noStrike" cap="none" dirty="0" err="1">
                          <a:latin typeface="Meiryo"/>
                          <a:ea typeface="Meiryo"/>
                          <a:cs typeface="Meiryo"/>
                          <a:sym typeface="Meiryo"/>
                        </a:rPr>
                        <a:t>キーワード検索</a:t>
                      </a:r>
                      <a:endParaRPr sz="800" u="none" strike="noStrike" cap="none" dirty="0"/>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b="0" u="none" strike="noStrike" cap="none" dirty="0" err="1">
                          <a:latin typeface="Meiryo"/>
                          <a:ea typeface="Meiryo"/>
                          <a:cs typeface="Meiryo"/>
                          <a:sym typeface="Meiryo"/>
                        </a:rPr>
                        <a:t>キーワードを入力して検索します</a:t>
                      </a:r>
                      <a:r>
                        <a:rPr lang="en-US" sz="1200" b="0" u="none" strike="noStrike" cap="none" dirty="0">
                          <a:latin typeface="Meiryo"/>
                          <a:ea typeface="Meiryo"/>
                          <a:cs typeface="Meiryo"/>
                          <a:sym typeface="Meiryo"/>
                        </a:rPr>
                        <a:t>。</a:t>
                      </a:r>
                      <a:endParaRPr sz="12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200" b="0" u="none" strike="noStrike" cap="none" dirty="0">
                          <a:latin typeface="Meiryo"/>
                          <a:ea typeface="Meiryo"/>
                          <a:cs typeface="Meiryo"/>
                          <a:sym typeface="Meiryo"/>
                        </a:rPr>
                        <a:t>【</a:t>
                      </a:r>
                      <a:r>
                        <a:rPr lang="en-US" sz="1200" b="0" u="none" strike="noStrike" cap="none" dirty="0" err="1">
                          <a:latin typeface="Meiryo"/>
                          <a:ea typeface="Meiryo"/>
                          <a:cs typeface="Meiryo"/>
                          <a:sym typeface="Meiryo"/>
                        </a:rPr>
                        <a:t>例】氏名、役職、保有資格など</a:t>
                      </a:r>
                      <a:endParaRPr sz="1200" u="none" strike="noStrike" cap="none" dirty="0"/>
                    </a:p>
                  </a:txBody>
                  <a:tcPr marL="91450" marR="91450" marT="45725" marB="45725" anchor="ctr">
                    <a:solidFill>
                      <a:srgbClr val="FFFFFF"/>
                    </a:solidFill>
                  </a:tcPr>
                </a:tc>
                <a:extLst>
                  <a:ext uri="{0D108BD9-81ED-4DB2-BD59-A6C34878D82A}">
                    <a16:rowId xmlns:a16="http://schemas.microsoft.com/office/drawing/2014/main" val="10000"/>
                  </a:ext>
                </a:extLst>
              </a:tr>
              <a:tr h="1327354">
                <a:tc>
                  <a:txBody>
                    <a:bodyPr/>
                    <a:lstStyle/>
                    <a:p>
                      <a:pPr marL="0" marR="0" lvl="0" indent="0" algn="l" rtl="0">
                        <a:lnSpc>
                          <a:spcPct val="100000"/>
                        </a:lnSpc>
                        <a:spcBef>
                          <a:spcPts val="0"/>
                        </a:spcBef>
                        <a:spcAft>
                          <a:spcPts val="0"/>
                        </a:spcAft>
                        <a:buClr>
                          <a:srgbClr val="000000"/>
                        </a:buClr>
                        <a:buSzPts val="2000"/>
                        <a:buFont typeface="Arial"/>
                        <a:buNone/>
                      </a:pPr>
                      <a:r>
                        <a:rPr lang="en-US" sz="1400" b="1" u="none" strike="noStrike" cap="none" dirty="0" err="1">
                          <a:latin typeface="Meiryo"/>
                          <a:ea typeface="Meiryo"/>
                          <a:cs typeface="Meiryo"/>
                          <a:sym typeface="Meiryo"/>
                        </a:rPr>
                        <a:t>AND検索</a:t>
                      </a:r>
                      <a:endParaRPr sz="800" u="none" strike="noStrike" cap="none" dirty="0"/>
                    </a:p>
                    <a:p>
                      <a:pPr marL="0" marR="0" lvl="0" indent="0" algn="l" rtl="0">
                        <a:lnSpc>
                          <a:spcPct val="100000"/>
                        </a:lnSpc>
                        <a:spcBef>
                          <a:spcPts val="0"/>
                        </a:spcBef>
                        <a:spcAft>
                          <a:spcPts val="0"/>
                        </a:spcAft>
                        <a:buClr>
                          <a:srgbClr val="000000"/>
                        </a:buClr>
                        <a:buSzPts val="2000"/>
                        <a:buFont typeface="Arial"/>
                        <a:buNone/>
                      </a:pPr>
                      <a:endParaRPr sz="14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err="1">
                          <a:solidFill>
                            <a:srgbClr val="000000"/>
                          </a:solidFill>
                          <a:latin typeface="Meiryo"/>
                          <a:ea typeface="Meiryo"/>
                          <a:cs typeface="Meiryo"/>
                          <a:sym typeface="Meiryo"/>
                        </a:rPr>
                        <a:t>スペース区切りで複数のキーワードを入力する</a:t>
                      </a:r>
                      <a:br>
                        <a:rPr lang="en-US" sz="1200" b="0" u="none" strike="noStrike" cap="none" dirty="0">
                          <a:latin typeface="Meiryo"/>
                          <a:ea typeface="Meiryo"/>
                          <a:cs typeface="Meiryo"/>
                          <a:sym typeface="Meiryo"/>
                        </a:rPr>
                      </a:b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同一項目内のAND検索となります</a:t>
                      </a:r>
                      <a:r>
                        <a:rPr lang="en-US" sz="1200" b="0" i="0" u="none" strike="noStrike" cap="none" dirty="0">
                          <a:solidFill>
                            <a:srgbClr val="000000"/>
                          </a:solidFill>
                          <a:latin typeface="Meiryo"/>
                          <a:ea typeface="Meiryo"/>
                          <a:cs typeface="Meiryo"/>
                          <a:sym typeface="Meiryo"/>
                        </a:rPr>
                        <a:t>。</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藤井</a:t>
                      </a:r>
                      <a:r>
                        <a:rPr lang="en-US" sz="1200" b="0" i="0" u="none" strike="noStrike" cap="none" dirty="0">
                          <a:solidFill>
                            <a:srgbClr val="000000"/>
                          </a:solidFill>
                          <a:latin typeface="Meiryo"/>
                          <a:ea typeface="Meiryo"/>
                          <a:cs typeface="Meiryo"/>
                          <a:sym typeface="Meiryo"/>
                        </a:rPr>
                        <a:t>　</a:t>
                      </a:r>
                      <a:r>
                        <a:rPr lang="en-US" sz="1200" b="0" i="0" u="none" strike="noStrike" cap="none" dirty="0" err="1">
                          <a:solidFill>
                            <a:srgbClr val="000000"/>
                          </a:solidFill>
                          <a:latin typeface="Meiryo"/>
                          <a:ea typeface="Meiryo"/>
                          <a:cs typeface="Meiryo"/>
                          <a:sym typeface="Meiryo"/>
                        </a:rPr>
                        <a:t>健」と入力し「藤井</a:t>
                      </a:r>
                      <a:r>
                        <a:rPr lang="en-US" sz="1200" b="0" i="0" u="none" strike="noStrike" cap="none" dirty="0">
                          <a:solidFill>
                            <a:srgbClr val="000000"/>
                          </a:solidFill>
                          <a:latin typeface="Meiryo"/>
                          <a:ea typeface="Meiryo"/>
                          <a:cs typeface="Meiryo"/>
                          <a:sym typeface="Meiryo"/>
                        </a:rPr>
                        <a:t> </a:t>
                      </a:r>
                      <a:r>
                        <a:rPr lang="en-US" sz="1200" b="0" i="0" u="none" strike="noStrike" cap="none" dirty="0" err="1">
                          <a:solidFill>
                            <a:srgbClr val="000000"/>
                          </a:solidFill>
                          <a:latin typeface="Meiryo"/>
                          <a:ea typeface="Meiryo"/>
                          <a:cs typeface="Meiryo"/>
                          <a:sym typeface="Meiryo"/>
                        </a:rPr>
                        <a:t>健」さんを絞り込むことはできます（いずれも氏名項目のため</a:t>
                      </a:r>
                      <a:r>
                        <a:rPr lang="en-US" sz="1200" b="0" i="0" u="none" strike="noStrike" cap="none" dirty="0">
                          <a:solidFill>
                            <a:srgbClr val="000000"/>
                          </a:solidFill>
                          <a:latin typeface="Meiryo"/>
                          <a:ea typeface="Meiryo"/>
                          <a:cs typeface="Meiryo"/>
                          <a:sym typeface="Meiryo"/>
                        </a:rPr>
                        <a:t>）。</a:t>
                      </a:r>
                      <a:br>
                        <a:rPr lang="en-US" sz="1200" b="0" i="0" u="none" strike="noStrike" cap="none" dirty="0">
                          <a:solidFill>
                            <a:srgbClr val="000000"/>
                          </a:solidFill>
                          <a:latin typeface="Meiryo"/>
                          <a:ea typeface="Meiryo"/>
                          <a:cs typeface="Meiryo"/>
                          <a:sym typeface="Meiryo"/>
                        </a:rPr>
                      </a:b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営業本部</a:t>
                      </a:r>
                      <a:r>
                        <a:rPr lang="en-US" sz="1200" b="0" i="0" u="none" strike="noStrike" cap="none" dirty="0">
                          <a:solidFill>
                            <a:srgbClr val="000000"/>
                          </a:solidFill>
                          <a:latin typeface="Meiryo"/>
                          <a:ea typeface="Meiryo"/>
                          <a:cs typeface="Meiryo"/>
                          <a:sym typeface="Meiryo"/>
                        </a:rPr>
                        <a:t>　</a:t>
                      </a:r>
                      <a:r>
                        <a:rPr lang="en-US" sz="1200" b="0" i="0" u="none" strike="noStrike" cap="none" dirty="0" err="1">
                          <a:solidFill>
                            <a:srgbClr val="000000"/>
                          </a:solidFill>
                          <a:latin typeface="Meiryo"/>
                          <a:ea typeface="Meiryo"/>
                          <a:cs typeface="Meiryo"/>
                          <a:sym typeface="Meiryo"/>
                        </a:rPr>
                        <a:t>課長」の絞り込みはできません（所属と役職で検索対象項目が異なるため</a:t>
                      </a:r>
                      <a:r>
                        <a:rPr lang="en-US" sz="1200" b="0" i="0" u="none" strike="noStrike" cap="none" dirty="0">
                          <a:solidFill>
                            <a:srgbClr val="000000"/>
                          </a:solidFill>
                          <a:latin typeface="Meiryo"/>
                          <a:ea typeface="Meiryo"/>
                          <a:cs typeface="Meiryo"/>
                          <a:sym typeface="Meiryo"/>
                        </a:rPr>
                        <a:t>）。</a:t>
                      </a:r>
                      <a:endParaRPr sz="1200" u="none" strike="noStrike" cap="none" dirty="0"/>
                    </a:p>
                  </a:txBody>
                  <a:tcPr marL="91450" marR="91450" marT="45725" marB="45725" anchor="ctr">
                    <a:solidFill>
                      <a:srgbClr val="FFFFFF"/>
                    </a:solidFill>
                  </a:tcPr>
                </a:tc>
                <a:extLst>
                  <a:ext uri="{0D108BD9-81ED-4DB2-BD59-A6C34878D82A}">
                    <a16:rowId xmlns:a16="http://schemas.microsoft.com/office/drawing/2014/main" val="10001"/>
                  </a:ext>
                </a:extLst>
              </a:tr>
              <a:tr h="1445742">
                <a:tc>
                  <a:txBody>
                    <a:bodyPr/>
                    <a:lstStyle/>
                    <a:p>
                      <a:pPr marL="0" marR="0" lvl="0" indent="0" algn="l" rtl="0">
                        <a:lnSpc>
                          <a:spcPct val="100000"/>
                        </a:lnSpc>
                        <a:spcBef>
                          <a:spcPts val="0"/>
                        </a:spcBef>
                        <a:spcAft>
                          <a:spcPts val="0"/>
                        </a:spcAft>
                        <a:buClr>
                          <a:srgbClr val="000000"/>
                        </a:buClr>
                        <a:buSzPts val="2000"/>
                        <a:buFont typeface="Arial"/>
                        <a:buNone/>
                      </a:pPr>
                      <a:r>
                        <a:rPr lang="en-US" sz="1400" b="1" u="none" strike="noStrike" cap="none" dirty="0" err="1">
                          <a:latin typeface="Meiryo"/>
                          <a:ea typeface="Meiryo"/>
                          <a:cs typeface="Meiryo"/>
                          <a:sym typeface="Meiryo"/>
                        </a:rPr>
                        <a:t>OR検索</a:t>
                      </a:r>
                      <a:endParaRPr sz="14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b="0" u="none" strike="noStrike" cap="none" dirty="0" err="1">
                          <a:latin typeface="Meiryo"/>
                          <a:ea typeface="Meiryo"/>
                          <a:cs typeface="Meiryo"/>
                          <a:sym typeface="Meiryo"/>
                        </a:rPr>
                        <a:t>パイプ</a:t>
                      </a:r>
                      <a:r>
                        <a:rPr lang="en-US" sz="1200" b="0" u="none" strike="noStrike" cap="none" dirty="0">
                          <a:latin typeface="Meiryo"/>
                          <a:ea typeface="Meiryo"/>
                          <a:cs typeface="Meiryo"/>
                          <a:sym typeface="Meiryo"/>
                        </a:rPr>
                        <a:t>（┃）</a:t>
                      </a:r>
                      <a:r>
                        <a:rPr lang="en-US" sz="1200" b="0" u="none" strike="noStrike" cap="none" dirty="0" err="1">
                          <a:latin typeface="Meiryo"/>
                          <a:ea typeface="Meiryo"/>
                          <a:cs typeface="Meiryo"/>
                          <a:sym typeface="Meiryo"/>
                        </a:rPr>
                        <a:t>区切りで複数キーワードを入力して検索します</a:t>
                      </a:r>
                      <a:r>
                        <a:rPr lang="en-US" sz="1200" b="0" u="none" strike="noStrike" cap="none" dirty="0">
                          <a:latin typeface="Meiryo"/>
                          <a:ea typeface="Meiryo"/>
                          <a:cs typeface="Meiryo"/>
                          <a:sym typeface="Meiryo"/>
                        </a:rPr>
                        <a:t>。</a:t>
                      </a:r>
                      <a:endParaRPr sz="12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200" b="0" u="none" strike="noStrike" cap="none" dirty="0">
                          <a:latin typeface="Meiryo"/>
                          <a:ea typeface="Meiryo"/>
                          <a:cs typeface="Meiryo"/>
                          <a:sym typeface="Meiryo"/>
                        </a:rPr>
                        <a:t>【</a:t>
                      </a:r>
                      <a:r>
                        <a:rPr lang="en-US" sz="1200" b="0" u="none" strike="noStrike" cap="none" dirty="0" err="1">
                          <a:latin typeface="Meiryo"/>
                          <a:ea typeface="Meiryo"/>
                          <a:cs typeface="Meiryo"/>
                          <a:sym typeface="Meiryo"/>
                        </a:rPr>
                        <a:t>例】藤井┃小野</a:t>
                      </a:r>
                      <a:endParaRPr sz="12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endParaRPr sz="12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200" b="0" u="none" strike="noStrike" cap="none" dirty="0">
                          <a:latin typeface="Meiryo"/>
                          <a:ea typeface="Meiryo"/>
                          <a:cs typeface="Meiryo"/>
                          <a:sym typeface="Meiryo"/>
                        </a:rPr>
                        <a:t>※</a:t>
                      </a:r>
                      <a:r>
                        <a:rPr lang="en-US" sz="1200" b="0" u="none" strike="noStrike" cap="none" dirty="0" err="1">
                          <a:latin typeface="Meiryo"/>
                          <a:ea typeface="Meiryo"/>
                          <a:cs typeface="Meiryo"/>
                          <a:sym typeface="Meiryo"/>
                        </a:rPr>
                        <a:t>パイプ</a:t>
                      </a:r>
                      <a:r>
                        <a:rPr lang="en-US" sz="1200" b="0" u="none" strike="noStrike" cap="none" dirty="0">
                          <a:latin typeface="Meiryo"/>
                          <a:ea typeface="Meiryo"/>
                          <a:cs typeface="Meiryo"/>
                          <a:sym typeface="Meiryo"/>
                        </a:rPr>
                        <a:t>（|）</a:t>
                      </a:r>
                      <a:r>
                        <a:rPr lang="en-US" sz="1200" b="0" u="none" strike="noStrike" cap="none" dirty="0" err="1">
                          <a:latin typeface="Meiryo"/>
                          <a:ea typeface="Meiryo"/>
                          <a:cs typeface="Meiryo"/>
                          <a:sym typeface="Meiryo"/>
                        </a:rPr>
                        <a:t>は半角で入力してください。また、パイプの前後に半角スペースを入れてください</a:t>
                      </a:r>
                      <a:r>
                        <a:rPr lang="en-US" sz="1200" b="0" u="none" strike="noStrike" cap="none" dirty="0">
                          <a:latin typeface="Meiryo"/>
                          <a:ea typeface="Meiryo"/>
                          <a:cs typeface="Meiryo"/>
                          <a:sym typeface="Meiryo"/>
                        </a:rPr>
                        <a:t>。</a:t>
                      </a:r>
                      <a:endParaRPr sz="1200" u="none" strike="noStrike" cap="none" dirty="0"/>
                    </a:p>
                  </a:txBody>
                  <a:tcPr marL="91450" marR="91450" marT="45725" marB="45725" anchor="ctr">
                    <a:solidFill>
                      <a:srgbClr val="FFFFFF"/>
                    </a:solidFill>
                  </a:tcPr>
                </a:tc>
                <a:extLst>
                  <a:ext uri="{0D108BD9-81ED-4DB2-BD59-A6C34878D82A}">
                    <a16:rowId xmlns:a16="http://schemas.microsoft.com/office/drawing/2014/main" val="10002"/>
                  </a:ext>
                </a:extLst>
              </a:tr>
            </a:tbl>
          </a:graphicData>
        </a:graphic>
      </p:graphicFrame>
      <p:sp>
        <p:nvSpPr>
          <p:cNvPr id="251" name="Google Shape;251;g125f8f40711_0_255"/>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2" name="Google Shape;76;p5">
            <a:extLst>
              <a:ext uri="{FF2B5EF4-FFF2-40B4-BE49-F238E27FC236}">
                <a16:creationId xmlns:a16="http://schemas.microsoft.com/office/drawing/2014/main" id="{D829D0DA-B994-402E-A271-FCC19B49227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BA06B3BF-5681-4435-BF3E-15626E7FFBE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zh-CN" sz="1400" b="1" i="0" u="none" strike="noStrike" cap="none" dirty="0">
                <a:solidFill>
                  <a:srgbClr val="000000"/>
                </a:solidFill>
                <a:latin typeface="Meiryo"/>
                <a:ea typeface="Meiryo"/>
                <a:cs typeface="Meiryo"/>
                <a:sym typeface="Meiryo"/>
              </a:rPr>
              <a:t>4. </a:t>
            </a:r>
            <a:r>
              <a:rPr lang="zh-CN" altLang="en-US" sz="1400" b="1" i="0" u="none" strike="noStrike" cap="none" dirty="0">
                <a:solidFill>
                  <a:srgbClr val="000000"/>
                </a:solidFill>
                <a:latin typeface="Meiryo"/>
                <a:ea typeface="Meiryo"/>
                <a:cs typeface="Meiryo"/>
                <a:sym typeface="Meiryo"/>
              </a:rPr>
              <a:t>画面説明（</a:t>
            </a:r>
            <a:r>
              <a:rPr lang="en-US" altLang="zh-CN" sz="1400" b="1" i="0" u="none" strike="noStrike" cap="none" dirty="0">
                <a:solidFill>
                  <a:srgbClr val="000000"/>
                </a:solidFill>
                <a:latin typeface="Meiryo"/>
                <a:ea typeface="Meiryo"/>
                <a:cs typeface="Meiryo"/>
                <a:sym typeface="Meiryo"/>
              </a:rPr>
              <a:t>TOP</a:t>
            </a:r>
            <a:r>
              <a:rPr lang="zh-CN" altLang="en-US" sz="1400" b="1" i="0" u="none" strike="noStrike" cap="none" dirty="0">
                <a:solidFill>
                  <a:srgbClr val="000000"/>
                </a:solidFill>
                <a:latin typeface="Meiryo"/>
                <a:ea typeface="Meiryo"/>
                <a:cs typeface="Meiryo"/>
                <a:sym typeface="Meiryo"/>
              </a:rPr>
              <a:t>）</a:t>
            </a:r>
            <a:endParaRPr lang="zh-CN" altLang="en-US" sz="1050" b="1" i="0" u="none" strike="noStrike" cap="none" dirty="0">
              <a:solidFill>
                <a:srgbClr val="000000"/>
              </a:solidFill>
              <a:latin typeface="Meiryo"/>
              <a:ea typeface="Meiryo"/>
              <a:cs typeface="Meiryo"/>
              <a:sym typeface="Meiryo"/>
            </a:endParaRPr>
          </a:p>
        </p:txBody>
      </p:sp>
      <p:pic>
        <p:nvPicPr>
          <p:cNvPr id="3" name="図 2">
            <a:extLst>
              <a:ext uri="{FF2B5EF4-FFF2-40B4-BE49-F238E27FC236}">
                <a16:creationId xmlns:a16="http://schemas.microsoft.com/office/drawing/2014/main" id="{E49A99CF-8F8C-47E2-8B74-76F8D8FD2384}"/>
              </a:ext>
            </a:extLst>
          </p:cNvPr>
          <p:cNvPicPr>
            <a:picLocks noChangeAspect="1"/>
          </p:cNvPicPr>
          <p:nvPr/>
        </p:nvPicPr>
        <p:blipFill>
          <a:blip r:embed="rId4"/>
          <a:stretch>
            <a:fillRect/>
          </a:stretch>
        </p:blipFill>
        <p:spPr>
          <a:xfrm>
            <a:off x="1368635" y="1416235"/>
            <a:ext cx="246922" cy="258967"/>
          </a:xfrm>
          <a:prstGeom prst="rect">
            <a:avLst/>
          </a:prstGeom>
        </p:spPr>
      </p:pic>
      <p:sp>
        <p:nvSpPr>
          <p:cNvPr id="19" name="Google Shape;156;g125f8f40711_0_119">
            <a:extLst>
              <a:ext uri="{FF2B5EF4-FFF2-40B4-BE49-F238E27FC236}">
                <a16:creationId xmlns:a16="http://schemas.microsoft.com/office/drawing/2014/main" id="{DD33133B-5991-4B4D-BD6B-82EA4BA0E004}"/>
              </a:ext>
            </a:extLst>
          </p:cNvPr>
          <p:cNvSpPr txBox="1"/>
          <p:nvPr/>
        </p:nvSpPr>
        <p:spPr>
          <a:xfrm>
            <a:off x="745498" y="5344308"/>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②検索結果が表示されます。</a:t>
            </a:r>
            <a:endParaRPr lang="ja-JP" altLang="en-US" sz="900" b="0" i="0" u="none" strike="noStrike" cap="none" dirty="0">
              <a:solidFill>
                <a:srgbClr val="000000"/>
              </a:solidFill>
              <a:latin typeface="Arial"/>
              <a:ea typeface="Arial"/>
              <a:cs typeface="Arial"/>
              <a:sym typeface="Arial"/>
            </a:endParaRPr>
          </a:p>
        </p:txBody>
      </p:sp>
      <p:pic>
        <p:nvPicPr>
          <p:cNvPr id="4" name="図 3">
            <a:extLst>
              <a:ext uri="{FF2B5EF4-FFF2-40B4-BE49-F238E27FC236}">
                <a16:creationId xmlns:a16="http://schemas.microsoft.com/office/drawing/2014/main" id="{2E5C45B2-AF78-71C4-3D12-417BB64699D0}"/>
              </a:ext>
            </a:extLst>
          </p:cNvPr>
          <p:cNvPicPr>
            <a:picLocks noChangeAspect="1"/>
          </p:cNvPicPr>
          <p:nvPr/>
        </p:nvPicPr>
        <p:blipFill>
          <a:blip r:embed="rId5"/>
          <a:stretch>
            <a:fillRect/>
          </a:stretch>
        </p:blipFill>
        <p:spPr>
          <a:xfrm>
            <a:off x="491937" y="2054141"/>
            <a:ext cx="5604147" cy="215108"/>
          </a:xfrm>
          <a:prstGeom prst="rect">
            <a:avLst/>
          </a:prstGeom>
        </p:spPr>
      </p:pic>
      <p:sp>
        <p:nvSpPr>
          <p:cNvPr id="17" name="正方形/長方形 16">
            <a:extLst>
              <a:ext uri="{FF2B5EF4-FFF2-40B4-BE49-F238E27FC236}">
                <a16:creationId xmlns:a16="http://schemas.microsoft.com/office/drawing/2014/main" id="{4FE566BA-03D0-4F36-9D71-CA6D196B6FCE}"/>
              </a:ext>
            </a:extLst>
          </p:cNvPr>
          <p:cNvSpPr/>
          <p:nvPr/>
        </p:nvSpPr>
        <p:spPr>
          <a:xfrm>
            <a:off x="1786855" y="2064450"/>
            <a:ext cx="2877508" cy="2047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3" name="Google Shape;263;g125f8f40711_0_259"/>
          <p:cNvSpPr txBox="1"/>
          <p:nvPr/>
        </p:nvSpPr>
        <p:spPr>
          <a:xfrm>
            <a:off x="353774" y="2103671"/>
            <a:ext cx="571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en-US" sz="1400" b="0" i="0" u="none" strike="noStrike" cap="none" dirty="0" err="1">
                <a:solidFill>
                  <a:srgbClr val="000000"/>
                </a:solidFill>
                <a:latin typeface="Meiryo"/>
                <a:ea typeface="Meiryo"/>
                <a:cs typeface="Meiryo"/>
                <a:sym typeface="Meiryo"/>
              </a:rPr>
              <a:t>基本情報に「藤井」を含むメンバーが検索結果に表示されます</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p:txBody>
      </p:sp>
      <p:sp>
        <p:nvSpPr>
          <p:cNvPr id="264" name="Google Shape;264;g125f8f40711_0_259"/>
          <p:cNvSpPr/>
          <p:nvPr/>
        </p:nvSpPr>
        <p:spPr>
          <a:xfrm>
            <a:off x="6227399" y="2103671"/>
            <a:ext cx="5449200" cy="5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err="1">
                <a:solidFill>
                  <a:srgbClr val="000000"/>
                </a:solidFill>
                <a:latin typeface="Meiryo"/>
                <a:ea typeface="Meiryo"/>
                <a:cs typeface="Meiryo"/>
                <a:sym typeface="Meiryo"/>
              </a:rPr>
              <a:t>基本情報に「藤井」または「小野」を含むメンバーが検索結果に表示されます</a:t>
            </a:r>
            <a:r>
              <a:rPr lang="en-US" sz="1400" b="0" i="0" u="none" strike="noStrike" cap="none" dirty="0">
                <a:solidFill>
                  <a:srgbClr val="000000"/>
                </a:solidFill>
                <a:latin typeface="Meiryo"/>
                <a:ea typeface="Meiryo"/>
                <a:cs typeface="Meiryo"/>
                <a:sym typeface="Meiryo"/>
              </a:rPr>
              <a:t>。</a:t>
            </a:r>
            <a:endParaRPr sz="800" b="0" i="0" u="none" strike="noStrike" cap="none" dirty="0">
              <a:solidFill>
                <a:srgbClr val="000000"/>
              </a:solidFill>
              <a:latin typeface="Arial"/>
              <a:ea typeface="Arial"/>
              <a:cs typeface="Arial"/>
              <a:sym typeface="Arial"/>
            </a:endParaRPr>
          </a:p>
        </p:txBody>
      </p:sp>
      <p:grpSp>
        <p:nvGrpSpPr>
          <p:cNvPr id="266" name="Google Shape;266;g125f8f40711_0_259"/>
          <p:cNvGrpSpPr/>
          <p:nvPr/>
        </p:nvGrpSpPr>
        <p:grpSpPr>
          <a:xfrm>
            <a:off x="402616" y="2505640"/>
            <a:ext cx="5244825" cy="1079043"/>
            <a:chOff x="1070102" y="9001117"/>
            <a:chExt cx="8659113" cy="1765450"/>
          </a:xfrm>
        </p:grpSpPr>
        <p:pic>
          <p:nvPicPr>
            <p:cNvPr id="267" name="Google Shape;267;g125f8f40711_0_259"/>
            <p:cNvPicPr preferRelativeResize="0"/>
            <p:nvPr/>
          </p:nvPicPr>
          <p:blipFill rotWithShape="1">
            <a:blip r:embed="rId3">
              <a:alphaModFix/>
            </a:blip>
            <a:srcRect/>
            <a:stretch/>
          </p:blipFill>
          <p:spPr>
            <a:xfrm>
              <a:off x="1070102" y="9001117"/>
              <a:ext cx="8659113" cy="1765450"/>
            </a:xfrm>
            <a:prstGeom prst="rect">
              <a:avLst/>
            </a:prstGeom>
            <a:noFill/>
            <a:ln w="12700" cap="flat" cmpd="sng">
              <a:solidFill>
                <a:srgbClr val="7F7F7F"/>
              </a:solidFill>
              <a:prstDash val="solid"/>
              <a:round/>
              <a:headEnd type="none" w="sm" len="sm"/>
              <a:tailEnd type="none" w="sm" len="sm"/>
            </a:ln>
          </p:spPr>
        </p:pic>
        <p:sp>
          <p:nvSpPr>
            <p:cNvPr id="268" name="Google Shape;268;g125f8f40711_0_259"/>
            <p:cNvSpPr/>
            <p:nvPr/>
          </p:nvSpPr>
          <p:spPr>
            <a:xfrm>
              <a:off x="1708234" y="9286000"/>
              <a:ext cx="329100" cy="230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Trebuchet MS"/>
                <a:ea typeface="Trebuchet MS"/>
                <a:cs typeface="Trebuchet MS"/>
                <a:sym typeface="Trebuchet MS"/>
              </a:endParaRPr>
            </a:p>
          </p:txBody>
        </p:sp>
      </p:grpSp>
      <p:grpSp>
        <p:nvGrpSpPr>
          <p:cNvPr id="269" name="Google Shape;269;g125f8f40711_0_259"/>
          <p:cNvGrpSpPr/>
          <p:nvPr/>
        </p:nvGrpSpPr>
        <p:grpSpPr>
          <a:xfrm>
            <a:off x="6442229" y="2650605"/>
            <a:ext cx="5244441" cy="1239334"/>
            <a:chOff x="1079222" y="12791340"/>
            <a:chExt cx="8615807" cy="1828465"/>
          </a:xfrm>
        </p:grpSpPr>
        <p:pic>
          <p:nvPicPr>
            <p:cNvPr id="270" name="Google Shape;270;g125f8f40711_0_259"/>
            <p:cNvPicPr preferRelativeResize="0"/>
            <p:nvPr/>
          </p:nvPicPr>
          <p:blipFill rotWithShape="1">
            <a:blip r:embed="rId4">
              <a:alphaModFix/>
            </a:blip>
            <a:srcRect/>
            <a:stretch/>
          </p:blipFill>
          <p:spPr>
            <a:xfrm>
              <a:off x="1079222" y="12791340"/>
              <a:ext cx="8615807" cy="1828465"/>
            </a:xfrm>
            <a:prstGeom prst="rect">
              <a:avLst/>
            </a:prstGeom>
            <a:noFill/>
            <a:ln w="12700" cap="flat" cmpd="sng">
              <a:solidFill>
                <a:srgbClr val="7F7F7F"/>
              </a:solidFill>
              <a:prstDash val="solid"/>
              <a:round/>
              <a:headEnd type="none" w="sm" len="sm"/>
              <a:tailEnd type="none" w="sm" len="sm"/>
            </a:ln>
          </p:spPr>
        </p:pic>
        <p:sp>
          <p:nvSpPr>
            <p:cNvPr id="271" name="Google Shape;271;g125f8f40711_0_259"/>
            <p:cNvSpPr/>
            <p:nvPr/>
          </p:nvSpPr>
          <p:spPr>
            <a:xfrm>
              <a:off x="1740318" y="13101664"/>
              <a:ext cx="561900" cy="2190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Trebuchet MS"/>
                <a:ea typeface="Trebuchet MS"/>
                <a:cs typeface="Trebuchet MS"/>
                <a:sym typeface="Trebuchet MS"/>
              </a:endParaRPr>
            </a:p>
          </p:txBody>
        </p:sp>
      </p:grpSp>
      <p:sp>
        <p:nvSpPr>
          <p:cNvPr id="272" name="Google Shape;272;g125f8f40711_0_259"/>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9" name="Google Shape;264;g125f8f40711_0_259">
            <a:extLst>
              <a:ext uri="{FF2B5EF4-FFF2-40B4-BE49-F238E27FC236}">
                <a16:creationId xmlns:a16="http://schemas.microsoft.com/office/drawing/2014/main" id="{18C46781-4179-497F-BD50-30166F66E8D3}"/>
              </a:ext>
            </a:extLst>
          </p:cNvPr>
          <p:cNvSpPr/>
          <p:nvPr/>
        </p:nvSpPr>
        <p:spPr>
          <a:xfrm>
            <a:off x="6525040" y="5255211"/>
            <a:ext cx="5128271" cy="756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altLang="ja-JP" b="0" i="0" dirty="0">
                <a:solidFill>
                  <a:srgbClr val="202226"/>
                </a:solidFill>
                <a:effectLst/>
                <a:latin typeface="メイリオ" panose="020B0604030504040204" pitchFamily="50" charset="-128"/>
                <a:ea typeface="メイリオ" panose="020B0604030504040204" pitchFamily="50" charset="-128"/>
              </a:rPr>
              <a:t>AND</a:t>
            </a:r>
            <a:r>
              <a:rPr lang="ja-JP" altLang="en-US" b="0" i="0" dirty="0">
                <a:solidFill>
                  <a:srgbClr val="202226"/>
                </a:solidFill>
                <a:effectLst/>
                <a:latin typeface="メイリオ" panose="020B0604030504040204" pitchFamily="50" charset="-128"/>
                <a:ea typeface="メイリオ" panose="020B0604030504040204" pitchFamily="50" charset="-128"/>
              </a:rPr>
              <a:t>検索の場合はスペース区切りで複数のキーワードを入力してください。</a:t>
            </a:r>
            <a:br>
              <a:rPr lang="ja-JP" altLang="en-US" dirty="0">
                <a:latin typeface="メイリオ" panose="020B0604030504040204" pitchFamily="50" charset="-128"/>
                <a:ea typeface="メイリオ" panose="020B0604030504040204" pitchFamily="50" charset="-128"/>
              </a:rPr>
            </a:br>
            <a:r>
              <a:rPr lang="en-US" altLang="ja-JP" b="0" i="0" dirty="0">
                <a:solidFill>
                  <a:srgbClr val="202226"/>
                </a:solidFill>
                <a:effectLst/>
                <a:latin typeface="メイリオ" panose="020B0604030504040204" pitchFamily="50" charset="-128"/>
                <a:ea typeface="メイリオ" panose="020B0604030504040204" pitchFamily="50" charset="-128"/>
              </a:rPr>
              <a:t>※</a:t>
            </a:r>
            <a:r>
              <a:rPr lang="ja-JP" altLang="en-US" b="0" i="0" dirty="0">
                <a:solidFill>
                  <a:srgbClr val="202226"/>
                </a:solidFill>
                <a:effectLst/>
                <a:latin typeface="メイリオ" panose="020B0604030504040204" pitchFamily="50" charset="-128"/>
                <a:ea typeface="メイリオ" panose="020B0604030504040204" pitchFamily="50" charset="-128"/>
              </a:rPr>
              <a:t>同一項目内の</a:t>
            </a:r>
            <a:r>
              <a:rPr lang="en-US" altLang="ja-JP" b="0" i="0" dirty="0">
                <a:solidFill>
                  <a:srgbClr val="202226"/>
                </a:solidFill>
                <a:effectLst/>
                <a:latin typeface="メイリオ" panose="020B0604030504040204" pitchFamily="50" charset="-128"/>
                <a:ea typeface="メイリオ" panose="020B0604030504040204" pitchFamily="50" charset="-128"/>
              </a:rPr>
              <a:t>AND</a:t>
            </a:r>
            <a:r>
              <a:rPr lang="ja-JP" altLang="en-US" b="0" i="0" dirty="0">
                <a:solidFill>
                  <a:srgbClr val="202226"/>
                </a:solidFill>
                <a:effectLst/>
                <a:latin typeface="メイリオ" panose="020B0604030504040204" pitchFamily="50" charset="-128"/>
                <a:ea typeface="メイリオ" panose="020B0604030504040204" pitchFamily="50" charset="-128"/>
              </a:rPr>
              <a:t>検索となります。</a:t>
            </a:r>
            <a:endParaRPr lang="ja-JP" altLang="en-US" sz="8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20" name="Google Shape;76;p5">
            <a:extLst>
              <a:ext uri="{FF2B5EF4-FFF2-40B4-BE49-F238E27FC236}">
                <a16:creationId xmlns:a16="http://schemas.microsoft.com/office/drawing/2014/main" id="{666F91E2-371B-4EFC-BFD4-89557C59AA7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1" name="Google Shape;78;p5">
            <a:extLst>
              <a:ext uri="{FF2B5EF4-FFF2-40B4-BE49-F238E27FC236}">
                <a16:creationId xmlns:a16="http://schemas.microsoft.com/office/drawing/2014/main" id="{345BE20A-71BD-4E31-8D3F-C71BA50F9D5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zh-CN" sz="1400" b="1" i="0" u="none" strike="noStrike" cap="none" dirty="0">
                <a:solidFill>
                  <a:srgbClr val="000000"/>
                </a:solidFill>
                <a:latin typeface="Meiryo"/>
                <a:ea typeface="Meiryo"/>
                <a:cs typeface="Meiryo"/>
                <a:sym typeface="Meiryo"/>
              </a:rPr>
              <a:t>4. </a:t>
            </a:r>
            <a:r>
              <a:rPr lang="zh-CN" altLang="en-US" sz="1400" b="1" i="0" u="none" strike="noStrike" cap="none" dirty="0">
                <a:solidFill>
                  <a:srgbClr val="000000"/>
                </a:solidFill>
                <a:latin typeface="Meiryo"/>
                <a:ea typeface="Meiryo"/>
                <a:cs typeface="Meiryo"/>
                <a:sym typeface="Meiryo"/>
              </a:rPr>
              <a:t>画面説明（</a:t>
            </a:r>
            <a:r>
              <a:rPr lang="en-US" altLang="zh-CN" sz="1400" b="1" i="0" u="none" strike="noStrike" cap="none" dirty="0">
                <a:solidFill>
                  <a:srgbClr val="000000"/>
                </a:solidFill>
                <a:latin typeface="Meiryo"/>
                <a:ea typeface="Meiryo"/>
                <a:cs typeface="Meiryo"/>
                <a:sym typeface="Meiryo"/>
              </a:rPr>
              <a:t>TOP</a:t>
            </a:r>
            <a:r>
              <a:rPr lang="zh-CN" altLang="en-US" sz="1400" b="1" i="0" u="none" strike="noStrike" cap="none" dirty="0">
                <a:solidFill>
                  <a:srgbClr val="000000"/>
                </a:solidFill>
                <a:latin typeface="Meiryo"/>
                <a:ea typeface="Meiryo"/>
                <a:cs typeface="Meiryo"/>
                <a:sym typeface="Meiryo"/>
              </a:rPr>
              <a:t>）</a:t>
            </a:r>
            <a:endParaRPr lang="zh-CN" altLang="en-US" sz="1050" b="1" i="0" u="none" strike="noStrike" cap="none" dirty="0">
              <a:solidFill>
                <a:srgbClr val="000000"/>
              </a:solidFill>
              <a:latin typeface="Meiryo"/>
              <a:ea typeface="Meiryo"/>
              <a:cs typeface="Meiryo"/>
              <a:sym typeface="Meiryo"/>
            </a:endParaRPr>
          </a:p>
        </p:txBody>
      </p:sp>
      <p:sp>
        <p:nvSpPr>
          <p:cNvPr id="22" name="Google Shape;203;g125f8f40711_0_141">
            <a:extLst>
              <a:ext uri="{FF2B5EF4-FFF2-40B4-BE49-F238E27FC236}">
                <a16:creationId xmlns:a16="http://schemas.microsoft.com/office/drawing/2014/main" id="{1756FAD0-8C0C-47BD-906F-13B4F34FC23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4-3. </a:t>
            </a:r>
            <a:r>
              <a:rPr lang="ja-JP" altLang="en-US" sz="1600" b="1" i="0" u="none" strike="noStrike" cap="none" dirty="0">
                <a:solidFill>
                  <a:srgbClr val="000000"/>
                </a:solidFill>
                <a:latin typeface="Meiryo"/>
                <a:ea typeface="Meiryo"/>
                <a:cs typeface="Meiryo"/>
                <a:sym typeface="Meiryo"/>
              </a:rPr>
              <a:t>メンバーを検索する</a:t>
            </a:r>
            <a:endParaRPr lang="ja-JP" altLang="en-US" sz="1100" b="1" i="0" u="none" strike="noStrike" cap="none" dirty="0">
              <a:solidFill>
                <a:srgbClr val="000000"/>
              </a:solidFill>
              <a:latin typeface="Meiryo"/>
              <a:ea typeface="Meiryo"/>
              <a:cs typeface="Meiryo"/>
              <a:sym typeface="Meiryo"/>
            </a:endParaRPr>
          </a:p>
        </p:txBody>
      </p:sp>
      <p:sp>
        <p:nvSpPr>
          <p:cNvPr id="23" name="Google Shape;156;g125f8f40711_0_119">
            <a:extLst>
              <a:ext uri="{FF2B5EF4-FFF2-40B4-BE49-F238E27FC236}">
                <a16:creationId xmlns:a16="http://schemas.microsoft.com/office/drawing/2014/main" id="{282E27F6-14B8-4AD3-936D-8C61B92F51FE}"/>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en-US" altLang="ja-JP" sz="1400" i="0" u="none" strike="noStrike" cap="none" dirty="0">
                <a:solidFill>
                  <a:srgbClr val="000000"/>
                </a:solidFill>
                <a:latin typeface="Meiryo"/>
                <a:ea typeface="Meiryo"/>
                <a:cs typeface="Meiryo"/>
                <a:sym typeface="Meiryo"/>
              </a:rPr>
              <a:t>【</a:t>
            </a:r>
            <a:r>
              <a:rPr lang="ja-JP" altLang="en-US" sz="1400" i="0" u="none" strike="noStrike" cap="none" dirty="0">
                <a:solidFill>
                  <a:srgbClr val="000000"/>
                </a:solidFill>
                <a:latin typeface="Meiryo"/>
                <a:ea typeface="Meiryo"/>
                <a:cs typeface="Meiryo"/>
                <a:sym typeface="Meiryo"/>
              </a:rPr>
              <a:t>キーワードで検索した場合</a:t>
            </a:r>
            <a:r>
              <a:rPr lang="en-US" altLang="ja-JP" sz="1400" i="0" u="none" strike="noStrike" cap="none" dirty="0">
                <a:solidFill>
                  <a:srgbClr val="000000"/>
                </a:solidFill>
                <a:latin typeface="Meiryo"/>
                <a:ea typeface="Meiryo"/>
                <a:cs typeface="Meiryo"/>
                <a:sym typeface="Meiryo"/>
              </a:rPr>
              <a:t>】</a:t>
            </a:r>
            <a:r>
              <a:rPr lang="ja-JP" altLang="en-US" sz="1400" i="0" u="none" strike="noStrike" cap="none" dirty="0">
                <a:solidFill>
                  <a:srgbClr val="000000"/>
                </a:solidFill>
                <a:latin typeface="Meiryo"/>
                <a:ea typeface="Meiryo"/>
                <a:cs typeface="Meiryo"/>
                <a:sym typeface="Meiryo"/>
              </a:rPr>
              <a:t>（例）「藤井」で検索</a:t>
            </a:r>
            <a:endParaRPr lang="ja-JP" altLang="en-US" sz="1200" i="0" u="none" strike="noStrike" cap="none" dirty="0">
              <a:solidFill>
                <a:srgbClr val="000000"/>
              </a:solidFill>
              <a:latin typeface="Trebuchet MS"/>
              <a:ea typeface="Trebuchet MS"/>
              <a:cs typeface="Trebuchet MS"/>
              <a:sym typeface="Trebuchet MS"/>
            </a:endParaRPr>
          </a:p>
        </p:txBody>
      </p:sp>
      <p:sp>
        <p:nvSpPr>
          <p:cNvPr id="24" name="Google Shape;156;g125f8f40711_0_119">
            <a:extLst>
              <a:ext uri="{FF2B5EF4-FFF2-40B4-BE49-F238E27FC236}">
                <a16:creationId xmlns:a16="http://schemas.microsoft.com/office/drawing/2014/main" id="{46A7452F-4B58-4E38-A993-183F07BECE89}"/>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en-US" altLang="ja-JP" sz="1400" i="0" u="none" strike="noStrike" cap="none" dirty="0">
                <a:solidFill>
                  <a:srgbClr val="000000"/>
                </a:solidFill>
                <a:latin typeface="Meiryo"/>
                <a:ea typeface="Meiryo"/>
                <a:cs typeface="Meiryo"/>
                <a:sym typeface="Meiryo"/>
              </a:rPr>
              <a:t>【OR</a:t>
            </a:r>
            <a:r>
              <a:rPr lang="ja-JP" altLang="en-US" sz="1400" i="0" u="none" strike="noStrike" cap="none" dirty="0">
                <a:solidFill>
                  <a:srgbClr val="000000"/>
                </a:solidFill>
                <a:latin typeface="Meiryo"/>
                <a:ea typeface="Meiryo"/>
                <a:cs typeface="Meiryo"/>
                <a:sym typeface="Meiryo"/>
              </a:rPr>
              <a:t>検索をした場合</a:t>
            </a:r>
            <a:r>
              <a:rPr lang="en-US" altLang="ja-JP" sz="1400" i="0" u="none" strike="noStrike" cap="none" dirty="0">
                <a:solidFill>
                  <a:srgbClr val="000000"/>
                </a:solidFill>
                <a:latin typeface="Meiryo"/>
                <a:ea typeface="Meiryo"/>
                <a:cs typeface="Meiryo"/>
                <a:sym typeface="Meiryo"/>
              </a:rPr>
              <a:t>】</a:t>
            </a:r>
            <a:r>
              <a:rPr lang="ja-JP" altLang="en-US" sz="1400" i="0" u="none" strike="noStrike" cap="none" dirty="0">
                <a:solidFill>
                  <a:srgbClr val="000000"/>
                </a:solidFill>
                <a:latin typeface="Meiryo"/>
                <a:ea typeface="Meiryo"/>
                <a:cs typeface="Meiryo"/>
                <a:sym typeface="Meiryo"/>
              </a:rPr>
              <a:t>（例）「藤井 </a:t>
            </a:r>
            <a:r>
              <a:rPr lang="en-US" altLang="ja-JP" sz="1400" i="0" u="none" strike="noStrike" cap="none" dirty="0">
                <a:solidFill>
                  <a:srgbClr val="000000"/>
                </a:solidFill>
                <a:latin typeface="Meiryo"/>
                <a:ea typeface="Meiryo"/>
                <a:cs typeface="Meiryo"/>
                <a:sym typeface="Meiryo"/>
              </a:rPr>
              <a:t>| </a:t>
            </a:r>
            <a:r>
              <a:rPr lang="ja-JP" altLang="en-US" sz="1400" i="0" u="none" strike="noStrike" cap="none" dirty="0">
                <a:solidFill>
                  <a:srgbClr val="000000"/>
                </a:solidFill>
                <a:latin typeface="Meiryo"/>
                <a:ea typeface="Meiryo"/>
                <a:cs typeface="Meiryo"/>
                <a:sym typeface="Meiryo"/>
              </a:rPr>
              <a:t>小野」で検索</a:t>
            </a:r>
            <a:endParaRPr lang="ja-JP" altLang="en-US" sz="1200" i="0" u="none" strike="noStrike" cap="none" dirty="0">
              <a:solidFill>
                <a:srgbClr val="000000"/>
              </a:solidFill>
              <a:latin typeface="Trebuchet MS"/>
              <a:ea typeface="Trebuchet MS"/>
              <a:cs typeface="Trebuchet MS"/>
              <a:sym typeface="Trebuchet MS"/>
            </a:endParaRPr>
          </a:p>
        </p:txBody>
      </p:sp>
      <p:pic>
        <p:nvPicPr>
          <p:cNvPr id="4" name="図 3">
            <a:extLst>
              <a:ext uri="{FF2B5EF4-FFF2-40B4-BE49-F238E27FC236}">
                <a16:creationId xmlns:a16="http://schemas.microsoft.com/office/drawing/2014/main" id="{CF12659F-A794-4FE0-9316-206B780A0549}"/>
              </a:ext>
            </a:extLst>
          </p:cNvPr>
          <p:cNvPicPr>
            <a:picLocks noChangeAspect="1"/>
          </p:cNvPicPr>
          <p:nvPr/>
        </p:nvPicPr>
        <p:blipFill rotWithShape="1">
          <a:blip r:embed="rId5"/>
          <a:srcRect l="22460" t="5543" b="25017"/>
          <a:stretch/>
        </p:blipFill>
        <p:spPr>
          <a:xfrm>
            <a:off x="402616" y="1550630"/>
            <a:ext cx="5138657" cy="407948"/>
          </a:xfrm>
          <a:prstGeom prst="rect">
            <a:avLst/>
          </a:prstGeom>
        </p:spPr>
      </p:pic>
      <p:pic>
        <p:nvPicPr>
          <p:cNvPr id="6" name="図 5">
            <a:extLst>
              <a:ext uri="{FF2B5EF4-FFF2-40B4-BE49-F238E27FC236}">
                <a16:creationId xmlns:a16="http://schemas.microsoft.com/office/drawing/2014/main" id="{AD8987F5-94E3-4BA8-A5DA-B986A7848226}"/>
              </a:ext>
            </a:extLst>
          </p:cNvPr>
          <p:cNvPicPr>
            <a:picLocks noChangeAspect="1"/>
          </p:cNvPicPr>
          <p:nvPr/>
        </p:nvPicPr>
        <p:blipFill>
          <a:blip r:embed="rId6"/>
          <a:stretch>
            <a:fillRect/>
          </a:stretch>
        </p:blipFill>
        <p:spPr>
          <a:xfrm>
            <a:off x="6351130" y="1550630"/>
            <a:ext cx="4913243" cy="3976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19" name="Google Shape;156;g125f8f40711_0_119">
            <a:extLst>
              <a:ext uri="{FF2B5EF4-FFF2-40B4-BE49-F238E27FC236}">
                <a16:creationId xmlns:a16="http://schemas.microsoft.com/office/drawing/2014/main" id="{65FB7A7F-E06E-44E4-B690-C330C989DA9D}"/>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①回答したいイベント名をクリックし、回答画面に移動します。</a:t>
            </a:r>
          </a:p>
        </p:txBody>
      </p:sp>
      <p:sp>
        <p:nvSpPr>
          <p:cNvPr id="287" name="Google Shape;287;g125f8f40711_0_263"/>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288" name="Google Shape;288;g125f8f40711_0_263"/>
          <p:cNvSpPr txBox="1"/>
          <p:nvPr/>
        </p:nvSpPr>
        <p:spPr>
          <a:xfrm>
            <a:off x="784248" y="1655920"/>
            <a:ext cx="527749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err="1">
                <a:solidFill>
                  <a:srgbClr val="000000"/>
                </a:solidFill>
                <a:latin typeface="Meiryo"/>
                <a:ea typeface="Meiryo"/>
                <a:cs typeface="Meiryo"/>
                <a:sym typeface="Meiryo"/>
              </a:rPr>
              <a:t>要対応のイベントがある場合、メニューに赤い丸が表示されます。ログインユーザーが対応すべきイベントが一覧で表示されます</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p:txBody>
      </p:sp>
      <p:sp>
        <p:nvSpPr>
          <p:cNvPr id="290" name="Google Shape;290;g125f8f40711_0_263"/>
          <p:cNvSpPr txBox="1"/>
          <p:nvPr/>
        </p:nvSpPr>
        <p:spPr>
          <a:xfrm>
            <a:off x="743296" y="2465890"/>
            <a:ext cx="454969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200" b="0" i="0" u="none" strike="noStrike" cap="none" dirty="0">
                <a:solidFill>
                  <a:srgbClr val="000000"/>
                </a:solidFill>
                <a:latin typeface="Meiryo"/>
                <a:ea typeface="Meiryo"/>
                <a:cs typeface="Meiryo"/>
                <a:sym typeface="Meiryo"/>
              </a:rPr>
              <a:t>【To </a:t>
            </a:r>
            <a:r>
              <a:rPr lang="en-US" sz="1200" b="0" i="0" u="none" strike="noStrike" cap="none" dirty="0" err="1">
                <a:solidFill>
                  <a:srgbClr val="000000"/>
                </a:solidFill>
                <a:latin typeface="Meiryo"/>
                <a:ea typeface="Meiryo"/>
                <a:cs typeface="Meiryo"/>
                <a:sym typeface="Meiryo"/>
              </a:rPr>
              <a:t>Doリストに表示される内容は以下の通りです</a:t>
            </a:r>
            <a:r>
              <a:rPr lang="en-US" sz="1200" b="0" i="0" u="none" strike="noStrike" cap="none" dirty="0">
                <a:solidFill>
                  <a:srgbClr val="000000"/>
                </a:solidFill>
                <a:latin typeface="Meiryo"/>
                <a:ea typeface="Meiryo"/>
                <a:cs typeface="Meiryo"/>
                <a:sym typeface="Meiryo"/>
              </a:rPr>
              <a:t>】</a:t>
            </a:r>
            <a:endParaRPr sz="600" b="0" i="0" u="none" strike="noStrike" cap="none" dirty="0">
              <a:solidFill>
                <a:srgbClr val="000000"/>
              </a:solidFill>
              <a:latin typeface="Arial"/>
              <a:ea typeface="Arial"/>
              <a:cs typeface="Arial"/>
              <a:sym typeface="Arial"/>
            </a:endParaRPr>
          </a:p>
        </p:txBody>
      </p:sp>
      <p:graphicFrame>
        <p:nvGraphicFramePr>
          <p:cNvPr id="291" name="Google Shape;291;g125f8f40711_0_263"/>
          <p:cNvGraphicFramePr/>
          <p:nvPr>
            <p:extLst>
              <p:ext uri="{D42A27DB-BD31-4B8C-83A1-F6EECF244321}">
                <p14:modId xmlns:p14="http://schemas.microsoft.com/office/powerpoint/2010/main" val="3402535265"/>
              </p:ext>
            </p:extLst>
          </p:nvPr>
        </p:nvGraphicFramePr>
        <p:xfrm>
          <a:off x="937090" y="2784727"/>
          <a:ext cx="4894313" cy="3537463"/>
        </p:xfrm>
        <a:graphic>
          <a:graphicData uri="http://schemas.openxmlformats.org/drawingml/2006/table">
            <a:tbl>
              <a:tblPr firstRow="1" bandRow="1">
                <a:noFill/>
                <a:tableStyleId>{23F41762-7F61-4FEE-8137-EAF95C75022C}</a:tableStyleId>
              </a:tblPr>
              <a:tblGrid>
                <a:gridCol w="1404289">
                  <a:extLst>
                    <a:ext uri="{9D8B030D-6E8A-4147-A177-3AD203B41FA5}">
                      <a16:colId xmlns:a16="http://schemas.microsoft.com/office/drawing/2014/main" val="20000"/>
                    </a:ext>
                  </a:extLst>
                </a:gridCol>
                <a:gridCol w="3490024">
                  <a:extLst>
                    <a:ext uri="{9D8B030D-6E8A-4147-A177-3AD203B41FA5}">
                      <a16:colId xmlns:a16="http://schemas.microsoft.com/office/drawing/2014/main" val="20001"/>
                    </a:ext>
                  </a:extLst>
                </a:gridCol>
              </a:tblGrid>
              <a:tr h="655580">
                <a:tc>
                  <a:txBody>
                    <a:bodyPr/>
                    <a:lstStyle/>
                    <a:p>
                      <a:pPr marL="0" marR="0" lvl="0" indent="0" algn="l" rtl="0">
                        <a:lnSpc>
                          <a:spcPct val="100000"/>
                        </a:lnSpc>
                        <a:spcBef>
                          <a:spcPts val="0"/>
                        </a:spcBef>
                        <a:spcAft>
                          <a:spcPts val="0"/>
                        </a:spcAft>
                        <a:buClr>
                          <a:srgbClr val="000000"/>
                        </a:buClr>
                        <a:buSzPts val="2000"/>
                        <a:buFont typeface="Arial"/>
                        <a:buNone/>
                      </a:pPr>
                      <a:r>
                        <a:rPr lang="en-US" sz="1000" b="1" u="none" strike="noStrike" cap="none" dirty="0">
                          <a:latin typeface="Meiryo"/>
                          <a:ea typeface="Meiryo"/>
                          <a:cs typeface="Meiryo"/>
                          <a:sym typeface="Meiryo"/>
                        </a:rPr>
                        <a:t>①</a:t>
                      </a:r>
                      <a:r>
                        <a:rPr lang="en-US" sz="1000" b="1" u="none" strike="noStrike" cap="none" dirty="0" err="1">
                          <a:latin typeface="Meiryo"/>
                          <a:ea typeface="Meiryo"/>
                          <a:cs typeface="Meiryo"/>
                          <a:sym typeface="Meiryo"/>
                        </a:rPr>
                        <a:t>スマートレビュ</a:t>
                      </a:r>
                      <a:r>
                        <a:rPr lang="en-US" sz="1000" b="1" u="none" strike="noStrike" cap="none" dirty="0">
                          <a:latin typeface="Meiryo"/>
                          <a:ea typeface="Meiryo"/>
                          <a:cs typeface="Meiryo"/>
                          <a:sym typeface="Meiryo"/>
                        </a:rPr>
                        <a:t>ー</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000" b="0" i="0" u="none" strike="noStrike" cap="none" dirty="0" err="1">
                          <a:solidFill>
                            <a:srgbClr val="000000"/>
                          </a:solidFill>
                          <a:latin typeface="Meiryo"/>
                          <a:ea typeface="Meiryo"/>
                          <a:cs typeface="Meiryo"/>
                          <a:sym typeface="Meiryo"/>
                        </a:rPr>
                        <a:t>対応が終わると赤い丸が消えます</a:t>
                      </a:r>
                      <a:r>
                        <a:rPr lang="en-US" sz="1000" b="0" i="0" u="none" strike="noStrike" cap="none" dirty="0">
                          <a:solidFill>
                            <a:srgbClr val="000000"/>
                          </a:solidFill>
                          <a:latin typeface="Meiryo"/>
                          <a:ea typeface="Meiryo"/>
                          <a:cs typeface="Meiryo"/>
                          <a:sym typeface="Meiryo"/>
                        </a:rPr>
                        <a:t>。</a:t>
                      </a:r>
                      <a:br>
                        <a:rPr lang="en-US" sz="1000" u="none" strike="noStrike" cap="none" dirty="0">
                          <a:latin typeface="Meiryo"/>
                          <a:ea typeface="Meiryo"/>
                          <a:cs typeface="Meiryo"/>
                          <a:sym typeface="Meiryo"/>
                        </a:rPr>
                      </a:br>
                      <a:r>
                        <a:rPr lang="en-US" sz="1000" b="0" i="0" u="none" strike="noStrike" cap="none" dirty="0" err="1">
                          <a:solidFill>
                            <a:srgbClr val="000000"/>
                          </a:solidFill>
                          <a:latin typeface="Meiryo"/>
                          <a:ea typeface="Meiryo"/>
                          <a:cs typeface="Meiryo"/>
                          <a:sym typeface="Meiryo"/>
                        </a:rPr>
                        <a:t>イベントが実施されている間は表示が継続します。イベントが開始前または終了されている時は表示されません</a:t>
                      </a:r>
                      <a:r>
                        <a:rPr lang="en-US" sz="1000" b="0" i="0" u="none" strike="noStrike" cap="none" dirty="0">
                          <a:solidFill>
                            <a:srgbClr val="000000"/>
                          </a:solidFill>
                          <a:latin typeface="Meiryo"/>
                          <a:ea typeface="Meiryo"/>
                          <a:cs typeface="Meiryo"/>
                          <a:sym typeface="Meiryo"/>
                        </a:rPr>
                        <a:t>。</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0"/>
                  </a:ext>
                </a:extLst>
              </a:tr>
              <a:tr h="655580">
                <a:tc>
                  <a:txBody>
                    <a:bodyPr/>
                    <a:lstStyle/>
                    <a:p>
                      <a:pPr marL="0" marR="0" lvl="0" indent="0" algn="l" rtl="0">
                        <a:lnSpc>
                          <a:spcPct val="100000"/>
                        </a:lnSpc>
                        <a:spcBef>
                          <a:spcPts val="0"/>
                        </a:spcBef>
                        <a:spcAft>
                          <a:spcPts val="0"/>
                        </a:spcAft>
                        <a:buClr>
                          <a:srgbClr val="000000"/>
                        </a:buClr>
                        <a:buSzPts val="2000"/>
                        <a:buFont typeface="Arial"/>
                        <a:buNone/>
                      </a:pPr>
                      <a:r>
                        <a:rPr lang="en-US" sz="1000" b="1" i="0" u="none" strike="noStrike" cap="none" dirty="0">
                          <a:solidFill>
                            <a:srgbClr val="000000"/>
                          </a:solidFill>
                          <a:latin typeface="Meiryo"/>
                          <a:ea typeface="Meiryo"/>
                          <a:cs typeface="Meiryo"/>
                          <a:sym typeface="Meiryo"/>
                        </a:rPr>
                        <a:t>②</a:t>
                      </a:r>
                      <a:r>
                        <a:rPr lang="en-US" sz="1000" b="1" i="0" u="none" strike="noStrike" cap="none" dirty="0" err="1">
                          <a:solidFill>
                            <a:srgbClr val="000000"/>
                          </a:solidFill>
                          <a:latin typeface="Meiryo"/>
                          <a:ea typeface="Meiryo"/>
                          <a:cs typeface="Meiryo"/>
                          <a:sym typeface="Meiryo"/>
                        </a:rPr>
                        <a:t>ボイスノート</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000" b="0" i="0" u="none" strike="noStrike" cap="none" dirty="0" err="1">
                          <a:solidFill>
                            <a:srgbClr val="000000"/>
                          </a:solidFill>
                          <a:latin typeface="Meiryo"/>
                          <a:ea typeface="Meiryo"/>
                          <a:cs typeface="Meiryo"/>
                          <a:sym typeface="Meiryo"/>
                        </a:rPr>
                        <a:t>対応が終わると赤い丸が消えます</a:t>
                      </a:r>
                      <a:r>
                        <a:rPr lang="en-US" sz="1000" b="0" i="0" u="none" strike="noStrike" cap="none" dirty="0">
                          <a:solidFill>
                            <a:srgbClr val="000000"/>
                          </a:solidFill>
                          <a:latin typeface="Meiryo"/>
                          <a:ea typeface="Meiryo"/>
                          <a:cs typeface="Meiryo"/>
                          <a:sym typeface="Meiryo"/>
                        </a:rPr>
                        <a:t>。</a:t>
                      </a:r>
                      <a:br>
                        <a:rPr lang="en-US" sz="1000" u="none" strike="noStrike" cap="none" dirty="0">
                          <a:latin typeface="Meiryo"/>
                          <a:ea typeface="Meiryo"/>
                          <a:cs typeface="Meiryo"/>
                          <a:sym typeface="Meiryo"/>
                        </a:rPr>
                      </a:br>
                      <a:r>
                        <a:rPr lang="en-US" sz="1000" b="0" i="0" u="none" strike="noStrike" cap="none" dirty="0" err="1">
                          <a:solidFill>
                            <a:srgbClr val="000000"/>
                          </a:solidFill>
                          <a:latin typeface="Meiryo"/>
                          <a:ea typeface="Meiryo"/>
                          <a:cs typeface="Meiryo"/>
                          <a:sym typeface="Meiryo"/>
                        </a:rPr>
                        <a:t>イベントが実施されている間は表示が継続します。イベントが開始前または終了されている時は表示されません</a:t>
                      </a:r>
                      <a:r>
                        <a:rPr lang="en-US" sz="1000" b="0" i="0" u="none" strike="noStrike" cap="none" dirty="0">
                          <a:solidFill>
                            <a:srgbClr val="000000"/>
                          </a:solidFill>
                          <a:latin typeface="Meiryo"/>
                          <a:ea typeface="Meiryo"/>
                          <a:cs typeface="Meiryo"/>
                          <a:sym typeface="Meiryo"/>
                        </a:rPr>
                        <a:t>。</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2663423464"/>
                  </a:ext>
                </a:extLst>
              </a:tr>
              <a:tr h="323779">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1" i="0" u="none" strike="noStrike" cap="none" dirty="0">
                          <a:solidFill>
                            <a:srgbClr val="000000"/>
                          </a:solidFill>
                          <a:latin typeface="Meiryo"/>
                          <a:ea typeface="Meiryo"/>
                          <a:cs typeface="Meiryo"/>
                          <a:sym typeface="Meiryo"/>
                        </a:rPr>
                        <a:t>③</a:t>
                      </a:r>
                      <a:r>
                        <a:rPr lang="en-US" sz="1000" b="1" i="0" u="none" strike="noStrike" cap="none" dirty="0" err="1">
                          <a:solidFill>
                            <a:srgbClr val="000000"/>
                          </a:solidFill>
                          <a:latin typeface="Meiryo"/>
                          <a:ea typeface="Meiryo"/>
                          <a:cs typeface="Meiryo"/>
                          <a:sym typeface="Meiryo"/>
                        </a:rPr>
                        <a:t>コネクトキューブ</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000" b="0" i="0" u="none" strike="noStrike" cap="none" dirty="0" err="1">
                          <a:solidFill>
                            <a:srgbClr val="000000"/>
                          </a:solidFill>
                          <a:latin typeface="Meiryo"/>
                          <a:ea typeface="Meiryo"/>
                          <a:cs typeface="Meiryo"/>
                          <a:sym typeface="Meiryo"/>
                        </a:rPr>
                        <a:t>対応が終わるとTo</a:t>
                      </a:r>
                      <a:r>
                        <a:rPr lang="en-US" sz="1000" b="0" i="0" u="none" strike="noStrike" cap="none" dirty="0">
                          <a:solidFill>
                            <a:srgbClr val="000000"/>
                          </a:solidFill>
                          <a:latin typeface="Meiryo"/>
                          <a:ea typeface="Meiryo"/>
                          <a:cs typeface="Meiryo"/>
                          <a:sym typeface="Meiryo"/>
                        </a:rPr>
                        <a:t> </a:t>
                      </a:r>
                      <a:r>
                        <a:rPr lang="en-US" sz="1000" b="0" i="0" u="none" strike="noStrike" cap="none" dirty="0" err="1">
                          <a:solidFill>
                            <a:srgbClr val="000000"/>
                          </a:solidFill>
                          <a:latin typeface="Meiryo"/>
                          <a:ea typeface="Meiryo"/>
                          <a:cs typeface="Meiryo"/>
                          <a:sym typeface="Meiryo"/>
                        </a:rPr>
                        <a:t>Doリストから削除されます</a:t>
                      </a:r>
                      <a:r>
                        <a:rPr lang="en-US" sz="1000" b="0" i="0" u="none" strike="noStrike" cap="none" dirty="0">
                          <a:solidFill>
                            <a:srgbClr val="000000"/>
                          </a:solidFill>
                          <a:latin typeface="Meiryo"/>
                          <a:ea typeface="Meiryo"/>
                          <a:cs typeface="Meiryo"/>
                          <a:sym typeface="Meiryo"/>
                        </a:rPr>
                        <a:t>。</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809195020"/>
                  </a:ext>
                </a:extLst>
              </a:tr>
              <a:tr h="56970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1" i="0" u="none" strike="noStrike" cap="none" dirty="0">
                          <a:solidFill>
                            <a:srgbClr val="000000"/>
                          </a:solidFill>
                          <a:latin typeface="Meiryo"/>
                          <a:ea typeface="Meiryo"/>
                          <a:cs typeface="Meiryo"/>
                          <a:sym typeface="Meiryo"/>
                        </a:rPr>
                        <a:t>④</a:t>
                      </a:r>
                      <a:r>
                        <a:rPr lang="en-US" sz="1000" b="1" i="0" u="none" strike="noStrike" cap="none" dirty="0" err="1">
                          <a:solidFill>
                            <a:srgbClr val="000000"/>
                          </a:solidFill>
                          <a:latin typeface="Meiryo"/>
                          <a:ea typeface="Meiryo"/>
                          <a:cs typeface="Meiryo"/>
                          <a:sym typeface="Meiryo"/>
                        </a:rPr>
                        <a:t>パルスサーベイ</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000" b="0" i="0" u="none" strike="noStrike" cap="none" dirty="0" err="1">
                          <a:solidFill>
                            <a:srgbClr val="000000"/>
                          </a:solidFill>
                          <a:latin typeface="Meiryo"/>
                          <a:ea typeface="Meiryo"/>
                          <a:cs typeface="Meiryo"/>
                          <a:sym typeface="Meiryo"/>
                        </a:rPr>
                        <a:t>対応が終わると赤い丸が消えます</a:t>
                      </a:r>
                      <a:r>
                        <a:rPr lang="en-US" sz="1000" b="0" i="0" u="none" strike="noStrike" cap="none" dirty="0">
                          <a:solidFill>
                            <a:srgbClr val="000000"/>
                          </a:solidFill>
                          <a:latin typeface="Meiryo"/>
                          <a:ea typeface="Meiryo"/>
                          <a:cs typeface="Meiryo"/>
                          <a:sym typeface="Meiryo"/>
                        </a:rPr>
                        <a:t>。</a:t>
                      </a:r>
                      <a:br>
                        <a:rPr lang="en-US" sz="1000" u="none" strike="noStrike" cap="none" dirty="0">
                          <a:latin typeface="Meiryo"/>
                          <a:ea typeface="Meiryo"/>
                          <a:cs typeface="Meiryo"/>
                          <a:sym typeface="Meiryo"/>
                        </a:rPr>
                      </a:br>
                      <a:r>
                        <a:rPr lang="en-US" sz="1000" u="none" strike="noStrike" cap="none" dirty="0" err="1">
                          <a:latin typeface="Meiryo"/>
                          <a:ea typeface="Meiryo"/>
                          <a:cs typeface="Meiryo"/>
                          <a:sym typeface="Meiryo"/>
                        </a:rPr>
                        <a:t>調査</a:t>
                      </a:r>
                      <a:r>
                        <a:rPr lang="en-US" sz="1000" b="0" i="0" u="none" strike="noStrike" cap="none" dirty="0" err="1">
                          <a:solidFill>
                            <a:srgbClr val="000000"/>
                          </a:solidFill>
                          <a:latin typeface="Meiryo"/>
                          <a:ea typeface="Meiryo"/>
                          <a:cs typeface="Meiryo"/>
                          <a:sym typeface="Meiryo"/>
                        </a:rPr>
                        <a:t>が実施されている間は表示が継続します。調査が開始前または終了されている時は表示されません</a:t>
                      </a:r>
                      <a:r>
                        <a:rPr lang="en-US" sz="1000" b="0" i="0" u="none" strike="noStrike" cap="none" dirty="0">
                          <a:solidFill>
                            <a:srgbClr val="000000"/>
                          </a:solidFill>
                          <a:latin typeface="Meiryo"/>
                          <a:ea typeface="Meiryo"/>
                          <a:cs typeface="Meiryo"/>
                          <a:sym typeface="Meiryo"/>
                        </a:rPr>
                        <a:t>。</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2"/>
                  </a:ext>
                </a:extLst>
              </a:tr>
              <a:tr h="301916">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1" u="none" strike="noStrike" cap="none" dirty="0">
                          <a:latin typeface="Meiryo"/>
                          <a:ea typeface="Meiryo"/>
                          <a:cs typeface="Meiryo"/>
                          <a:sym typeface="Meiryo"/>
                        </a:rPr>
                        <a:t>⑤ワークフロー</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0" u="none" strike="noStrike" cap="none" dirty="0">
                          <a:latin typeface="Meiryo"/>
                          <a:ea typeface="Meiryo"/>
                          <a:cs typeface="Meiryo"/>
                          <a:sym typeface="Meiryo"/>
                        </a:rPr>
                        <a:t>対応が終わると</a:t>
                      </a:r>
                      <a:r>
                        <a:rPr lang="en-US" altLang="ja-JP" sz="1000" b="0" u="none" strike="noStrike" cap="none" dirty="0">
                          <a:latin typeface="Meiryo"/>
                          <a:ea typeface="Meiryo"/>
                          <a:cs typeface="Meiryo"/>
                          <a:sym typeface="Meiryo"/>
                        </a:rPr>
                        <a:t>To Do</a:t>
                      </a:r>
                      <a:r>
                        <a:rPr lang="ja-JP" altLang="en-US" sz="1000" b="0" u="none" strike="noStrike" cap="none" dirty="0">
                          <a:latin typeface="Meiryo"/>
                          <a:ea typeface="Meiryo"/>
                          <a:cs typeface="Meiryo"/>
                          <a:sym typeface="Meiryo"/>
                        </a:rPr>
                        <a:t>リストから削除されます。</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2158027096"/>
                  </a:ext>
                </a:extLst>
              </a:tr>
              <a:tr h="56970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1" u="none" strike="noStrike" cap="none" dirty="0">
                          <a:latin typeface="Meiryo"/>
                          <a:ea typeface="Meiryo"/>
                          <a:cs typeface="Meiryo"/>
                          <a:sym typeface="Meiryo"/>
                        </a:rPr>
                        <a:t>⑥アビリティマネージャー</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0" u="none" strike="noStrike" cap="none" dirty="0">
                          <a:latin typeface="Meiryo"/>
                          <a:ea typeface="Meiryo"/>
                          <a:cs typeface="Meiryo"/>
                          <a:sym typeface="Meiryo"/>
                        </a:rPr>
                        <a:t>対応が終わると赤い丸が消えます。</a:t>
                      </a:r>
                    </a:p>
                    <a:p>
                      <a:pPr marL="0" marR="0" lvl="0" indent="0" algn="l" rtl="0">
                        <a:lnSpc>
                          <a:spcPct val="100000"/>
                        </a:lnSpc>
                        <a:spcBef>
                          <a:spcPts val="0"/>
                        </a:spcBef>
                        <a:spcAft>
                          <a:spcPts val="0"/>
                        </a:spcAft>
                        <a:buClr>
                          <a:srgbClr val="000000"/>
                        </a:buClr>
                        <a:buSzPts val="2000"/>
                        <a:buFont typeface="Arial"/>
                        <a:buNone/>
                      </a:pPr>
                      <a:r>
                        <a:rPr lang="ja-JP" altLang="en-US" sz="1000" b="0" u="none" strike="noStrike" cap="none" dirty="0">
                          <a:latin typeface="Meiryo"/>
                          <a:ea typeface="Meiryo"/>
                          <a:cs typeface="Meiryo"/>
                          <a:sym typeface="Meiryo"/>
                        </a:rPr>
                        <a:t>イベントが実施されている間は表示が継続します。</a:t>
                      </a:r>
                    </a:p>
                    <a:p>
                      <a:pPr marL="0" marR="0" lvl="0" indent="0" algn="l" rtl="0">
                        <a:lnSpc>
                          <a:spcPct val="100000"/>
                        </a:lnSpc>
                        <a:spcBef>
                          <a:spcPts val="0"/>
                        </a:spcBef>
                        <a:spcAft>
                          <a:spcPts val="0"/>
                        </a:spcAft>
                        <a:buClr>
                          <a:srgbClr val="000000"/>
                        </a:buClr>
                        <a:buSzPts val="2000"/>
                        <a:buFont typeface="Arial"/>
                        <a:buNone/>
                      </a:pPr>
                      <a:r>
                        <a:rPr lang="ja-JP" altLang="en-US" sz="1000" b="0" u="none" strike="noStrike" cap="none" dirty="0">
                          <a:latin typeface="Meiryo"/>
                          <a:ea typeface="Meiryo"/>
                          <a:cs typeface="Meiryo"/>
                          <a:sym typeface="Meiryo"/>
                        </a:rPr>
                        <a:t>イベントが非公開の時は表示されません。</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2372990395"/>
                  </a:ext>
                </a:extLst>
              </a:tr>
              <a:tr h="461198">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000" b="1" u="none" strike="noStrike" cap="none" dirty="0">
                          <a:latin typeface="Meiryo"/>
                          <a:ea typeface="Meiryo"/>
                          <a:cs typeface="Meiryo"/>
                          <a:sym typeface="Meiryo"/>
                        </a:rPr>
                        <a:t>⑦</a:t>
                      </a:r>
                      <a:r>
                        <a:rPr lang="en-US" sz="1000" b="1" u="none" strike="noStrike" cap="none" dirty="0" err="1">
                          <a:latin typeface="Meiryo"/>
                          <a:ea typeface="Meiryo"/>
                          <a:cs typeface="Meiryo"/>
                          <a:sym typeface="Meiryo"/>
                        </a:rPr>
                        <a:t>エニアグラム</a:t>
                      </a:r>
                      <a:endParaRPr sz="10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対応が終わるとTo</a:t>
                      </a:r>
                      <a:r>
                        <a:rPr lang="en-US" sz="1000" b="0" i="0" u="none" strike="noStrike" cap="none" dirty="0">
                          <a:solidFill>
                            <a:srgbClr val="000000"/>
                          </a:solidFill>
                          <a:latin typeface="Meiryo"/>
                          <a:ea typeface="Meiryo"/>
                          <a:cs typeface="Meiryo"/>
                          <a:sym typeface="Meiryo"/>
                        </a:rPr>
                        <a:t> </a:t>
                      </a:r>
                      <a:r>
                        <a:rPr lang="en-US" sz="1000" b="0" i="0" u="none" strike="noStrike" cap="none" dirty="0" err="1">
                          <a:solidFill>
                            <a:srgbClr val="000000"/>
                          </a:solidFill>
                          <a:latin typeface="Meiryo"/>
                          <a:ea typeface="Meiryo"/>
                          <a:cs typeface="Meiryo"/>
                          <a:sym typeface="Meiryo"/>
                        </a:rPr>
                        <a:t>Doリストから削除されます</a:t>
                      </a:r>
                      <a:r>
                        <a:rPr lang="en-US" sz="1000" b="0" i="0" u="none" strike="noStrike" cap="none" dirty="0">
                          <a:solidFill>
                            <a:srgbClr val="000000"/>
                          </a:solidFill>
                          <a:latin typeface="Meiryo"/>
                          <a:ea typeface="Meiryo"/>
                          <a:cs typeface="Meiryo"/>
                          <a:sym typeface="Meiryo"/>
                        </a:rPr>
                        <a:t>。</a:t>
                      </a:r>
                      <a:endParaRPr sz="1000" b="0" u="none" strike="noStrike" cap="none" dirty="0">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5"/>
                  </a:ext>
                </a:extLst>
              </a:tr>
            </a:tbl>
          </a:graphicData>
        </a:graphic>
      </p:graphicFrame>
      <p:sp>
        <p:nvSpPr>
          <p:cNvPr id="293" name="Google Shape;293;g125f8f40711_0_263"/>
          <p:cNvSpPr/>
          <p:nvPr/>
        </p:nvSpPr>
        <p:spPr>
          <a:xfrm>
            <a:off x="9229344" y="2017776"/>
            <a:ext cx="396240" cy="704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 name="Google Shape;76;p5">
            <a:extLst>
              <a:ext uri="{FF2B5EF4-FFF2-40B4-BE49-F238E27FC236}">
                <a16:creationId xmlns:a16="http://schemas.microsoft.com/office/drawing/2014/main" id="{C1167B7A-5B56-4853-908D-605F5DD48A7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8" name="Google Shape;78;p5">
            <a:extLst>
              <a:ext uri="{FF2B5EF4-FFF2-40B4-BE49-F238E27FC236}">
                <a16:creationId xmlns:a16="http://schemas.microsoft.com/office/drawing/2014/main" id="{B04918A8-32FC-4DF7-AA4F-5E30290F5C9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5. </a:t>
            </a:r>
            <a:r>
              <a:rPr lang="en-US" altLang="ja-JP" sz="1400" b="1" i="0" u="none" strike="noStrike" cap="none" dirty="0" err="1">
                <a:solidFill>
                  <a:srgbClr val="000000"/>
                </a:solidFill>
                <a:latin typeface="Meiryo"/>
                <a:ea typeface="Meiryo"/>
                <a:cs typeface="Meiryo"/>
                <a:sym typeface="Meiryo"/>
              </a:rPr>
              <a:t>ToDo</a:t>
            </a:r>
            <a:r>
              <a:rPr lang="ja-JP" altLang="en-US" sz="1400" b="1" i="0" u="none" strike="noStrike" cap="none" dirty="0">
                <a:solidFill>
                  <a:srgbClr val="000000"/>
                </a:solidFill>
                <a:latin typeface="Meiryo"/>
                <a:ea typeface="Meiryo"/>
                <a:cs typeface="Meiryo"/>
                <a:sym typeface="Meiryo"/>
              </a:rPr>
              <a:t>リストを表示する</a:t>
            </a:r>
            <a:endParaRPr lang="ja-JP" altLang="en-US" sz="1000" b="1" i="0" u="none" strike="noStrike" cap="none" dirty="0">
              <a:solidFill>
                <a:srgbClr val="000000"/>
              </a:solidFill>
              <a:latin typeface="Meiryo"/>
              <a:ea typeface="Meiryo"/>
              <a:cs typeface="Meiryo"/>
              <a:sym typeface="Meiryo"/>
            </a:endParaRPr>
          </a:p>
        </p:txBody>
      </p:sp>
      <p:pic>
        <p:nvPicPr>
          <p:cNvPr id="4" name="図 3">
            <a:extLst>
              <a:ext uri="{FF2B5EF4-FFF2-40B4-BE49-F238E27FC236}">
                <a16:creationId xmlns:a16="http://schemas.microsoft.com/office/drawing/2014/main" id="{AB1AA78D-4DE3-0F9A-6959-60D66869F753}"/>
              </a:ext>
            </a:extLst>
          </p:cNvPr>
          <p:cNvPicPr>
            <a:picLocks noChangeAspect="1"/>
          </p:cNvPicPr>
          <p:nvPr/>
        </p:nvPicPr>
        <p:blipFill>
          <a:blip r:embed="rId3"/>
          <a:stretch>
            <a:fillRect/>
          </a:stretch>
        </p:blipFill>
        <p:spPr>
          <a:xfrm>
            <a:off x="6210905" y="1205956"/>
            <a:ext cx="5707090" cy="3302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11" name="Google Shape;76;p5">
            <a:extLst>
              <a:ext uri="{FF2B5EF4-FFF2-40B4-BE49-F238E27FC236}">
                <a16:creationId xmlns:a16="http://schemas.microsoft.com/office/drawing/2014/main" id="{F6D03380-7429-45E8-82F8-8D80315AB7E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63DD9994-B61F-45D9-8D14-43E90160BB0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13" name="Google Shape;203;g125f8f40711_0_141">
            <a:extLst>
              <a:ext uri="{FF2B5EF4-FFF2-40B4-BE49-F238E27FC236}">
                <a16:creationId xmlns:a16="http://schemas.microsoft.com/office/drawing/2014/main" id="{E95A5C58-08D0-4041-9022-B4F2261FC75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6-1. </a:t>
            </a:r>
            <a:r>
              <a:rPr lang="ja-JP" altLang="en-US" sz="1600" b="1" i="0" u="none" strike="noStrike" cap="none" dirty="0">
                <a:solidFill>
                  <a:srgbClr val="000000"/>
                </a:solidFill>
                <a:latin typeface="Meiryo"/>
                <a:ea typeface="Meiryo"/>
                <a:cs typeface="Meiryo"/>
                <a:sym typeface="Meiryo"/>
              </a:rPr>
              <a:t>お知らせとは</a:t>
            </a:r>
            <a:endParaRPr lang="ja-JP" altLang="en-US" sz="1100" b="1" i="0" u="none" strike="noStrike" cap="none" dirty="0">
              <a:solidFill>
                <a:srgbClr val="000000"/>
              </a:solidFill>
              <a:latin typeface="Meiryo"/>
              <a:ea typeface="Meiryo"/>
              <a:cs typeface="Meiryo"/>
              <a:sym typeface="Meiryo"/>
            </a:endParaRPr>
          </a:p>
        </p:txBody>
      </p:sp>
      <p:sp>
        <p:nvSpPr>
          <p:cNvPr id="14" name="Google Shape;156;g125f8f40711_0_119">
            <a:extLst>
              <a:ext uri="{FF2B5EF4-FFF2-40B4-BE49-F238E27FC236}">
                <a16:creationId xmlns:a16="http://schemas.microsoft.com/office/drawing/2014/main" id="{742D1DEF-6CB7-403A-A9E9-359E1019C55A}"/>
              </a:ext>
            </a:extLst>
          </p:cNvPr>
          <p:cNvSpPr txBox="1"/>
          <p:nvPr/>
        </p:nvSpPr>
        <p:spPr>
          <a:xfrm>
            <a:off x="745499" y="1205956"/>
            <a:ext cx="10699548"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「お知らせ」は、カオナビにログインしたユーザーに対しお知らせを表示する機能です。ユーザーに周知したい内容などがある場合、「お知らせ」機能を使うと便利です。</a:t>
            </a: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管理者（</a:t>
            </a:r>
            <a:r>
              <a:rPr lang="en-US" altLang="ja-JP" sz="1400" b="0" i="0" u="none" strike="noStrike" cap="none" dirty="0">
                <a:solidFill>
                  <a:srgbClr val="000000"/>
                </a:solidFill>
                <a:latin typeface="Meiryo"/>
                <a:ea typeface="Meiryo"/>
                <a:cs typeface="Meiryo"/>
                <a:sym typeface="Meiryo"/>
              </a:rPr>
              <a:t>Adm</a:t>
            </a:r>
            <a:r>
              <a:rPr lang="ja-JP" altLang="en-US" sz="1400" b="0" i="0" u="none" strike="noStrike" cap="none" dirty="0">
                <a:solidFill>
                  <a:srgbClr val="000000"/>
                </a:solidFill>
                <a:latin typeface="Meiryo"/>
                <a:ea typeface="Meiryo"/>
                <a:cs typeface="Meiryo"/>
                <a:sym typeface="Meiryo"/>
              </a:rPr>
              <a:t>）ユーザーと権限を付与された一般ユーザーがお知らせ情報を追加・編集・削除することができます。</a:t>
            </a:r>
          </a:p>
        </p:txBody>
      </p:sp>
      <p:sp>
        <p:nvSpPr>
          <p:cNvPr id="16" name="Google Shape;203;g125f8f40711_0_141">
            <a:extLst>
              <a:ext uri="{FF2B5EF4-FFF2-40B4-BE49-F238E27FC236}">
                <a16:creationId xmlns:a16="http://schemas.microsoft.com/office/drawing/2014/main" id="{0E615F41-E74D-4C89-BBD2-A9B448457878}"/>
              </a:ext>
            </a:extLst>
          </p:cNvPr>
          <p:cNvSpPr txBox="1"/>
          <p:nvPr/>
        </p:nvSpPr>
        <p:spPr>
          <a:xfrm>
            <a:off x="292316" y="2113640"/>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a:t>
            </a:r>
            <a:r>
              <a:rPr lang="en-US" altLang="ja-JP" sz="1600" b="1" dirty="0">
                <a:latin typeface="Meiryo"/>
                <a:ea typeface="Meiryo"/>
                <a:cs typeface="Meiryo"/>
                <a:sym typeface="Meiryo"/>
              </a:rPr>
              <a:t>2</a:t>
            </a:r>
            <a:r>
              <a:rPr lang="en-US" altLang="ja-JP" sz="1600" b="1" i="0" u="none" strike="noStrike" cap="none" dirty="0">
                <a:solidFill>
                  <a:srgbClr val="000000"/>
                </a:solidFill>
                <a:latin typeface="Meiryo"/>
                <a:ea typeface="Meiryo"/>
                <a:cs typeface="Meiryo"/>
                <a:sym typeface="Meiryo"/>
              </a:rPr>
              <a:t>. </a:t>
            </a:r>
            <a:r>
              <a:rPr lang="ja-JP" altLang="en-US" sz="1600" b="1" i="0" u="none" strike="noStrike" cap="none" dirty="0">
                <a:solidFill>
                  <a:srgbClr val="000000"/>
                </a:solidFill>
                <a:latin typeface="Meiryo"/>
                <a:ea typeface="Meiryo"/>
                <a:cs typeface="Meiryo"/>
                <a:sym typeface="Meiryo"/>
              </a:rPr>
              <a:t>お知らせを表示する</a:t>
            </a:r>
          </a:p>
        </p:txBody>
      </p:sp>
      <p:sp>
        <p:nvSpPr>
          <p:cNvPr id="17" name="Google Shape;157;g125f8f40711_0_119">
            <a:extLst>
              <a:ext uri="{FF2B5EF4-FFF2-40B4-BE49-F238E27FC236}">
                <a16:creationId xmlns:a16="http://schemas.microsoft.com/office/drawing/2014/main" id="{E83F5CA8-8E7E-4C50-B0E6-FBB10391F3D7}"/>
              </a:ext>
            </a:extLst>
          </p:cNvPr>
          <p:cNvSpPr txBox="1"/>
          <p:nvPr/>
        </p:nvSpPr>
        <p:spPr>
          <a:xfrm>
            <a:off x="818503" y="2452154"/>
            <a:ext cx="1083356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①お知らせの内容を確認したい時は、閲覧したいお知らせのタイトルをクリックします。</a:t>
            </a:r>
            <a:endParaRPr lang="ja-JP" altLang="en-US" sz="1200" b="0" i="0" u="none" strike="noStrike" cap="none" dirty="0">
              <a:solidFill>
                <a:srgbClr val="000000"/>
              </a:solidFill>
              <a:latin typeface="Arial"/>
              <a:ea typeface="Arial"/>
              <a:cs typeface="Arial"/>
              <a:sym typeface="Arial"/>
            </a:endParaRP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5213A005-1694-293C-9E98-5F31C1248C0B}"/>
              </a:ext>
            </a:extLst>
          </p:cNvPr>
          <p:cNvPicPr>
            <a:picLocks noChangeAspect="1"/>
          </p:cNvPicPr>
          <p:nvPr/>
        </p:nvPicPr>
        <p:blipFill>
          <a:blip r:embed="rId3"/>
          <a:stretch>
            <a:fillRect/>
          </a:stretch>
        </p:blipFill>
        <p:spPr>
          <a:xfrm>
            <a:off x="972947" y="2801159"/>
            <a:ext cx="5846260" cy="35035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g126584d4e9d_0_0"/>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pic>
        <p:nvPicPr>
          <p:cNvPr id="332" name="Google Shape;332;g126584d4e9d_0_0"/>
          <p:cNvPicPr preferRelativeResize="0"/>
          <p:nvPr/>
        </p:nvPicPr>
        <p:blipFill rotWithShape="1">
          <a:blip r:embed="rId3">
            <a:alphaModFix/>
          </a:blip>
          <a:srcRect/>
          <a:stretch/>
        </p:blipFill>
        <p:spPr>
          <a:xfrm>
            <a:off x="8980048" y="1215048"/>
            <a:ext cx="234122" cy="224362"/>
          </a:xfrm>
          <a:prstGeom prst="rect">
            <a:avLst/>
          </a:prstGeom>
          <a:noFill/>
          <a:ln w="12700" cap="flat" cmpd="sng">
            <a:solidFill>
              <a:srgbClr val="7F7F7F"/>
            </a:solidFill>
            <a:prstDash val="solid"/>
            <a:round/>
            <a:headEnd type="none" w="sm" len="sm"/>
            <a:tailEnd type="none" w="sm" len="sm"/>
          </a:ln>
        </p:spPr>
      </p:pic>
      <p:sp>
        <p:nvSpPr>
          <p:cNvPr id="21" name="Google Shape;76;p5">
            <a:extLst>
              <a:ext uri="{FF2B5EF4-FFF2-40B4-BE49-F238E27FC236}">
                <a16:creationId xmlns:a16="http://schemas.microsoft.com/office/drawing/2014/main" id="{FA1F6DBC-98CF-41DD-99F8-077CF3FF49B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2" name="Google Shape;78;p5">
            <a:extLst>
              <a:ext uri="{FF2B5EF4-FFF2-40B4-BE49-F238E27FC236}">
                <a16:creationId xmlns:a16="http://schemas.microsoft.com/office/drawing/2014/main" id="{504FCFE9-513F-4FDC-B3BC-D812CD66FEA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23" name="Google Shape;203;g125f8f40711_0_141">
            <a:extLst>
              <a:ext uri="{FF2B5EF4-FFF2-40B4-BE49-F238E27FC236}">
                <a16:creationId xmlns:a16="http://schemas.microsoft.com/office/drawing/2014/main" id="{FD7276EF-EB5B-436A-9989-E77BE70DAE5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6-2. </a:t>
            </a:r>
            <a:r>
              <a:rPr lang="ja-JP" altLang="en-US" sz="1600" b="1" i="0" u="none" strike="noStrike" cap="none" dirty="0">
                <a:solidFill>
                  <a:srgbClr val="000000"/>
                </a:solidFill>
                <a:latin typeface="Meiryo"/>
                <a:ea typeface="Meiryo"/>
                <a:cs typeface="Meiryo"/>
                <a:sym typeface="Meiryo"/>
              </a:rPr>
              <a:t>お知らせを表示する</a:t>
            </a:r>
            <a:endParaRPr lang="ja-JP" altLang="en-US" sz="1100" b="1" i="0" u="none" strike="noStrike" cap="none" dirty="0">
              <a:solidFill>
                <a:srgbClr val="000000"/>
              </a:solidFill>
              <a:latin typeface="Meiryo"/>
              <a:ea typeface="Meiryo"/>
              <a:cs typeface="Meiryo"/>
              <a:sym typeface="Meiryo"/>
            </a:endParaRPr>
          </a:p>
        </p:txBody>
      </p:sp>
      <p:sp>
        <p:nvSpPr>
          <p:cNvPr id="24" name="Google Shape;156;g125f8f40711_0_119">
            <a:extLst>
              <a:ext uri="{FF2B5EF4-FFF2-40B4-BE49-F238E27FC236}">
                <a16:creationId xmlns:a16="http://schemas.microsoft.com/office/drawing/2014/main" id="{42AB7B09-B742-43F2-8B91-A0C3E04DD43B}"/>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dirty="0">
                <a:latin typeface="Meiryo"/>
                <a:ea typeface="Meiryo"/>
                <a:cs typeface="Meiryo"/>
                <a:sym typeface="Meiryo"/>
              </a:rPr>
              <a:t>②</a:t>
            </a:r>
            <a:r>
              <a:rPr lang="ja-JP" altLang="en-US" sz="1400" b="0" i="0" u="none" strike="noStrike" cap="none" dirty="0">
                <a:solidFill>
                  <a:srgbClr val="000000"/>
                </a:solidFill>
                <a:latin typeface="Meiryo"/>
                <a:ea typeface="Meiryo"/>
                <a:cs typeface="Meiryo"/>
                <a:sym typeface="Meiryo"/>
              </a:rPr>
              <a:t>お知らせの内容が表示されます。</a:t>
            </a:r>
            <a:endParaRPr lang="ja-JP" altLang="en-US" sz="800" b="0" i="0" u="none" strike="noStrike" cap="none" dirty="0">
              <a:solidFill>
                <a:srgbClr val="000000"/>
              </a:solidFill>
              <a:latin typeface="Arial"/>
              <a:ea typeface="Arial"/>
              <a:cs typeface="Arial"/>
              <a:sym typeface="Arial"/>
            </a:endParaRPr>
          </a:p>
        </p:txBody>
      </p:sp>
      <p:sp>
        <p:nvSpPr>
          <p:cNvPr id="25" name="Google Shape;156;g125f8f40711_0_119">
            <a:extLst>
              <a:ext uri="{FF2B5EF4-FFF2-40B4-BE49-F238E27FC236}">
                <a16:creationId xmlns:a16="http://schemas.microsoft.com/office/drawing/2014/main" id="{B170F33B-F184-4E3A-93BD-A53B9E22CA16}"/>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dirty="0">
                <a:latin typeface="Meiryo"/>
                <a:ea typeface="Meiryo"/>
                <a:cs typeface="Meiryo"/>
                <a:sym typeface="Meiryo"/>
              </a:rPr>
              <a:t>③</a:t>
            </a:r>
            <a:r>
              <a:rPr lang="ja-JP" altLang="en-US" sz="1400" b="0" i="0" u="none" strike="noStrike" cap="none" dirty="0">
                <a:solidFill>
                  <a:srgbClr val="000000"/>
                </a:solidFill>
                <a:latin typeface="Meiryo"/>
                <a:ea typeface="Meiryo"/>
                <a:cs typeface="Meiryo"/>
                <a:sym typeface="Meiryo"/>
              </a:rPr>
              <a:t>お知らせを閉じる場合は右上の　　をクリックします。</a:t>
            </a:r>
            <a:endParaRPr lang="ja-JP" altLang="en-US" sz="800" b="0" i="0" u="none" strike="noStrike" cap="none" dirty="0">
              <a:solidFill>
                <a:srgbClr val="000000"/>
              </a:solidFill>
              <a:latin typeface="Arial"/>
              <a:ea typeface="Arial"/>
              <a:cs typeface="Arial"/>
              <a:sym typeface="Arial"/>
            </a:endParaRPr>
          </a:p>
        </p:txBody>
      </p:sp>
      <p:grpSp>
        <p:nvGrpSpPr>
          <p:cNvPr id="26" name="グループ化 25">
            <a:extLst>
              <a:ext uri="{FF2B5EF4-FFF2-40B4-BE49-F238E27FC236}">
                <a16:creationId xmlns:a16="http://schemas.microsoft.com/office/drawing/2014/main" id="{76FE1719-81C1-42F4-A804-C089E8EE2729}"/>
              </a:ext>
            </a:extLst>
          </p:cNvPr>
          <p:cNvGrpSpPr/>
          <p:nvPr/>
        </p:nvGrpSpPr>
        <p:grpSpPr>
          <a:xfrm>
            <a:off x="963600" y="5281704"/>
            <a:ext cx="10264800" cy="873290"/>
            <a:chOff x="763325" y="5008364"/>
            <a:chExt cx="10264800" cy="873290"/>
          </a:xfrm>
        </p:grpSpPr>
        <p:sp>
          <p:nvSpPr>
            <p:cNvPr id="27" name="Google Shape;186;g125f8f40711_0_137">
              <a:extLst>
                <a:ext uri="{FF2B5EF4-FFF2-40B4-BE49-F238E27FC236}">
                  <a16:creationId xmlns:a16="http://schemas.microsoft.com/office/drawing/2014/main" id="{894AE81D-18A8-4177-A183-AF206D2AED06}"/>
                </a:ext>
              </a:extLst>
            </p:cNvPr>
            <p:cNvSpPr/>
            <p:nvPr/>
          </p:nvSpPr>
          <p:spPr>
            <a:xfrm>
              <a:off x="763325" y="5008364"/>
              <a:ext cx="10264800" cy="873290"/>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28" name="Google Shape;190;g125f8f40711_0_137">
              <a:extLst>
                <a:ext uri="{FF2B5EF4-FFF2-40B4-BE49-F238E27FC236}">
                  <a16:creationId xmlns:a16="http://schemas.microsoft.com/office/drawing/2014/main" id="{FFAD3FC1-71E6-4591-9A02-C1969767712A}"/>
                </a:ext>
              </a:extLst>
            </p:cNvPr>
            <p:cNvSpPr txBox="1"/>
            <p:nvPr/>
          </p:nvSpPr>
          <p:spPr>
            <a:xfrm>
              <a:off x="939517" y="5388698"/>
              <a:ext cx="718853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未読のお知らせには赤丸が付きます。クリックし内容を確認すると赤丸が消えます</a:t>
              </a:r>
              <a:r>
                <a:rPr lang="ja-JP" altLang="en-US" sz="1800" b="0" i="0" u="none" strike="noStrike" cap="none" dirty="0">
                  <a:solidFill>
                    <a:srgbClr val="000000"/>
                  </a:solidFill>
                  <a:latin typeface="Meiryo"/>
                  <a:ea typeface="Meiryo"/>
                  <a:cs typeface="Meiryo"/>
                  <a:sym typeface="Meiryo"/>
                </a:rPr>
                <a:t>。</a:t>
              </a:r>
              <a:endParaRPr lang="ja-JP" altLang="en-US" sz="1400" b="0" i="0" u="none" strike="noStrike" cap="none" dirty="0">
                <a:solidFill>
                  <a:srgbClr val="000000"/>
                </a:solidFill>
                <a:latin typeface="Arial"/>
                <a:ea typeface="Arial"/>
                <a:cs typeface="Arial"/>
                <a:sym typeface="Arial"/>
              </a:endParaRPr>
            </a:p>
          </p:txBody>
        </p:sp>
        <p:sp>
          <p:nvSpPr>
            <p:cNvPr id="30" name="Google Shape;159;g125f8f40711_0_119">
              <a:extLst>
                <a:ext uri="{FF2B5EF4-FFF2-40B4-BE49-F238E27FC236}">
                  <a16:creationId xmlns:a16="http://schemas.microsoft.com/office/drawing/2014/main" id="{20D3AE97-9DF5-43C7-81D3-5436316799B9}"/>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31" name="Google Shape;161;g125f8f40711_0_119">
              <a:extLst>
                <a:ext uri="{FF2B5EF4-FFF2-40B4-BE49-F238E27FC236}">
                  <a16:creationId xmlns:a16="http://schemas.microsoft.com/office/drawing/2014/main" id="{B36EB6A4-CF6F-48F3-8841-7C557C10F1A7}"/>
                </a:ext>
              </a:extLst>
            </p:cNvPr>
            <p:cNvPicPr preferRelativeResize="0"/>
            <p:nvPr/>
          </p:nvPicPr>
          <p:blipFill rotWithShape="1">
            <a:blip r:embed="rId4">
              <a:alphaModFix/>
            </a:blip>
            <a:srcRect/>
            <a:stretch/>
          </p:blipFill>
          <p:spPr>
            <a:xfrm>
              <a:off x="892786" y="5061896"/>
              <a:ext cx="335332" cy="338514"/>
            </a:xfrm>
            <a:prstGeom prst="rect">
              <a:avLst/>
            </a:prstGeom>
            <a:noFill/>
            <a:ln>
              <a:noFill/>
            </a:ln>
          </p:spPr>
        </p:pic>
      </p:gr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2D3F2BDA-87F9-F880-B10D-1269C3CC0CFB}"/>
              </a:ext>
            </a:extLst>
          </p:cNvPr>
          <p:cNvPicPr>
            <a:picLocks noChangeAspect="1"/>
          </p:cNvPicPr>
          <p:nvPr/>
        </p:nvPicPr>
        <p:blipFill>
          <a:blip r:embed="rId5"/>
          <a:stretch>
            <a:fillRect/>
          </a:stretch>
        </p:blipFill>
        <p:spPr>
          <a:xfrm>
            <a:off x="1063600" y="1516493"/>
            <a:ext cx="3464857" cy="362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24" name="Google Shape;156;g125f8f40711_0_119">
            <a:extLst>
              <a:ext uri="{FF2B5EF4-FFF2-40B4-BE49-F238E27FC236}">
                <a16:creationId xmlns:a16="http://schemas.microsoft.com/office/drawing/2014/main" id="{0689C1FE-BD17-42F3-AB60-4F99214B4BDC}"/>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a:t>
            </a:r>
            <a:r>
              <a:rPr lang="en-US" altLang="ja-JP" dirty="0">
                <a:latin typeface="Meiryo"/>
                <a:ea typeface="Meiryo"/>
                <a:cs typeface="Meiryo"/>
                <a:sym typeface="Meiryo"/>
              </a:rPr>
              <a:t>TOP</a:t>
            </a:r>
            <a:r>
              <a:rPr lang="ja-JP" altLang="en-US" sz="1400" b="0" i="0" u="none" strike="noStrike" cap="none" dirty="0">
                <a:solidFill>
                  <a:srgbClr val="000000"/>
                </a:solidFill>
                <a:latin typeface="Meiryo"/>
                <a:ea typeface="Meiryo"/>
                <a:cs typeface="Meiryo"/>
                <a:sym typeface="Meiryo"/>
              </a:rPr>
              <a:t>画面右側の　　　　をクリックします。</a:t>
            </a:r>
            <a:endParaRPr lang="ja-JP" altLang="en-US" sz="800" b="0" i="0" u="none" strike="noStrike" cap="none" dirty="0">
              <a:solidFill>
                <a:srgbClr val="000000"/>
              </a:solidFill>
              <a:latin typeface="Arial"/>
              <a:ea typeface="Arial"/>
              <a:cs typeface="Arial"/>
              <a:sym typeface="Arial"/>
            </a:endParaRPr>
          </a:p>
        </p:txBody>
      </p:sp>
      <p:sp>
        <p:nvSpPr>
          <p:cNvPr id="341" name="Google Shape;341;g126584d4e9d_0_4"/>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21" name="Google Shape;76;p5">
            <a:extLst>
              <a:ext uri="{FF2B5EF4-FFF2-40B4-BE49-F238E27FC236}">
                <a16:creationId xmlns:a16="http://schemas.microsoft.com/office/drawing/2014/main" id="{D839F052-1EC6-46C4-9582-D2794456F58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2" name="Google Shape;78;p5">
            <a:extLst>
              <a:ext uri="{FF2B5EF4-FFF2-40B4-BE49-F238E27FC236}">
                <a16:creationId xmlns:a16="http://schemas.microsoft.com/office/drawing/2014/main" id="{701D3711-FEFB-45AC-8CFF-75CAE58E366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23" name="Google Shape;203;g125f8f40711_0_141">
            <a:extLst>
              <a:ext uri="{FF2B5EF4-FFF2-40B4-BE49-F238E27FC236}">
                <a16:creationId xmlns:a16="http://schemas.microsoft.com/office/drawing/2014/main" id="{FFD88B67-4EB0-4C06-A9E4-2D856D26E28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6-3. </a:t>
            </a:r>
            <a:r>
              <a:rPr lang="ja-JP" altLang="en-US" sz="1600" b="1" i="0" u="none" strike="noStrike" cap="none" dirty="0">
                <a:solidFill>
                  <a:srgbClr val="000000"/>
                </a:solidFill>
                <a:latin typeface="Meiryo"/>
                <a:ea typeface="Meiryo"/>
                <a:cs typeface="Meiryo"/>
                <a:sym typeface="Meiryo"/>
              </a:rPr>
              <a:t>お知らせを追加する</a:t>
            </a:r>
            <a:endParaRPr lang="ja-JP" altLang="en-US" sz="1100" b="1" i="0" u="none" strike="noStrike" cap="none" dirty="0">
              <a:solidFill>
                <a:srgbClr val="000000"/>
              </a:solidFill>
              <a:latin typeface="Meiryo"/>
              <a:ea typeface="Meiryo"/>
              <a:cs typeface="Meiryo"/>
              <a:sym typeface="Meiryo"/>
            </a:endParaRPr>
          </a:p>
        </p:txBody>
      </p:sp>
      <p:sp>
        <p:nvSpPr>
          <p:cNvPr id="25" name="Google Shape;156;g125f8f40711_0_119">
            <a:extLst>
              <a:ext uri="{FF2B5EF4-FFF2-40B4-BE49-F238E27FC236}">
                <a16:creationId xmlns:a16="http://schemas.microsoft.com/office/drawing/2014/main" id="{F5286D64-D254-42BA-935A-648EBCD5A4A0}"/>
              </a:ext>
            </a:extLst>
          </p:cNvPr>
          <p:cNvSpPr txBox="1"/>
          <p:nvPr/>
        </p:nvSpPr>
        <p:spPr>
          <a:xfrm>
            <a:off x="7167727" y="844016"/>
            <a:ext cx="4402773" cy="307736"/>
          </a:xfrm>
          <a:prstGeom prst="rect">
            <a:avLst/>
          </a:prstGeom>
          <a:solidFill>
            <a:srgbClr val="F7EBD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「お知らせ追加」権限がある場合に利用可能です。</a:t>
            </a:r>
            <a:endParaRPr lang="ja-JP" altLang="en-US" sz="1400" b="0" i="0" u="none" strike="noStrike" cap="none" dirty="0">
              <a:solidFill>
                <a:srgbClr val="000000"/>
              </a:solidFill>
              <a:latin typeface="Arial"/>
              <a:ea typeface="Arial"/>
              <a:cs typeface="Arial"/>
              <a:sym typeface="Arial"/>
            </a:endParaRPr>
          </a:p>
        </p:txBody>
      </p:sp>
      <p:sp>
        <p:nvSpPr>
          <p:cNvPr id="34" name="Google Shape;156;g125f8f40711_0_119">
            <a:extLst>
              <a:ext uri="{FF2B5EF4-FFF2-40B4-BE49-F238E27FC236}">
                <a16:creationId xmlns:a16="http://schemas.microsoft.com/office/drawing/2014/main" id="{5F5F77BC-7C9B-48DB-B986-C6ED0E70366E}"/>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②お知らせの内容を入力します。</a:t>
            </a:r>
            <a:endParaRPr lang="ja-JP" altLang="en-US" sz="800" b="0" i="0" u="none" strike="noStrike" cap="none" dirty="0">
              <a:solidFill>
                <a:srgbClr val="000000"/>
              </a:solidFill>
              <a:latin typeface="Arial"/>
              <a:ea typeface="Arial"/>
              <a:cs typeface="Arial"/>
              <a:sym typeface="Arial"/>
            </a:endParaRPr>
          </a:p>
        </p:txBody>
      </p:sp>
      <p:pic>
        <p:nvPicPr>
          <p:cNvPr id="19" name="Picture 4">
            <a:extLst>
              <a:ext uri="{FF2B5EF4-FFF2-40B4-BE49-F238E27FC236}">
                <a16:creationId xmlns:a16="http://schemas.microsoft.com/office/drawing/2014/main" id="{7288FCAC-1233-409F-820B-BA2F19CC2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92" t="4176" r="49020" b="90834"/>
          <a:stretch/>
        </p:blipFill>
        <p:spPr bwMode="auto">
          <a:xfrm>
            <a:off x="2274432" y="1127927"/>
            <a:ext cx="705836" cy="40805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グラフィカル ユーザー インターフェイス, アプリケーション, PowerPoint&#10;&#10;自動的に生成された説明">
            <a:extLst>
              <a:ext uri="{FF2B5EF4-FFF2-40B4-BE49-F238E27FC236}">
                <a16:creationId xmlns:a16="http://schemas.microsoft.com/office/drawing/2014/main" id="{F8C8CEC9-5F34-F9CD-B650-F5A703E465DE}"/>
              </a:ext>
            </a:extLst>
          </p:cNvPr>
          <p:cNvPicPr>
            <a:picLocks noChangeAspect="1"/>
          </p:cNvPicPr>
          <p:nvPr/>
        </p:nvPicPr>
        <p:blipFill>
          <a:blip r:embed="rId4"/>
          <a:stretch>
            <a:fillRect/>
          </a:stretch>
        </p:blipFill>
        <p:spPr>
          <a:xfrm>
            <a:off x="292317" y="1535986"/>
            <a:ext cx="5578372" cy="3339737"/>
          </a:xfrm>
          <a:prstGeom prst="rect">
            <a:avLst/>
          </a:prstGeom>
        </p:spPr>
      </p:pic>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2168BB62-29BC-C7FA-FF5D-69D0ECABA504}"/>
              </a:ext>
            </a:extLst>
          </p:cNvPr>
          <p:cNvPicPr>
            <a:picLocks noChangeAspect="1"/>
          </p:cNvPicPr>
          <p:nvPr/>
        </p:nvPicPr>
        <p:blipFill>
          <a:blip r:embed="rId5"/>
          <a:stretch>
            <a:fillRect/>
          </a:stretch>
        </p:blipFill>
        <p:spPr>
          <a:xfrm>
            <a:off x="6558400" y="1507955"/>
            <a:ext cx="3653068" cy="49927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26584d4e9d_0_8"/>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graphicFrame>
        <p:nvGraphicFramePr>
          <p:cNvPr id="370" name="Google Shape;370;g126584d4e9d_0_8"/>
          <p:cNvGraphicFramePr/>
          <p:nvPr>
            <p:extLst>
              <p:ext uri="{D42A27DB-BD31-4B8C-83A1-F6EECF244321}">
                <p14:modId xmlns:p14="http://schemas.microsoft.com/office/powerpoint/2010/main" val="1934355486"/>
              </p:ext>
            </p:extLst>
          </p:nvPr>
        </p:nvGraphicFramePr>
        <p:xfrm>
          <a:off x="717661" y="1488052"/>
          <a:ext cx="11129782" cy="3979731"/>
        </p:xfrm>
        <a:graphic>
          <a:graphicData uri="http://schemas.openxmlformats.org/drawingml/2006/table">
            <a:tbl>
              <a:tblPr firstRow="1" bandRow="1">
                <a:noFill/>
                <a:tableStyleId>{23F41762-7F61-4FEE-8137-EAF95C75022C}</a:tableStyleId>
              </a:tblPr>
              <a:tblGrid>
                <a:gridCol w="1452314">
                  <a:extLst>
                    <a:ext uri="{9D8B030D-6E8A-4147-A177-3AD203B41FA5}">
                      <a16:colId xmlns:a16="http://schemas.microsoft.com/office/drawing/2014/main" val="20000"/>
                    </a:ext>
                  </a:extLst>
                </a:gridCol>
                <a:gridCol w="4592471">
                  <a:extLst>
                    <a:ext uri="{9D8B030D-6E8A-4147-A177-3AD203B41FA5}">
                      <a16:colId xmlns:a16="http://schemas.microsoft.com/office/drawing/2014/main" val="20001"/>
                    </a:ext>
                  </a:extLst>
                </a:gridCol>
                <a:gridCol w="5084997">
                  <a:extLst>
                    <a:ext uri="{9D8B030D-6E8A-4147-A177-3AD203B41FA5}">
                      <a16:colId xmlns:a16="http://schemas.microsoft.com/office/drawing/2014/main" val="20002"/>
                    </a:ext>
                  </a:extLst>
                </a:gridCol>
              </a:tblGrid>
              <a:tr h="396922">
                <a:tc>
                  <a:txBody>
                    <a:bodyPr/>
                    <a:lstStyle/>
                    <a:p>
                      <a:pPr marL="0" marR="0" lvl="0" indent="0" algn="ctr" rtl="0">
                        <a:lnSpc>
                          <a:spcPct val="100000"/>
                        </a:lnSpc>
                        <a:spcBef>
                          <a:spcPts val="0"/>
                        </a:spcBef>
                        <a:spcAft>
                          <a:spcPts val="0"/>
                        </a:spcAft>
                        <a:buClr>
                          <a:srgbClr val="000000"/>
                        </a:buClr>
                        <a:buSzPts val="2000"/>
                        <a:buFont typeface="Arial"/>
                        <a:buNone/>
                      </a:pPr>
                      <a:r>
                        <a:rPr lang="en-US" sz="1200" b="1" i="0" u="none" strike="noStrike" cap="none" dirty="0" err="1">
                          <a:latin typeface="Meiryo"/>
                          <a:ea typeface="Meiryo"/>
                          <a:cs typeface="Meiryo"/>
                          <a:sym typeface="Meiryo"/>
                        </a:rPr>
                        <a:t>項目名</a:t>
                      </a:r>
                      <a:endParaRPr sz="1200" u="none" strike="noStrike" cap="none" dirty="0"/>
                    </a:p>
                  </a:txBody>
                  <a:tcPr marL="190500" marR="190500" marT="95250" marB="95250" anchor="ctr">
                    <a:solidFill>
                      <a:srgbClr val="FFFF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b="1" i="0" u="none" strike="noStrike" cap="none">
                          <a:latin typeface="Meiryo"/>
                          <a:ea typeface="Meiryo"/>
                          <a:cs typeface="Meiryo"/>
                          <a:sym typeface="Meiryo"/>
                        </a:rPr>
                        <a:t>内容</a:t>
                      </a:r>
                      <a:endParaRPr sz="1200" u="none" strike="noStrike" cap="none"/>
                    </a:p>
                  </a:txBody>
                  <a:tcPr marL="190500" marR="190500" marT="95250" marB="95250" anchor="ctr">
                    <a:solidFill>
                      <a:srgbClr val="FFFF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b="1" i="0" u="none" strike="noStrike" cap="none">
                          <a:latin typeface="Meiryo"/>
                          <a:ea typeface="Meiryo"/>
                          <a:cs typeface="Meiryo"/>
                          <a:sym typeface="Meiryo"/>
                        </a:rPr>
                        <a:t>備考</a:t>
                      </a:r>
                      <a:endParaRPr sz="1200" u="none" strike="noStrike" cap="none"/>
                    </a:p>
                  </a:txBody>
                  <a:tcPr marL="190500" marR="190500" marT="95250" marB="95250" anchor="ctr">
                    <a:solidFill>
                      <a:srgbClr val="FFFFFF"/>
                    </a:solidFill>
                  </a:tcPr>
                </a:tc>
                <a:extLst>
                  <a:ext uri="{0D108BD9-81ED-4DB2-BD59-A6C34878D82A}">
                    <a16:rowId xmlns:a16="http://schemas.microsoft.com/office/drawing/2014/main" val="10000"/>
                  </a:ext>
                </a:extLst>
              </a:tr>
              <a:tr h="433034">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a:solidFill>
                            <a:srgbClr val="000000"/>
                          </a:solidFill>
                          <a:latin typeface="Meiryo"/>
                          <a:ea typeface="Meiryo"/>
                          <a:cs typeface="Meiryo"/>
                          <a:sym typeface="Meiryo"/>
                        </a:rPr>
                        <a:t>タイトル</a:t>
                      </a:r>
                      <a:endParaRPr sz="1200" b="1" u="none" strike="noStrike" cap="none">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en-US" sz="1200" b="0" i="0" u="none" strike="noStrike" cap="none" dirty="0" err="1">
                          <a:solidFill>
                            <a:srgbClr val="000000"/>
                          </a:solidFill>
                          <a:latin typeface="Meiryo"/>
                          <a:ea typeface="Meiryo"/>
                          <a:cs typeface="Meiryo"/>
                          <a:sym typeface="Meiryo"/>
                        </a:rPr>
                        <a:t>お知らせのタイトルを入力します</a:t>
                      </a:r>
                      <a:r>
                        <a:rPr lang="en-US" sz="1200" b="0" i="0" u="none" strike="noStrike" cap="none" dirty="0">
                          <a:solidFill>
                            <a:srgbClr val="000000"/>
                          </a:solidFill>
                          <a:latin typeface="Meiryo"/>
                          <a:ea typeface="Meiryo"/>
                          <a:cs typeface="Meiryo"/>
                          <a:sym typeface="Meiryo"/>
                        </a:rPr>
                        <a:t>。</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Trebuchet MS"/>
                        <a:buNone/>
                      </a:pPr>
                      <a:endParaRPr sz="1200" b="0" i="0" u="none" strike="noStrike" cap="none">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1"/>
                  </a:ext>
                </a:extLst>
              </a:tr>
              <a:tr h="430277">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err="1">
                          <a:latin typeface="Meiryo"/>
                          <a:ea typeface="Meiryo"/>
                          <a:cs typeface="Meiryo"/>
                          <a:sym typeface="Meiryo"/>
                        </a:rPr>
                        <a:t>公開日</a:t>
                      </a:r>
                      <a:r>
                        <a:rPr lang="ja-JP" altLang="en-US" sz="1200" b="1" u="none" strike="noStrike" cap="none" dirty="0">
                          <a:latin typeface="Meiryo"/>
                          <a:ea typeface="Meiryo"/>
                          <a:cs typeface="Meiryo"/>
                          <a:sym typeface="Meiryo"/>
                        </a:rPr>
                        <a:t>時</a:t>
                      </a:r>
                      <a:endParaRPr sz="12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お知らせの公開を開始する日時を設定</a:t>
                      </a:r>
                      <a:r>
                        <a:rPr lang="en-US" sz="1200" b="0" i="0" u="none" strike="noStrike" cap="none" dirty="0" err="1">
                          <a:solidFill>
                            <a:srgbClr val="000000"/>
                          </a:solidFill>
                          <a:latin typeface="Meiryo"/>
                          <a:ea typeface="Meiryo"/>
                          <a:cs typeface="Meiryo"/>
                          <a:sym typeface="Meiryo"/>
                        </a:rPr>
                        <a:t>します</a:t>
                      </a:r>
                      <a:r>
                        <a:rPr lang="en-US" sz="1200" b="0" i="0" u="none" strike="noStrike" cap="none" dirty="0">
                          <a:solidFill>
                            <a:srgbClr val="000000"/>
                          </a:solidFill>
                          <a:latin typeface="Meiryo"/>
                          <a:ea typeface="Meiryo"/>
                          <a:cs typeface="Meiryo"/>
                          <a:sym typeface="Meiryo"/>
                        </a:rPr>
                        <a:t>。</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公開日時になると自動的にお知らせの公開を開始します。</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2"/>
                  </a:ext>
                </a:extLst>
              </a:tr>
              <a:tr h="463414">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err="1">
                          <a:latin typeface="Meiryo"/>
                          <a:ea typeface="Meiryo"/>
                          <a:cs typeface="Meiryo"/>
                          <a:sym typeface="Meiryo"/>
                        </a:rPr>
                        <a:t>終了日</a:t>
                      </a:r>
                      <a:r>
                        <a:rPr lang="ja-JP" altLang="en-US" sz="1200" b="1" u="none" strike="noStrike" cap="none" dirty="0">
                          <a:latin typeface="Meiryo"/>
                          <a:ea typeface="Meiryo"/>
                          <a:cs typeface="Meiryo"/>
                          <a:sym typeface="Meiryo"/>
                        </a:rPr>
                        <a:t>時</a:t>
                      </a:r>
                      <a:endParaRPr sz="12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お知らせの公開を終了する日時を設定</a:t>
                      </a:r>
                      <a:r>
                        <a:rPr lang="en-US" sz="1200" b="0" i="0" u="none" strike="noStrike" cap="none" dirty="0" err="1">
                          <a:solidFill>
                            <a:srgbClr val="000000"/>
                          </a:solidFill>
                          <a:latin typeface="Meiryo"/>
                          <a:ea typeface="Meiryo"/>
                          <a:cs typeface="Meiryo"/>
                          <a:sym typeface="Meiryo"/>
                        </a:rPr>
                        <a:t>します</a:t>
                      </a:r>
                      <a:r>
                        <a:rPr lang="en-US" sz="1200" b="0" i="0" u="none" strike="noStrike" cap="none" dirty="0">
                          <a:solidFill>
                            <a:srgbClr val="000000"/>
                          </a:solidFill>
                          <a:latin typeface="Meiryo"/>
                          <a:ea typeface="Meiryo"/>
                          <a:cs typeface="Meiryo"/>
                          <a:sym typeface="Meiryo"/>
                        </a:rPr>
                        <a:t>。</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終了日時になると自動的にお知らせの公開を終了します。</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3"/>
                  </a:ext>
                </a:extLst>
              </a:tr>
              <a:tr h="487952">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err="1">
                          <a:latin typeface="Meiryo"/>
                          <a:ea typeface="Meiryo"/>
                          <a:cs typeface="Meiryo"/>
                          <a:sym typeface="Meiryo"/>
                        </a:rPr>
                        <a:t>本文</a:t>
                      </a:r>
                      <a:endParaRPr sz="12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en-US" sz="1200" b="0" i="0" u="none" strike="noStrike" cap="none" dirty="0" err="1">
                          <a:solidFill>
                            <a:srgbClr val="000000"/>
                          </a:solidFill>
                          <a:latin typeface="Meiryo"/>
                          <a:ea typeface="Meiryo"/>
                          <a:cs typeface="Meiryo"/>
                          <a:sym typeface="Meiryo"/>
                        </a:rPr>
                        <a:t>お知らせ本文を入力します</a:t>
                      </a:r>
                      <a:r>
                        <a:rPr lang="en-US" sz="1200" b="0" i="0" u="none" strike="noStrike" cap="none" dirty="0">
                          <a:solidFill>
                            <a:srgbClr val="000000"/>
                          </a:solidFill>
                          <a:latin typeface="Meiryo"/>
                          <a:ea typeface="Meiryo"/>
                          <a:cs typeface="Meiryo"/>
                          <a:sym typeface="Meiryo"/>
                        </a:rPr>
                        <a:t>。</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Trebuchet MS"/>
                        <a:buNone/>
                      </a:pP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0004"/>
                  </a:ext>
                </a:extLst>
              </a:tr>
              <a:tr h="587679">
                <a:tc>
                  <a:txBody>
                    <a:bodyPr/>
                    <a:lstStyle/>
                    <a:p>
                      <a:pPr marL="0" marR="0" lvl="0" indent="0" algn="ctr" rtl="0">
                        <a:lnSpc>
                          <a:spcPct val="100000"/>
                        </a:lnSpc>
                        <a:spcBef>
                          <a:spcPts val="0"/>
                        </a:spcBef>
                        <a:spcAft>
                          <a:spcPts val="0"/>
                        </a:spcAft>
                        <a:buClr>
                          <a:srgbClr val="000000"/>
                        </a:buClr>
                        <a:buSzPts val="2000"/>
                        <a:buFont typeface="Arial"/>
                        <a:buNone/>
                      </a:pPr>
                      <a:r>
                        <a:rPr lang="ja-JP" altLang="en-US" sz="1200" b="1" u="none" strike="noStrike" cap="none" dirty="0">
                          <a:latin typeface="Meiryo"/>
                          <a:ea typeface="Meiryo"/>
                          <a:cs typeface="Meiryo"/>
                          <a:sym typeface="Meiryo"/>
                        </a:rPr>
                        <a:t>ファイル添付</a:t>
                      </a:r>
                      <a:endParaRPr sz="12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添付したいファイルを追加</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Trebuchet MS"/>
                        <a:buNone/>
                      </a:pPr>
                      <a:r>
                        <a:rPr lang="ja-JP" altLang="en-US" sz="1200" b="0" i="0" u="none" strike="noStrike" cap="none" dirty="0">
                          <a:solidFill>
                            <a:srgbClr val="000000"/>
                          </a:solidFill>
                          <a:latin typeface="Meiryo"/>
                          <a:ea typeface="Meiryo"/>
                          <a:cs typeface="Meiryo"/>
                          <a:sym typeface="Meiryo"/>
                        </a:rPr>
                        <a:t>画像（</a:t>
                      </a:r>
                      <a:r>
                        <a:rPr lang="en-US" altLang="ja-JP" sz="1200" b="0" i="0" u="none" strike="noStrike" cap="none" dirty="0">
                          <a:solidFill>
                            <a:srgbClr val="000000"/>
                          </a:solidFill>
                          <a:latin typeface="Meiryo"/>
                          <a:ea typeface="Meiryo"/>
                          <a:cs typeface="Meiryo"/>
                          <a:sym typeface="Meiryo"/>
                        </a:rPr>
                        <a:t>jpeg jpg gif </a:t>
                      </a:r>
                      <a:r>
                        <a:rPr lang="en-US" altLang="ja-JP" sz="1200" b="0" i="0" u="none" strike="noStrike" cap="none" dirty="0" err="1">
                          <a:solidFill>
                            <a:srgbClr val="000000"/>
                          </a:solidFill>
                          <a:latin typeface="Meiryo"/>
                          <a:ea typeface="Meiryo"/>
                          <a:cs typeface="Meiryo"/>
                          <a:sym typeface="Meiryo"/>
                        </a:rPr>
                        <a:t>png</a:t>
                      </a:r>
                      <a:r>
                        <a:rPr lang="ja-JP" altLang="en-US" sz="1200" b="0" i="0" u="none" strike="noStrike" cap="none" dirty="0">
                          <a:solidFill>
                            <a:srgbClr val="000000"/>
                          </a:solidFill>
                          <a:latin typeface="Meiryo"/>
                          <a:ea typeface="Meiryo"/>
                          <a:cs typeface="Meiryo"/>
                          <a:sym typeface="Meiryo"/>
                        </a:rPr>
                        <a:t>）は、サムネイルとして表示され、プレビューできます</a:t>
                      </a:r>
                    </a:p>
                    <a:p>
                      <a:pPr marL="0" marR="0" lvl="0" indent="0" algn="l" rtl="0">
                        <a:lnSpc>
                          <a:spcPct val="100000"/>
                        </a:lnSpc>
                        <a:spcBef>
                          <a:spcPts val="0"/>
                        </a:spcBef>
                        <a:spcAft>
                          <a:spcPts val="0"/>
                        </a:spcAft>
                        <a:buClr>
                          <a:srgbClr val="000000"/>
                        </a:buClr>
                        <a:buSzPts val="2000"/>
                        <a:buFont typeface="Trebuchet MS"/>
                        <a:buNone/>
                      </a:pPr>
                      <a:r>
                        <a:rPr lang="en-US" altLang="ja-JP" sz="1200" b="0" i="0" u="none" strike="noStrike" cap="none" dirty="0">
                          <a:solidFill>
                            <a:srgbClr val="000000"/>
                          </a:solidFill>
                          <a:latin typeface="Meiryo"/>
                          <a:ea typeface="Meiryo"/>
                          <a:cs typeface="Meiryo"/>
                          <a:sym typeface="Meiryo"/>
                        </a:rPr>
                        <a:t>PDF</a:t>
                      </a:r>
                      <a:r>
                        <a:rPr lang="ja-JP" altLang="en-US" sz="1200" b="0" i="0" u="none" strike="noStrike" cap="none" dirty="0">
                          <a:solidFill>
                            <a:srgbClr val="000000"/>
                          </a:solidFill>
                          <a:latin typeface="Meiryo"/>
                          <a:ea typeface="Meiryo"/>
                          <a:cs typeface="Meiryo"/>
                          <a:sym typeface="Meiryo"/>
                        </a:rPr>
                        <a:t>は、サムネイルとして表示され、別タブでプレビューできます</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709571658"/>
                  </a:ext>
                </a:extLst>
              </a:tr>
              <a:tr h="487952">
                <a:tc>
                  <a:txBody>
                    <a:bodyPr/>
                    <a:lstStyle/>
                    <a:p>
                      <a:pPr marL="0" marR="0" lvl="0" indent="0" algn="ctr" rtl="0">
                        <a:lnSpc>
                          <a:spcPct val="100000"/>
                        </a:lnSpc>
                        <a:spcBef>
                          <a:spcPts val="0"/>
                        </a:spcBef>
                        <a:spcAft>
                          <a:spcPts val="0"/>
                        </a:spcAft>
                        <a:buClr>
                          <a:srgbClr val="000000"/>
                        </a:buClr>
                        <a:buSzPts val="2000"/>
                        <a:buFont typeface="Arial"/>
                        <a:buNone/>
                      </a:pPr>
                      <a:r>
                        <a:rPr lang="ja-JP" altLang="en-US" sz="1200" b="1" u="none" strike="noStrike" cap="none" dirty="0">
                          <a:latin typeface="Meiryo"/>
                          <a:ea typeface="Meiryo"/>
                          <a:cs typeface="Meiryo"/>
                          <a:sym typeface="Meiryo"/>
                        </a:rPr>
                        <a:t>公開範囲</a:t>
                      </a:r>
                      <a:endParaRPr sz="12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「すべてのユーザーに公開」または「指定のロールに公開」を選択します</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Trebuchet MS"/>
                        <a:buNone/>
                      </a:pP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275035175"/>
                  </a:ext>
                </a:extLst>
              </a:tr>
              <a:tr h="487952">
                <a:tc>
                  <a:txBody>
                    <a:bodyPr/>
                    <a:lstStyle/>
                    <a:p>
                      <a:pPr marL="0" marR="0" lvl="0" indent="0" algn="ctr" rtl="0">
                        <a:lnSpc>
                          <a:spcPct val="100000"/>
                        </a:lnSpc>
                        <a:spcBef>
                          <a:spcPts val="0"/>
                        </a:spcBef>
                        <a:spcAft>
                          <a:spcPts val="0"/>
                        </a:spcAft>
                        <a:buClr>
                          <a:srgbClr val="000000"/>
                        </a:buClr>
                        <a:buSzPts val="2000"/>
                        <a:buFont typeface="Arial"/>
                        <a:buNone/>
                      </a:pPr>
                      <a:r>
                        <a:rPr lang="ja-JP" altLang="en-US" sz="900" b="1" u="none" strike="noStrike" cap="none" dirty="0">
                          <a:latin typeface="Meiryo"/>
                          <a:ea typeface="Meiryo"/>
                          <a:cs typeface="Meiryo"/>
                          <a:sym typeface="Meiryo"/>
                        </a:rPr>
                        <a:t>カオナビスマートフォンアプリのプッシュ通知</a:t>
                      </a:r>
                      <a:endParaRPr sz="900" b="1" u="none" strike="noStrike" cap="none" dirty="0">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Meiryo"/>
                        <a:buNone/>
                      </a:pPr>
                      <a:r>
                        <a:rPr lang="ja-JP" altLang="en-US" sz="1200" b="0" i="0" u="none" strike="noStrike" cap="none" dirty="0">
                          <a:solidFill>
                            <a:srgbClr val="000000"/>
                          </a:solidFill>
                          <a:latin typeface="Meiryo"/>
                          <a:ea typeface="Meiryo"/>
                          <a:cs typeface="Meiryo"/>
                          <a:sym typeface="Meiryo"/>
                        </a:rPr>
                        <a:t>「公開時にプッシュ通知を送信する」にチェック</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Trebuchet MS"/>
                        <a:buNone/>
                      </a:pPr>
                      <a:r>
                        <a:rPr lang="ja-JP" altLang="en-US" sz="1200" b="0" i="0" u="none" strike="noStrike" cap="none" dirty="0">
                          <a:solidFill>
                            <a:srgbClr val="000000"/>
                          </a:solidFill>
                          <a:latin typeface="Meiryo"/>
                          <a:ea typeface="Meiryo"/>
                          <a:cs typeface="Meiryo"/>
                          <a:sym typeface="Meiryo"/>
                        </a:rPr>
                        <a:t>お知らせ公開時、カオナビスマートフォンアプリをインストールした端末にプッシュ通知を送信できます</a:t>
                      </a:r>
                      <a:r>
                        <a:rPr lang="en-US" altLang="ja-JP" sz="1200" b="0" i="0" u="none" strike="noStrike" cap="none" dirty="0">
                          <a:solidFill>
                            <a:srgbClr val="000000"/>
                          </a:solidFill>
                          <a:latin typeface="Meiryo"/>
                          <a:ea typeface="Meiryo"/>
                          <a:cs typeface="Meiryo"/>
                          <a:sym typeface="Meiryo"/>
                        </a:rPr>
                        <a:t>※</a:t>
                      </a:r>
                      <a:r>
                        <a:rPr lang="ja-JP" altLang="en-US" sz="1200" b="0" i="0" u="none" strike="noStrike" cap="none" dirty="0">
                          <a:solidFill>
                            <a:srgbClr val="000000"/>
                          </a:solidFill>
                          <a:latin typeface="Meiryo"/>
                          <a:ea typeface="Meiryo"/>
                          <a:cs typeface="Meiryo"/>
                          <a:sym typeface="Meiryo"/>
                        </a:rPr>
                        <a:t>この項目を表示するには事前の設定が必要です</a:t>
                      </a:r>
                      <a:endParaRPr sz="1200" b="0" i="0" u="none" strike="noStrike" cap="none" dirty="0">
                        <a:solidFill>
                          <a:srgbClr val="000000"/>
                        </a:solidFill>
                        <a:latin typeface="Meiryo"/>
                        <a:ea typeface="Meiryo"/>
                        <a:cs typeface="Meiryo"/>
                        <a:sym typeface="Meiryo"/>
                      </a:endParaRPr>
                    </a:p>
                  </a:txBody>
                  <a:tcPr marL="91450" marR="91450" marT="45725" marB="45725" anchor="ctr">
                    <a:solidFill>
                      <a:srgbClr val="FFFFFF"/>
                    </a:solidFill>
                  </a:tcPr>
                </a:tc>
                <a:extLst>
                  <a:ext uri="{0D108BD9-81ED-4DB2-BD59-A6C34878D82A}">
                    <a16:rowId xmlns:a16="http://schemas.microsoft.com/office/drawing/2014/main" val="1503421233"/>
                  </a:ext>
                </a:extLst>
              </a:tr>
            </a:tbl>
          </a:graphicData>
        </a:graphic>
      </p:graphicFrame>
      <p:sp>
        <p:nvSpPr>
          <p:cNvPr id="12" name="Google Shape;76;p5">
            <a:extLst>
              <a:ext uri="{FF2B5EF4-FFF2-40B4-BE49-F238E27FC236}">
                <a16:creationId xmlns:a16="http://schemas.microsoft.com/office/drawing/2014/main" id="{A8F17133-FB37-45EB-B6BE-0C55AAF9874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B018CACE-19C2-4E8B-B8F2-5F076789665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14" name="Google Shape;203;g125f8f40711_0_141">
            <a:extLst>
              <a:ext uri="{FF2B5EF4-FFF2-40B4-BE49-F238E27FC236}">
                <a16:creationId xmlns:a16="http://schemas.microsoft.com/office/drawing/2014/main" id="{6D6F0638-348B-4DBA-A017-4787B5724FD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6-3. </a:t>
            </a:r>
            <a:r>
              <a:rPr lang="ja-JP" altLang="en-US" sz="1600" b="1" i="0" u="none" strike="noStrike" cap="none" dirty="0">
                <a:solidFill>
                  <a:srgbClr val="000000"/>
                </a:solidFill>
                <a:latin typeface="Meiryo"/>
                <a:ea typeface="Meiryo"/>
                <a:cs typeface="Meiryo"/>
                <a:sym typeface="Meiryo"/>
              </a:rPr>
              <a:t>お知らせを追加する</a:t>
            </a:r>
            <a:endParaRPr lang="ja-JP" altLang="en-US" sz="1100" b="1" i="0" u="none" strike="noStrike" cap="none" dirty="0">
              <a:solidFill>
                <a:srgbClr val="000000"/>
              </a:solidFill>
              <a:latin typeface="Meiryo"/>
              <a:ea typeface="Meiryo"/>
              <a:cs typeface="Meiryo"/>
              <a:sym typeface="Meiryo"/>
            </a:endParaRPr>
          </a:p>
        </p:txBody>
      </p:sp>
      <p:grpSp>
        <p:nvGrpSpPr>
          <p:cNvPr id="15" name="グループ化 14">
            <a:extLst>
              <a:ext uri="{FF2B5EF4-FFF2-40B4-BE49-F238E27FC236}">
                <a16:creationId xmlns:a16="http://schemas.microsoft.com/office/drawing/2014/main" id="{465E731E-ABE7-4085-A40F-0A6698F2CAF8}"/>
              </a:ext>
            </a:extLst>
          </p:cNvPr>
          <p:cNvGrpSpPr/>
          <p:nvPr/>
        </p:nvGrpSpPr>
        <p:grpSpPr>
          <a:xfrm>
            <a:off x="896565" y="5579940"/>
            <a:ext cx="10398870" cy="896469"/>
            <a:chOff x="763325" y="5008364"/>
            <a:chExt cx="10264800" cy="1070742"/>
          </a:xfrm>
        </p:grpSpPr>
        <p:sp>
          <p:nvSpPr>
            <p:cNvPr id="16" name="Google Shape;186;g125f8f40711_0_137">
              <a:extLst>
                <a:ext uri="{FF2B5EF4-FFF2-40B4-BE49-F238E27FC236}">
                  <a16:creationId xmlns:a16="http://schemas.microsoft.com/office/drawing/2014/main" id="{3F491F4D-5318-44E1-9A1F-97B4CEFD75EE}"/>
                </a:ext>
              </a:extLst>
            </p:cNvPr>
            <p:cNvSpPr/>
            <p:nvPr/>
          </p:nvSpPr>
          <p:spPr>
            <a:xfrm>
              <a:off x="763325" y="5008364"/>
              <a:ext cx="10264800" cy="1070742"/>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18" name="Google Shape;191;g125f8f40711_0_137">
              <a:extLst>
                <a:ext uri="{FF2B5EF4-FFF2-40B4-BE49-F238E27FC236}">
                  <a16:creationId xmlns:a16="http://schemas.microsoft.com/office/drawing/2014/main" id="{E6D761A9-4BDC-431E-8307-8F9B821768FF}"/>
                </a:ext>
              </a:extLst>
            </p:cNvPr>
            <p:cNvSpPr txBox="1"/>
            <p:nvPr/>
          </p:nvSpPr>
          <p:spPr>
            <a:xfrm>
              <a:off x="863571" y="5461042"/>
              <a:ext cx="9918300" cy="523180"/>
            </a:xfrm>
            <a:prstGeom prst="rect">
              <a:avLst/>
            </a:prstGeom>
            <a:noFill/>
            <a:ln>
              <a:noFill/>
            </a:ln>
          </p:spPr>
          <p:txBody>
            <a:bodyPr spcFirstLastPara="1" wrap="square" lIns="91425" tIns="45700" rIns="91425" bIns="45700" anchor="t" anchorCtr="0">
              <a:spAutoFit/>
            </a:bodyPr>
            <a:lstStyle/>
            <a:p>
              <a:pPr marL="342900" marR="0" lvl="0" indent="-304800" algn="l" rtl="0">
                <a:lnSpc>
                  <a:spcPct val="100000"/>
                </a:lnSpc>
                <a:spcBef>
                  <a:spcPts val="0"/>
                </a:spcBef>
                <a:spcAft>
                  <a:spcPts val="0"/>
                </a:spcAft>
                <a:buClr>
                  <a:srgbClr val="000000"/>
                </a:buClr>
                <a:buSzPts val="1800"/>
                <a:buFont typeface="Noto Sans Symbols"/>
                <a:buChar char="⮚"/>
              </a:pPr>
              <a:r>
                <a:rPr lang="ja-JP" altLang="en-US" sz="1400" b="0" i="0" u="none" strike="noStrike" cap="none" dirty="0">
                  <a:solidFill>
                    <a:srgbClr val="000000"/>
                  </a:solidFill>
                  <a:latin typeface="Meiryo"/>
                  <a:ea typeface="Meiryo"/>
                  <a:cs typeface="Meiryo"/>
                  <a:sym typeface="Meiryo"/>
                </a:rPr>
                <a:t>お知らせを編集できるユーザーは、自身で作成したお知らせだけでなく全てのお知らせ（公開予定／公開中／公開終了に関わらず）を 編集･削除できます。</a:t>
              </a:r>
            </a:p>
          </p:txBody>
        </p:sp>
        <p:sp>
          <p:nvSpPr>
            <p:cNvPr id="19" name="Google Shape;159;g125f8f40711_0_119">
              <a:extLst>
                <a:ext uri="{FF2B5EF4-FFF2-40B4-BE49-F238E27FC236}">
                  <a16:creationId xmlns:a16="http://schemas.microsoft.com/office/drawing/2014/main" id="{8E703B0C-F341-44FE-96C3-AE962D4FCAE4}"/>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0" name="Google Shape;161;g125f8f40711_0_119">
              <a:extLst>
                <a:ext uri="{FF2B5EF4-FFF2-40B4-BE49-F238E27FC236}">
                  <a16:creationId xmlns:a16="http://schemas.microsoft.com/office/drawing/2014/main" id="{22E22F1B-8574-4783-94B4-9D6034183DCE}"/>
                </a:ext>
              </a:extLst>
            </p:cNvPr>
            <p:cNvPicPr preferRelativeResize="0"/>
            <p:nvPr/>
          </p:nvPicPr>
          <p:blipFill rotWithShape="1">
            <a:blip r:embed="rId3">
              <a:alphaModFix/>
            </a:blip>
            <a:srcRect/>
            <a:stretch/>
          </p:blipFill>
          <p:spPr>
            <a:xfrm>
              <a:off x="892786" y="5061896"/>
              <a:ext cx="335332" cy="338514"/>
            </a:xfrm>
            <a:prstGeom prst="rect">
              <a:avLst/>
            </a:prstGeom>
            <a:noFill/>
            <a:ln>
              <a:noFill/>
            </a:ln>
          </p:spPr>
        </p:pic>
        <p:sp>
          <p:nvSpPr>
            <p:cNvPr id="21" name="Google Shape;159;g125f8f40711_0_119">
              <a:extLst>
                <a:ext uri="{FF2B5EF4-FFF2-40B4-BE49-F238E27FC236}">
                  <a16:creationId xmlns:a16="http://schemas.microsoft.com/office/drawing/2014/main" id="{3E5C910F-26DB-46E1-B4C7-F826256CCE04}"/>
                </a:ext>
              </a:extLst>
            </p:cNvPr>
            <p:cNvSpPr txBox="1"/>
            <p:nvPr/>
          </p:nvSpPr>
          <p:spPr>
            <a:xfrm>
              <a:off x="1952893" y="5088584"/>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b="1" i="1" u="none" strike="noStrike" cap="none" dirty="0">
                <a:solidFill>
                  <a:srgbClr val="C96F06"/>
                </a:solidFill>
                <a:latin typeface="Meiryo"/>
                <a:ea typeface="Meiryo"/>
                <a:cs typeface="Meiryo"/>
                <a:sym typeface="Meiryo"/>
              </a:endParaRPr>
            </a:p>
          </p:txBody>
        </p:sp>
      </p:grpSp>
      <p:sp>
        <p:nvSpPr>
          <p:cNvPr id="22" name="Google Shape;156;g125f8f40711_0_119">
            <a:extLst>
              <a:ext uri="{FF2B5EF4-FFF2-40B4-BE49-F238E27FC236}">
                <a16:creationId xmlns:a16="http://schemas.microsoft.com/office/drawing/2014/main" id="{438A5610-8CFA-48A1-A2DD-8724D74FC8CE}"/>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入力項目</a:t>
            </a:r>
            <a:r>
              <a:rPr lang="en-US" altLang="ja-JP" sz="1400" b="0" i="0" u="none" strike="noStrike" cap="none" dirty="0">
                <a:solidFill>
                  <a:srgbClr val="000000"/>
                </a:solidFill>
                <a:latin typeface="Meiryo"/>
                <a:ea typeface="Meiryo"/>
                <a:cs typeface="Meiryo"/>
                <a:sym typeface="Meiryo"/>
              </a:rPr>
              <a:t>】</a:t>
            </a:r>
            <a:endParaRPr lang="ja-JP" altLang="en-US" sz="1400" b="0" i="0" u="none" strike="noStrike" cap="none" dirty="0">
              <a:solidFill>
                <a:srgbClr val="000000"/>
              </a:solidFill>
              <a:latin typeface="Meiryo"/>
              <a:ea typeface="Meiryo"/>
              <a:cs typeface="Meiryo"/>
              <a:sym typeface="Meiry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p:nvPr/>
        </p:nvSpPr>
        <p:spPr>
          <a:xfrm>
            <a:off x="734728" y="1889289"/>
            <a:ext cx="4167000" cy="931200"/>
          </a:xfrm>
          <a:prstGeom prst="rect">
            <a:avLst/>
          </a:prstGeom>
          <a:noFill/>
          <a:ln>
            <a:noFill/>
          </a:ln>
        </p:spPr>
        <p:txBody>
          <a:bodyPr spcFirstLastPara="1" wrap="square" lIns="91425" tIns="45700" rIns="91425" bIns="45700" anchor="ctr" anchorCtr="0">
            <a:noAutofit/>
          </a:bodyPr>
          <a:lstStyle/>
          <a:p>
            <a:pPr marL="0" marR="0" lvl="0" indent="0" algn="l" rtl="0">
              <a:lnSpc>
                <a:spcPct val="47058"/>
              </a:lnSpc>
              <a:spcBef>
                <a:spcPts val="0"/>
              </a:spcBef>
              <a:spcAft>
                <a:spcPts val="0"/>
              </a:spcAft>
              <a:buClr>
                <a:schemeClr val="accent1"/>
              </a:buClr>
              <a:buSzPts val="5100"/>
              <a:buFont typeface="Arial"/>
              <a:buNone/>
            </a:pPr>
            <a:r>
              <a:rPr lang="en-US" sz="5100" b="1" i="0" u="none" strike="noStrike" cap="none">
                <a:solidFill>
                  <a:srgbClr val="447FE0"/>
                </a:solidFill>
                <a:latin typeface="Arial"/>
                <a:ea typeface="Arial"/>
                <a:cs typeface="Arial"/>
                <a:sym typeface="Arial"/>
              </a:rPr>
              <a:t>INDEX</a:t>
            </a:r>
            <a:endParaRPr sz="5100" b="1" i="0" u="none" strike="noStrike" cap="none">
              <a:solidFill>
                <a:srgbClr val="447FE0"/>
              </a:solidFill>
              <a:latin typeface="Arial"/>
              <a:ea typeface="Arial"/>
              <a:cs typeface="Arial"/>
              <a:sym typeface="Arial"/>
            </a:endParaRPr>
          </a:p>
        </p:txBody>
      </p:sp>
      <p:sp>
        <p:nvSpPr>
          <p:cNvPr id="70" name="Google Shape;70;p3"/>
          <p:cNvSpPr txBox="1"/>
          <p:nvPr/>
        </p:nvSpPr>
        <p:spPr>
          <a:xfrm>
            <a:off x="734725" y="2608199"/>
            <a:ext cx="5961043" cy="64627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CE8D3E"/>
              </a:buClr>
              <a:buSzPts val="3400"/>
              <a:buFont typeface="Meiryo"/>
              <a:buNone/>
            </a:pPr>
            <a:r>
              <a:rPr lang="en-US" sz="2800" b="1" i="0" u="none" strike="noStrike" cap="none" dirty="0" err="1">
                <a:solidFill>
                  <a:srgbClr val="000000"/>
                </a:solidFill>
                <a:latin typeface="Meiryo"/>
                <a:ea typeface="Meiryo"/>
                <a:cs typeface="Meiryo"/>
                <a:sym typeface="Meiryo"/>
              </a:rPr>
              <a:t>カオナビ基本機能</a:t>
            </a:r>
            <a:endParaRPr lang="en-US" sz="1500" b="0" i="0" u="sng" strike="noStrike" cap="none" dirty="0">
              <a:solidFill>
                <a:srgbClr val="000000"/>
              </a:solidFill>
              <a:latin typeface="Meiryo"/>
              <a:ea typeface="Meiryo"/>
              <a:cs typeface="Meiryo"/>
              <a:sym typeface="Meiryo"/>
            </a:endParaRPr>
          </a:p>
        </p:txBody>
      </p:sp>
      <p:sp>
        <p:nvSpPr>
          <p:cNvPr id="71" name="Google Shape;71;p3"/>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accent4"/>
                </a:solidFill>
                <a:latin typeface="Arial"/>
                <a:ea typeface="Arial"/>
                <a:cs typeface="Arial"/>
                <a:sym typeface="Arial"/>
              </a:rPr>
              <a:t>© kaonavi, inc.</a:t>
            </a:r>
            <a:endParaRPr sz="900" b="0" i="0" u="none" strike="noStrike" cap="none">
              <a:solidFill>
                <a:schemeClr val="accent4"/>
              </a:solidFill>
              <a:latin typeface="Arial"/>
              <a:ea typeface="Arial"/>
              <a:cs typeface="Arial"/>
              <a:sym typeface="Arial"/>
            </a:endParaRPr>
          </a:p>
        </p:txBody>
      </p:sp>
      <p:sp>
        <p:nvSpPr>
          <p:cNvPr id="3" name="テキスト ボックス 2">
            <a:extLst>
              <a:ext uri="{FF2B5EF4-FFF2-40B4-BE49-F238E27FC236}">
                <a16:creationId xmlns:a16="http://schemas.microsoft.com/office/drawing/2014/main" id="{BBF18A11-E8C5-4740-A1F9-61281D316434}"/>
              </a:ext>
            </a:extLst>
          </p:cNvPr>
          <p:cNvSpPr txBox="1"/>
          <p:nvPr/>
        </p:nvSpPr>
        <p:spPr>
          <a:xfrm>
            <a:off x="1078854" y="3254476"/>
            <a:ext cx="4455066" cy="2585323"/>
          </a:xfrm>
          <a:prstGeom prst="rect">
            <a:avLst/>
          </a:prstGeom>
          <a:noFill/>
        </p:spPr>
        <p:txBody>
          <a:bodyPr wrap="none" rtlCol="0">
            <a:spAutoFit/>
          </a:bodyPr>
          <a:lstStyle/>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カオナビとは</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ログイン方法</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パスワードロックがかかってしまった</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画面説明（</a:t>
            </a:r>
            <a:r>
              <a:rPr kumimoji="1" lang="en-US" altLang="ja-JP" sz="1800" u="sng" dirty="0">
                <a:latin typeface="メイリオ" panose="020B0604030504040204" pitchFamily="50" charset="-128"/>
                <a:ea typeface="メイリオ" panose="020B0604030504040204" pitchFamily="50" charset="-128"/>
              </a:rPr>
              <a:t>TOP</a:t>
            </a:r>
            <a:r>
              <a:rPr kumimoji="1" lang="ja-JP" altLang="en-US" sz="1800" u="sng" dirty="0">
                <a:latin typeface="メイリオ" panose="020B0604030504040204" pitchFamily="50" charset="-128"/>
                <a:ea typeface="メイリオ" panose="020B0604030504040204" pitchFamily="50" charset="-128"/>
              </a:rPr>
              <a:t>）</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en-US" altLang="ja-JP" sz="1800" u="sng" dirty="0">
                <a:latin typeface="メイリオ" panose="020B0604030504040204" pitchFamily="50" charset="-128"/>
                <a:ea typeface="メイリオ" panose="020B0604030504040204" pitchFamily="50" charset="-128"/>
              </a:rPr>
              <a:t>To</a:t>
            </a:r>
            <a:r>
              <a:rPr kumimoji="1" lang="ja-JP" altLang="en-US" sz="1800" u="sng" dirty="0">
                <a:latin typeface="メイリオ" panose="020B0604030504040204" pitchFamily="50" charset="-128"/>
                <a:ea typeface="メイリオ" panose="020B0604030504040204" pitchFamily="50" charset="-128"/>
              </a:rPr>
              <a:t> </a:t>
            </a:r>
            <a:r>
              <a:rPr kumimoji="1" lang="en-US" altLang="ja-JP" sz="1800" u="sng" dirty="0">
                <a:latin typeface="メイリオ" panose="020B0604030504040204" pitchFamily="50" charset="-128"/>
                <a:ea typeface="メイリオ" panose="020B0604030504040204" pitchFamily="50" charset="-128"/>
              </a:rPr>
              <a:t>do</a:t>
            </a:r>
            <a:r>
              <a:rPr kumimoji="1" lang="ja-JP" altLang="en-US" sz="1800" u="sng" dirty="0">
                <a:latin typeface="メイリオ" panose="020B0604030504040204" pitchFamily="50" charset="-128"/>
                <a:ea typeface="メイリオ" panose="020B0604030504040204" pitchFamily="50" charset="-128"/>
              </a:rPr>
              <a:t>リストを表示する</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お知らせ機能</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ユーザーアカウントメニュー</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推奨環境について</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rPr>
              <a:t>用語について</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5" name="図 4">
            <a:extLst>
              <a:ext uri="{FF2B5EF4-FFF2-40B4-BE49-F238E27FC236}">
                <a16:creationId xmlns:a16="http://schemas.microsoft.com/office/drawing/2014/main" id="{6B23FA7B-2A6C-1620-485D-FAC8FC0C3321}"/>
              </a:ext>
            </a:extLst>
          </p:cNvPr>
          <p:cNvPicPr>
            <a:picLocks noChangeAspect="1"/>
          </p:cNvPicPr>
          <p:nvPr/>
        </p:nvPicPr>
        <p:blipFill>
          <a:blip r:embed="rId3"/>
          <a:stretch>
            <a:fillRect/>
          </a:stretch>
        </p:blipFill>
        <p:spPr>
          <a:xfrm>
            <a:off x="1036093" y="1551613"/>
            <a:ext cx="4209214" cy="4865927"/>
          </a:xfrm>
          <a:prstGeom prst="rect">
            <a:avLst/>
          </a:prstGeom>
          <a:ln>
            <a:solidFill>
              <a:schemeClr val="bg1">
                <a:lumMod val="50000"/>
              </a:schemeClr>
            </a:solidFill>
          </a:ln>
        </p:spPr>
      </p:pic>
      <p:sp>
        <p:nvSpPr>
          <p:cNvPr id="16" name="Google Shape;156;g125f8f40711_0_119">
            <a:extLst>
              <a:ext uri="{FF2B5EF4-FFF2-40B4-BE49-F238E27FC236}">
                <a16:creationId xmlns:a16="http://schemas.microsoft.com/office/drawing/2014/main" id="{877ACE02-2049-4334-99A2-F685839AC9B0}"/>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④確認メッセージが表示されます。　　　　をクリックします。</a:t>
            </a:r>
            <a:endParaRPr lang="ja-JP" altLang="en-US" sz="800" b="0" i="0" u="none" strike="noStrike" cap="none" dirty="0">
              <a:solidFill>
                <a:srgbClr val="000000"/>
              </a:solidFill>
              <a:latin typeface="Arial"/>
              <a:ea typeface="Arial"/>
              <a:cs typeface="Arial"/>
              <a:sym typeface="Arial"/>
            </a:endParaRPr>
          </a:p>
        </p:txBody>
      </p:sp>
      <p:sp>
        <p:nvSpPr>
          <p:cNvPr id="15" name="Google Shape;156;g125f8f40711_0_119">
            <a:extLst>
              <a:ext uri="{FF2B5EF4-FFF2-40B4-BE49-F238E27FC236}">
                <a16:creationId xmlns:a16="http://schemas.microsoft.com/office/drawing/2014/main" id="{5289EA2D-0958-40B6-8CA5-CD351448FB5E}"/>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③入力を完了したら　　　　　　　　 をクリックします。</a:t>
            </a:r>
            <a:endParaRPr lang="ja-JP" altLang="en-US" sz="800" b="0" i="0" u="none" strike="noStrike" cap="none" dirty="0">
              <a:solidFill>
                <a:srgbClr val="000000"/>
              </a:solidFill>
              <a:latin typeface="Arial"/>
              <a:ea typeface="Arial"/>
              <a:cs typeface="Arial"/>
              <a:sym typeface="Arial"/>
            </a:endParaRPr>
          </a:p>
        </p:txBody>
      </p:sp>
      <p:sp>
        <p:nvSpPr>
          <p:cNvPr id="377" name="Google Shape;377;g125f8f40711_0_271"/>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2" name="Google Shape;76;p5">
            <a:extLst>
              <a:ext uri="{FF2B5EF4-FFF2-40B4-BE49-F238E27FC236}">
                <a16:creationId xmlns:a16="http://schemas.microsoft.com/office/drawing/2014/main" id="{0E21DC92-398E-42C2-ACB9-D71745AAD4A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EC77E855-D9D3-4948-9285-2455002972E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14" name="Google Shape;203;g125f8f40711_0_141">
            <a:extLst>
              <a:ext uri="{FF2B5EF4-FFF2-40B4-BE49-F238E27FC236}">
                <a16:creationId xmlns:a16="http://schemas.microsoft.com/office/drawing/2014/main" id="{4AF4F716-F8C0-423E-B07B-C3D0375B232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6-3. </a:t>
            </a:r>
            <a:r>
              <a:rPr lang="ja-JP" altLang="en-US" sz="1600" b="1" i="0" u="none" strike="noStrike" cap="none" dirty="0">
                <a:solidFill>
                  <a:srgbClr val="000000"/>
                </a:solidFill>
                <a:latin typeface="Meiryo"/>
                <a:ea typeface="Meiryo"/>
                <a:cs typeface="Meiryo"/>
                <a:sym typeface="Meiryo"/>
              </a:rPr>
              <a:t>お知らせを追加する</a:t>
            </a:r>
            <a:endParaRPr lang="ja-JP" altLang="en-US" sz="1100" b="1" i="0" u="none" strike="noStrike" cap="none" dirty="0">
              <a:solidFill>
                <a:srgbClr val="000000"/>
              </a:solidFill>
              <a:latin typeface="Meiryo"/>
              <a:ea typeface="Meiryo"/>
              <a:cs typeface="Meiryo"/>
              <a:sym typeface="Meiryo"/>
            </a:endParaRPr>
          </a:p>
        </p:txBody>
      </p:sp>
      <p:pic>
        <p:nvPicPr>
          <p:cNvPr id="3" name="図 2">
            <a:extLst>
              <a:ext uri="{FF2B5EF4-FFF2-40B4-BE49-F238E27FC236}">
                <a16:creationId xmlns:a16="http://schemas.microsoft.com/office/drawing/2014/main" id="{2F85A7B6-EE12-476B-9C3E-E4FDD0725A8C}"/>
              </a:ext>
            </a:extLst>
          </p:cNvPr>
          <p:cNvPicPr>
            <a:picLocks noChangeAspect="1"/>
          </p:cNvPicPr>
          <p:nvPr/>
        </p:nvPicPr>
        <p:blipFill>
          <a:blip r:embed="rId4"/>
          <a:stretch>
            <a:fillRect/>
          </a:stretch>
        </p:blipFill>
        <p:spPr>
          <a:xfrm>
            <a:off x="2526483" y="1178703"/>
            <a:ext cx="1300717" cy="317789"/>
          </a:xfrm>
          <a:prstGeom prst="rect">
            <a:avLst/>
          </a:prstGeom>
        </p:spPr>
      </p:pic>
      <p:pic>
        <p:nvPicPr>
          <p:cNvPr id="7" name="図 6">
            <a:extLst>
              <a:ext uri="{FF2B5EF4-FFF2-40B4-BE49-F238E27FC236}">
                <a16:creationId xmlns:a16="http://schemas.microsoft.com/office/drawing/2014/main" id="{B840744B-BE44-4EB5-A55D-6609C36BCED8}"/>
              </a:ext>
            </a:extLst>
          </p:cNvPr>
          <p:cNvPicPr>
            <a:picLocks noChangeAspect="1"/>
          </p:cNvPicPr>
          <p:nvPr/>
        </p:nvPicPr>
        <p:blipFill>
          <a:blip r:embed="rId5"/>
          <a:stretch>
            <a:fillRect/>
          </a:stretch>
        </p:blipFill>
        <p:spPr>
          <a:xfrm>
            <a:off x="9117776" y="1156560"/>
            <a:ext cx="585841" cy="339932"/>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77ABD971-DB29-CC68-2DDE-B459BB504BC7}"/>
              </a:ext>
            </a:extLst>
          </p:cNvPr>
          <p:cNvPicPr>
            <a:picLocks noChangeAspect="1"/>
          </p:cNvPicPr>
          <p:nvPr/>
        </p:nvPicPr>
        <p:blipFill>
          <a:blip r:embed="rId6"/>
          <a:stretch>
            <a:fillRect/>
          </a:stretch>
        </p:blipFill>
        <p:spPr>
          <a:xfrm>
            <a:off x="6443600" y="1551614"/>
            <a:ext cx="5348352" cy="3165508"/>
          </a:xfrm>
          <a:prstGeom prst="rect">
            <a:avLst/>
          </a:prstGeom>
        </p:spPr>
      </p:pic>
      <p:sp>
        <p:nvSpPr>
          <p:cNvPr id="6" name="正方形/長方形 5">
            <a:extLst>
              <a:ext uri="{FF2B5EF4-FFF2-40B4-BE49-F238E27FC236}">
                <a16:creationId xmlns:a16="http://schemas.microsoft.com/office/drawing/2014/main" id="{9500915D-D974-6339-056A-57E269ED6FDD}"/>
              </a:ext>
            </a:extLst>
          </p:cNvPr>
          <p:cNvSpPr/>
          <p:nvPr/>
        </p:nvSpPr>
        <p:spPr>
          <a:xfrm>
            <a:off x="4144617" y="6072809"/>
            <a:ext cx="964096" cy="286392"/>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26584d4e9d_0_50"/>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graphicFrame>
        <p:nvGraphicFramePr>
          <p:cNvPr id="397" name="Google Shape;397;g126584d4e9d_0_50"/>
          <p:cNvGraphicFramePr/>
          <p:nvPr>
            <p:extLst>
              <p:ext uri="{D42A27DB-BD31-4B8C-83A1-F6EECF244321}">
                <p14:modId xmlns:p14="http://schemas.microsoft.com/office/powerpoint/2010/main" val="1587307958"/>
              </p:ext>
            </p:extLst>
          </p:nvPr>
        </p:nvGraphicFramePr>
        <p:xfrm>
          <a:off x="700427" y="1990217"/>
          <a:ext cx="5164500" cy="1214844"/>
        </p:xfrm>
        <a:graphic>
          <a:graphicData uri="http://schemas.openxmlformats.org/drawingml/2006/table">
            <a:tbl>
              <a:tblPr firstRow="1" bandRow="1">
                <a:noFill/>
                <a:tableStyleId>{23F41762-7F61-4FEE-8137-EAF95C75022C}</a:tableStyleId>
              </a:tblPr>
              <a:tblGrid>
                <a:gridCol w="1915895">
                  <a:extLst>
                    <a:ext uri="{9D8B030D-6E8A-4147-A177-3AD203B41FA5}">
                      <a16:colId xmlns:a16="http://schemas.microsoft.com/office/drawing/2014/main" val="20000"/>
                    </a:ext>
                  </a:extLst>
                </a:gridCol>
                <a:gridCol w="3248605">
                  <a:extLst>
                    <a:ext uri="{9D8B030D-6E8A-4147-A177-3AD203B41FA5}">
                      <a16:colId xmlns:a16="http://schemas.microsoft.com/office/drawing/2014/main" val="20001"/>
                    </a:ext>
                  </a:extLst>
                </a:gridCol>
              </a:tblGrid>
              <a:tr h="38918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1" i="0" u="none" strike="noStrike" cap="none" dirty="0">
                          <a:latin typeface="Meiryo"/>
                          <a:ea typeface="Meiryo"/>
                          <a:cs typeface="Meiryo"/>
                          <a:sym typeface="Meiryo"/>
                        </a:rPr>
                        <a:t>公開日が当日以前の時</a:t>
                      </a:r>
                      <a:endParaRPr sz="1200" b="1" i="0" u="none" strike="noStrike" cap="none" dirty="0">
                        <a:latin typeface="Meiryo"/>
                        <a:ea typeface="Meiryo"/>
                        <a:cs typeface="Meiryo"/>
                        <a:sym typeface="Meiryo"/>
                      </a:endParaRPr>
                    </a:p>
                  </a:txBody>
                  <a:tcPr marL="190500" marR="190500" marT="95250" marB="95250"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b="0" i="0" u="none" strike="noStrike" cap="none" dirty="0" err="1">
                          <a:solidFill>
                            <a:srgbClr val="000000"/>
                          </a:solidFill>
                          <a:latin typeface="Meiryo"/>
                          <a:ea typeface="Meiryo"/>
                          <a:cs typeface="Meiryo"/>
                          <a:sym typeface="Meiryo"/>
                        </a:rPr>
                        <a:t>公開中（作成後すぐに公開される</a:t>
                      </a:r>
                      <a:r>
                        <a:rPr lang="en-US" sz="1200" b="0" i="0" u="none" strike="noStrike" cap="none" dirty="0">
                          <a:solidFill>
                            <a:srgbClr val="000000"/>
                          </a:solidFill>
                          <a:latin typeface="Meiryo"/>
                          <a:ea typeface="Meiryo"/>
                          <a:cs typeface="Meiryo"/>
                          <a:sym typeface="Meiryo"/>
                        </a:rPr>
                        <a:t>）</a:t>
                      </a:r>
                      <a:endParaRPr sz="1200" b="1" i="0" u="none" strike="noStrike" cap="none" dirty="0">
                        <a:latin typeface="Meiryo"/>
                        <a:ea typeface="Meiryo"/>
                        <a:cs typeface="Meiryo"/>
                        <a:sym typeface="Meiryo"/>
                      </a:endParaRPr>
                    </a:p>
                  </a:txBody>
                  <a:tcPr marL="190500" marR="190500" marT="95250" marB="95250" anchor="ctr">
                    <a:solidFill>
                      <a:srgbClr val="FFFFFF"/>
                    </a:solidFill>
                  </a:tcPr>
                </a:tc>
                <a:extLst>
                  <a:ext uri="{0D108BD9-81ED-4DB2-BD59-A6C34878D82A}">
                    <a16:rowId xmlns:a16="http://schemas.microsoft.com/office/drawing/2014/main" val="10000"/>
                  </a:ext>
                </a:extLst>
              </a:tr>
              <a:tr h="452284">
                <a:tc>
                  <a:txBody>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err="1">
                          <a:latin typeface="Meiryo"/>
                          <a:ea typeface="Meiryo"/>
                          <a:cs typeface="Meiryo"/>
                          <a:sym typeface="Meiryo"/>
                        </a:rPr>
                        <a:t>公開日が翌日以降の時</a:t>
                      </a:r>
                      <a:endParaRPr sz="700" u="none" strike="noStrike" cap="none" dirty="0"/>
                    </a:p>
                  </a:txBody>
                  <a:tcPr marL="190500" marR="190500" marT="95250" marB="95250"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u="none" strike="noStrike" cap="none" dirty="0">
                          <a:latin typeface="Meiryo"/>
                          <a:ea typeface="Meiryo"/>
                          <a:cs typeface="Meiryo"/>
                          <a:sym typeface="Meiryo"/>
                        </a:rPr>
                        <a:t> </a:t>
                      </a:r>
                      <a:r>
                        <a:rPr lang="en-US" sz="1200" u="none" strike="noStrike" cap="none" dirty="0" err="1">
                          <a:latin typeface="Meiryo"/>
                          <a:ea typeface="Meiryo"/>
                          <a:cs typeface="Meiryo"/>
                          <a:sym typeface="Meiryo"/>
                        </a:rPr>
                        <a:t>公開予定（公開日まで公開されない</a:t>
                      </a:r>
                      <a:r>
                        <a:rPr lang="en-US" sz="1200" u="none" strike="noStrike" cap="none" dirty="0">
                          <a:latin typeface="Meiryo"/>
                          <a:ea typeface="Meiryo"/>
                          <a:cs typeface="Meiryo"/>
                          <a:sym typeface="Meiryo"/>
                        </a:rPr>
                        <a:t>）</a:t>
                      </a:r>
                      <a:endParaRPr sz="700" u="none" strike="noStrike" cap="none" dirty="0"/>
                    </a:p>
                  </a:txBody>
                  <a:tcPr marL="95250" marR="95250" marT="95250" marB="95250" anchor="ctr">
                    <a:solidFill>
                      <a:srgbClr val="FFFFFF"/>
                    </a:solidFill>
                  </a:tcPr>
                </a:tc>
                <a:extLst>
                  <a:ext uri="{0D108BD9-81ED-4DB2-BD59-A6C34878D82A}">
                    <a16:rowId xmlns:a16="http://schemas.microsoft.com/office/drawing/2014/main" val="10001"/>
                  </a:ext>
                </a:extLst>
              </a:tr>
              <a:tr h="319600">
                <a:tc>
                  <a:txBody>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err="1">
                          <a:latin typeface="Meiryo"/>
                          <a:ea typeface="Meiryo"/>
                          <a:cs typeface="Meiryo"/>
                          <a:sym typeface="Meiryo"/>
                        </a:rPr>
                        <a:t>終了日が前日以前の時</a:t>
                      </a:r>
                      <a:endParaRPr sz="700" u="none" strike="noStrike" cap="none" dirty="0"/>
                    </a:p>
                  </a:txBody>
                  <a:tcPr marL="190500" marR="190500" marT="95250" marB="95250"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u="none" strike="noStrike" cap="none" dirty="0">
                          <a:latin typeface="Meiryo"/>
                          <a:ea typeface="Meiryo"/>
                          <a:cs typeface="Meiryo"/>
                          <a:sym typeface="Meiryo"/>
                        </a:rPr>
                        <a:t> </a:t>
                      </a:r>
                      <a:r>
                        <a:rPr lang="en-US" sz="1200" u="none" strike="noStrike" cap="none" dirty="0" err="1">
                          <a:latin typeface="Meiryo"/>
                          <a:ea typeface="Meiryo"/>
                          <a:cs typeface="Meiryo"/>
                          <a:sym typeface="Meiryo"/>
                        </a:rPr>
                        <a:t>公開終了（公開されない</a:t>
                      </a:r>
                      <a:r>
                        <a:rPr lang="en-US" sz="1200" u="none" strike="noStrike" cap="none" dirty="0">
                          <a:latin typeface="Meiryo"/>
                          <a:ea typeface="Meiryo"/>
                          <a:cs typeface="Meiryo"/>
                          <a:sym typeface="Meiryo"/>
                        </a:rPr>
                        <a:t>）</a:t>
                      </a:r>
                      <a:endParaRPr sz="700" u="none" strike="noStrike" cap="none" dirty="0"/>
                    </a:p>
                  </a:txBody>
                  <a:tcPr marL="95250" marR="95250" marT="95250" marB="95250" anchor="ctr">
                    <a:solidFill>
                      <a:srgbClr val="FFFFFF"/>
                    </a:solidFill>
                  </a:tcPr>
                </a:tc>
                <a:extLst>
                  <a:ext uri="{0D108BD9-81ED-4DB2-BD59-A6C34878D82A}">
                    <a16:rowId xmlns:a16="http://schemas.microsoft.com/office/drawing/2014/main" val="10002"/>
                  </a:ext>
                </a:extLst>
              </a:tr>
            </a:tbl>
          </a:graphicData>
        </a:graphic>
      </p:graphicFrame>
      <p:graphicFrame>
        <p:nvGraphicFramePr>
          <p:cNvPr id="398" name="Google Shape;398;g126584d4e9d_0_50"/>
          <p:cNvGraphicFramePr/>
          <p:nvPr>
            <p:extLst>
              <p:ext uri="{D42A27DB-BD31-4B8C-83A1-F6EECF244321}">
                <p14:modId xmlns:p14="http://schemas.microsoft.com/office/powerpoint/2010/main" val="4168619808"/>
              </p:ext>
            </p:extLst>
          </p:nvPr>
        </p:nvGraphicFramePr>
        <p:xfrm>
          <a:off x="700427" y="4098868"/>
          <a:ext cx="5164500" cy="1359730"/>
        </p:xfrm>
        <a:graphic>
          <a:graphicData uri="http://schemas.openxmlformats.org/drawingml/2006/table">
            <a:tbl>
              <a:tblPr firstRow="1" bandRow="1">
                <a:noFill/>
                <a:tableStyleId>{23F41762-7F61-4FEE-8137-EAF95C75022C}</a:tableStyleId>
              </a:tblPr>
              <a:tblGrid>
                <a:gridCol w="2722140">
                  <a:extLst>
                    <a:ext uri="{9D8B030D-6E8A-4147-A177-3AD203B41FA5}">
                      <a16:colId xmlns:a16="http://schemas.microsoft.com/office/drawing/2014/main" val="20000"/>
                    </a:ext>
                  </a:extLst>
                </a:gridCol>
                <a:gridCol w="2442360">
                  <a:extLst>
                    <a:ext uri="{9D8B030D-6E8A-4147-A177-3AD203B41FA5}">
                      <a16:colId xmlns:a16="http://schemas.microsoft.com/office/drawing/2014/main" val="20001"/>
                    </a:ext>
                  </a:extLst>
                </a:gridCol>
              </a:tblGrid>
              <a:tr h="513700">
                <a:tc>
                  <a:txBody>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err="1">
                          <a:latin typeface="Meiryo"/>
                          <a:ea typeface="Meiryo"/>
                          <a:cs typeface="Meiryo"/>
                          <a:sym typeface="Meiryo"/>
                        </a:rPr>
                        <a:t>当日が公開日以降かつ終了日以前</a:t>
                      </a:r>
                      <a:endParaRPr sz="700" u="none" strike="noStrike" cap="none" dirty="0"/>
                    </a:p>
                  </a:txBody>
                  <a:tcPr marL="190500" marR="190500" marT="95250" marB="95250"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b="0" u="none" strike="noStrike" cap="none" dirty="0">
                          <a:latin typeface="Meiryo"/>
                          <a:ea typeface="Meiryo"/>
                          <a:cs typeface="Meiryo"/>
                          <a:sym typeface="Meiryo"/>
                        </a:rPr>
                        <a:t> </a:t>
                      </a:r>
                      <a:r>
                        <a:rPr lang="en-US" sz="1200" b="0" u="none" strike="noStrike" cap="none" dirty="0" err="1">
                          <a:latin typeface="Meiryo"/>
                          <a:ea typeface="Meiryo"/>
                          <a:cs typeface="Meiryo"/>
                          <a:sym typeface="Meiryo"/>
                        </a:rPr>
                        <a:t>公開中（公開される</a:t>
                      </a:r>
                      <a:r>
                        <a:rPr lang="en-US" sz="1200" b="0" u="none" strike="noStrike" cap="none" dirty="0">
                          <a:latin typeface="Meiryo"/>
                          <a:ea typeface="Meiryo"/>
                          <a:cs typeface="Meiryo"/>
                          <a:sym typeface="Meiryo"/>
                        </a:rPr>
                        <a:t>）</a:t>
                      </a:r>
                      <a:endParaRPr sz="700" u="none" strike="noStrike" cap="none" dirty="0"/>
                    </a:p>
                  </a:txBody>
                  <a:tcPr marL="95250" marR="95250" marT="95250" marB="95250" anchor="ctr">
                    <a:solidFill>
                      <a:srgbClr val="FFFFFF"/>
                    </a:solidFill>
                  </a:tcPr>
                </a:tc>
                <a:extLst>
                  <a:ext uri="{0D108BD9-81ED-4DB2-BD59-A6C34878D82A}">
                    <a16:rowId xmlns:a16="http://schemas.microsoft.com/office/drawing/2014/main" val="10000"/>
                  </a:ext>
                </a:extLst>
              </a:tr>
              <a:tr h="418305">
                <a:tc>
                  <a:txBody>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err="1">
                          <a:latin typeface="Meiryo"/>
                          <a:ea typeface="Meiryo"/>
                          <a:cs typeface="Meiryo"/>
                          <a:sym typeface="Meiryo"/>
                        </a:rPr>
                        <a:t>公開日以前</a:t>
                      </a:r>
                      <a:endParaRPr sz="700" u="none" strike="noStrike" cap="none" dirty="0"/>
                    </a:p>
                  </a:txBody>
                  <a:tcPr marL="190500" marR="190500" marT="95250" marB="95250"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u="none" strike="noStrike" cap="none" dirty="0">
                          <a:latin typeface="Meiryo"/>
                          <a:ea typeface="Meiryo"/>
                          <a:cs typeface="Meiryo"/>
                          <a:sym typeface="Meiryo"/>
                        </a:rPr>
                        <a:t> </a:t>
                      </a:r>
                      <a:r>
                        <a:rPr lang="en-US" sz="1200" u="none" strike="noStrike" cap="none" dirty="0" err="1">
                          <a:latin typeface="Meiryo"/>
                          <a:ea typeface="Meiryo"/>
                          <a:cs typeface="Meiryo"/>
                          <a:sym typeface="Meiryo"/>
                        </a:rPr>
                        <a:t>公開予定（公開されない</a:t>
                      </a:r>
                      <a:r>
                        <a:rPr lang="en-US" sz="1200" u="none" strike="noStrike" cap="none" dirty="0">
                          <a:latin typeface="Meiryo"/>
                          <a:ea typeface="Meiryo"/>
                          <a:cs typeface="Meiryo"/>
                          <a:sym typeface="Meiryo"/>
                        </a:rPr>
                        <a:t>）</a:t>
                      </a:r>
                      <a:endParaRPr sz="700" u="none" strike="noStrike" cap="none" dirty="0"/>
                    </a:p>
                  </a:txBody>
                  <a:tcPr marL="95250" marR="95250" marT="95250" marB="95250" anchor="ctr">
                    <a:solidFill>
                      <a:srgbClr val="FFFFFF"/>
                    </a:solidFill>
                  </a:tcPr>
                </a:tc>
                <a:extLst>
                  <a:ext uri="{0D108BD9-81ED-4DB2-BD59-A6C34878D82A}">
                    <a16:rowId xmlns:a16="http://schemas.microsoft.com/office/drawing/2014/main" val="10001"/>
                  </a:ext>
                </a:extLst>
              </a:tr>
              <a:tr h="427725">
                <a:tc>
                  <a:txBody>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err="1">
                          <a:latin typeface="Meiryo"/>
                          <a:ea typeface="Meiryo"/>
                          <a:cs typeface="Meiryo"/>
                          <a:sym typeface="Meiryo"/>
                        </a:rPr>
                        <a:t>公開日</a:t>
                      </a:r>
                      <a:r>
                        <a:rPr lang="ja-JP" altLang="en-US" sz="1200" b="1" i="0" u="none" strike="noStrike" cap="none" dirty="0">
                          <a:latin typeface="Meiryo"/>
                          <a:ea typeface="Meiryo"/>
                          <a:cs typeface="Meiryo"/>
                          <a:sym typeface="Meiryo"/>
                        </a:rPr>
                        <a:t>が</a:t>
                      </a:r>
                      <a:r>
                        <a:rPr lang="en-US" sz="1200" b="1" i="0" u="none" strike="noStrike" cap="none" dirty="0" err="1">
                          <a:latin typeface="Meiryo"/>
                          <a:ea typeface="Meiryo"/>
                          <a:cs typeface="Meiryo"/>
                          <a:sym typeface="Meiryo"/>
                        </a:rPr>
                        <a:t>終了日以降だったら</a:t>
                      </a:r>
                      <a:endParaRPr sz="700" u="none" strike="noStrike" cap="none" dirty="0"/>
                    </a:p>
                  </a:txBody>
                  <a:tcPr marL="190500" marR="190500" marT="95250" marB="95250" anchor="ctr">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200" u="none" strike="noStrike" cap="none" dirty="0">
                          <a:latin typeface="Meiryo"/>
                          <a:ea typeface="Meiryo"/>
                          <a:cs typeface="Meiryo"/>
                          <a:sym typeface="Meiryo"/>
                        </a:rPr>
                        <a:t> </a:t>
                      </a:r>
                      <a:r>
                        <a:rPr lang="en-US" sz="1200" u="none" strike="noStrike" cap="none" dirty="0" err="1">
                          <a:latin typeface="Meiryo"/>
                          <a:ea typeface="Meiryo"/>
                          <a:cs typeface="Meiryo"/>
                          <a:sym typeface="Meiryo"/>
                        </a:rPr>
                        <a:t>公開終了（公開されない</a:t>
                      </a:r>
                      <a:r>
                        <a:rPr lang="en-US" sz="1200" u="none" strike="noStrike" cap="none" dirty="0">
                          <a:latin typeface="Meiryo"/>
                          <a:ea typeface="Meiryo"/>
                          <a:cs typeface="Meiryo"/>
                          <a:sym typeface="Meiryo"/>
                        </a:rPr>
                        <a:t>）</a:t>
                      </a:r>
                      <a:endParaRPr sz="700" u="none" strike="noStrike" cap="none" dirty="0"/>
                    </a:p>
                  </a:txBody>
                  <a:tcPr marL="95250" marR="95250" marT="95250" marB="95250" anchor="ctr">
                    <a:solidFill>
                      <a:srgbClr val="FFFFFF"/>
                    </a:solidFill>
                  </a:tcPr>
                </a:tc>
                <a:extLst>
                  <a:ext uri="{0D108BD9-81ED-4DB2-BD59-A6C34878D82A}">
                    <a16:rowId xmlns:a16="http://schemas.microsoft.com/office/drawing/2014/main" val="10002"/>
                  </a:ext>
                </a:extLst>
              </a:tr>
            </a:tbl>
          </a:graphicData>
        </a:graphic>
      </p:graphicFrame>
      <p:sp>
        <p:nvSpPr>
          <p:cNvPr id="12" name="Google Shape;76;p5">
            <a:extLst>
              <a:ext uri="{FF2B5EF4-FFF2-40B4-BE49-F238E27FC236}">
                <a16:creationId xmlns:a16="http://schemas.microsoft.com/office/drawing/2014/main" id="{B8E32EAA-B59B-4038-96F8-F742F08967D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09F4B05C-5BB8-4585-9CDF-701C2C4FBA2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14" name="Google Shape;203;g125f8f40711_0_141">
            <a:extLst>
              <a:ext uri="{FF2B5EF4-FFF2-40B4-BE49-F238E27FC236}">
                <a16:creationId xmlns:a16="http://schemas.microsoft.com/office/drawing/2014/main" id="{E4D9CA39-F621-4E56-9A25-3B511C9C41E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6-3. </a:t>
            </a:r>
            <a:r>
              <a:rPr lang="ja-JP" altLang="en-US" sz="1600" b="1" i="0" u="none" strike="noStrike" cap="none" dirty="0">
                <a:solidFill>
                  <a:srgbClr val="000000"/>
                </a:solidFill>
                <a:latin typeface="Meiryo"/>
                <a:ea typeface="Meiryo"/>
                <a:cs typeface="Meiryo"/>
                <a:sym typeface="Meiryo"/>
              </a:rPr>
              <a:t>お知らせを追加する</a:t>
            </a:r>
            <a:endParaRPr lang="ja-JP" altLang="en-US" sz="1100" b="1" i="0" u="none" strike="noStrike" cap="none" dirty="0">
              <a:solidFill>
                <a:srgbClr val="000000"/>
              </a:solidFill>
              <a:latin typeface="Meiryo"/>
              <a:ea typeface="Meiryo"/>
              <a:cs typeface="Meiryo"/>
              <a:sym typeface="Meiryo"/>
            </a:endParaRPr>
          </a:p>
        </p:txBody>
      </p:sp>
      <p:sp>
        <p:nvSpPr>
          <p:cNvPr id="16" name="Google Shape;156;g125f8f40711_0_119">
            <a:extLst>
              <a:ext uri="{FF2B5EF4-FFF2-40B4-BE49-F238E27FC236}">
                <a16:creationId xmlns:a16="http://schemas.microsoft.com/office/drawing/2014/main" id="{90F52512-60C8-4709-A0D6-D301F983CE65}"/>
              </a:ext>
            </a:extLst>
          </p:cNvPr>
          <p:cNvSpPr txBox="1"/>
          <p:nvPr/>
        </p:nvSpPr>
        <p:spPr>
          <a:xfrm>
            <a:off x="595055" y="1406687"/>
            <a:ext cx="76637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b="0" i="0" u="none" strike="noStrike" cap="none" dirty="0">
                <a:solidFill>
                  <a:srgbClr val="000000"/>
                </a:solidFill>
                <a:latin typeface="Meiryo"/>
                <a:ea typeface="Meiryo"/>
                <a:cs typeface="Meiryo"/>
                <a:sym typeface="Meiryo"/>
              </a:rPr>
              <a:t>作成直後のお知らせのステータスは、設定した公開日・終了日により変わります。</a:t>
            </a:r>
            <a:endParaRPr lang="ja-JP" altLang="en-US" sz="800" b="0" i="0" u="none" strike="noStrike" cap="none" dirty="0">
              <a:solidFill>
                <a:srgbClr val="000000"/>
              </a:solidFill>
              <a:latin typeface="Arial"/>
              <a:ea typeface="Arial"/>
              <a:cs typeface="Arial"/>
              <a:sym typeface="Arial"/>
            </a:endParaRPr>
          </a:p>
        </p:txBody>
      </p:sp>
      <p:sp>
        <p:nvSpPr>
          <p:cNvPr id="17" name="Google Shape;156;g125f8f40711_0_119">
            <a:extLst>
              <a:ext uri="{FF2B5EF4-FFF2-40B4-BE49-F238E27FC236}">
                <a16:creationId xmlns:a16="http://schemas.microsoft.com/office/drawing/2014/main" id="{994DDDE2-D52C-47AD-8FD3-83B7E3120472}"/>
              </a:ext>
            </a:extLst>
          </p:cNvPr>
          <p:cNvSpPr txBox="1"/>
          <p:nvPr/>
        </p:nvSpPr>
        <p:spPr>
          <a:xfrm>
            <a:off x="595055" y="3575688"/>
            <a:ext cx="710925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作成後は、お知らせのステータスが当日の日付に合わせて自動で変更されます。</a:t>
            </a:r>
            <a:endParaRPr lang="ja-JP" altLang="en-US" sz="8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26584d4e9d_0_54"/>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pic>
        <p:nvPicPr>
          <p:cNvPr id="414" name="Google Shape;414;g126584d4e9d_0_54"/>
          <p:cNvPicPr preferRelativeResize="0"/>
          <p:nvPr/>
        </p:nvPicPr>
        <p:blipFill rotWithShape="1">
          <a:blip r:embed="rId3">
            <a:alphaModFix/>
          </a:blip>
          <a:srcRect/>
          <a:stretch/>
        </p:blipFill>
        <p:spPr>
          <a:xfrm>
            <a:off x="6503897" y="1163773"/>
            <a:ext cx="299700" cy="270275"/>
          </a:xfrm>
          <a:prstGeom prst="rect">
            <a:avLst/>
          </a:prstGeom>
          <a:noFill/>
          <a:ln>
            <a:noFill/>
          </a:ln>
        </p:spPr>
      </p:pic>
      <p:sp>
        <p:nvSpPr>
          <p:cNvPr id="24" name="Google Shape;76;p5">
            <a:extLst>
              <a:ext uri="{FF2B5EF4-FFF2-40B4-BE49-F238E27FC236}">
                <a16:creationId xmlns:a16="http://schemas.microsoft.com/office/drawing/2014/main" id="{9C31F1F9-F4B1-49AC-B800-9EA9D07CDD7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5" name="Google Shape;78;p5">
            <a:extLst>
              <a:ext uri="{FF2B5EF4-FFF2-40B4-BE49-F238E27FC236}">
                <a16:creationId xmlns:a16="http://schemas.microsoft.com/office/drawing/2014/main" id="{7D0699E1-D755-4C92-A558-0D6FF0DBE1F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26" name="Google Shape;203;g125f8f40711_0_141">
            <a:extLst>
              <a:ext uri="{FF2B5EF4-FFF2-40B4-BE49-F238E27FC236}">
                <a16:creationId xmlns:a16="http://schemas.microsoft.com/office/drawing/2014/main" id="{9516E445-C312-42D8-99DE-EDF10FB8109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6-4. </a:t>
            </a:r>
            <a:r>
              <a:rPr lang="ja-JP" altLang="en-US" sz="1600" b="1" i="0" u="none" strike="noStrike" cap="none" dirty="0">
                <a:solidFill>
                  <a:srgbClr val="000000"/>
                </a:solidFill>
                <a:latin typeface="Meiryo"/>
                <a:ea typeface="Meiryo"/>
                <a:cs typeface="Meiryo"/>
                <a:sym typeface="Meiryo"/>
              </a:rPr>
              <a:t>お知らせを編集する</a:t>
            </a:r>
            <a:endParaRPr lang="ja-JP" altLang="en-US" sz="1100" b="1" i="0" u="none" strike="noStrike" cap="none" dirty="0">
              <a:solidFill>
                <a:srgbClr val="000000"/>
              </a:solidFill>
              <a:latin typeface="Meiryo"/>
              <a:ea typeface="Meiryo"/>
              <a:cs typeface="Meiryo"/>
              <a:sym typeface="Meiryo"/>
            </a:endParaRPr>
          </a:p>
        </p:txBody>
      </p:sp>
      <p:sp>
        <p:nvSpPr>
          <p:cNvPr id="27" name="Google Shape;156;g125f8f40711_0_119">
            <a:extLst>
              <a:ext uri="{FF2B5EF4-FFF2-40B4-BE49-F238E27FC236}">
                <a16:creationId xmlns:a16="http://schemas.microsoft.com/office/drawing/2014/main" id="{E737DC29-E39E-4B93-A3BA-91A2CA948FCF}"/>
              </a:ext>
            </a:extLst>
          </p:cNvPr>
          <p:cNvSpPr txBox="1"/>
          <p:nvPr/>
        </p:nvSpPr>
        <p:spPr>
          <a:xfrm>
            <a:off x="7167727" y="844016"/>
            <a:ext cx="4402773" cy="307736"/>
          </a:xfrm>
          <a:prstGeom prst="rect">
            <a:avLst/>
          </a:prstGeom>
          <a:solidFill>
            <a:srgbClr val="F7EBD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「お知らせ追加」権限がある場合に利用可能です。</a:t>
            </a:r>
            <a:endParaRPr lang="ja-JP" altLang="en-US" sz="1400" b="0" i="0" u="none" strike="noStrike" cap="none" dirty="0">
              <a:solidFill>
                <a:srgbClr val="000000"/>
              </a:solidFill>
              <a:latin typeface="Arial"/>
              <a:ea typeface="Arial"/>
              <a:cs typeface="Arial"/>
              <a:sym typeface="Arial"/>
            </a:endParaRPr>
          </a:p>
        </p:txBody>
      </p:sp>
      <p:grpSp>
        <p:nvGrpSpPr>
          <p:cNvPr id="28" name="グループ化 27">
            <a:extLst>
              <a:ext uri="{FF2B5EF4-FFF2-40B4-BE49-F238E27FC236}">
                <a16:creationId xmlns:a16="http://schemas.microsoft.com/office/drawing/2014/main" id="{048CA7F6-D1A8-4D4C-A6AF-BF465613C153}"/>
              </a:ext>
            </a:extLst>
          </p:cNvPr>
          <p:cNvGrpSpPr/>
          <p:nvPr/>
        </p:nvGrpSpPr>
        <p:grpSpPr>
          <a:xfrm>
            <a:off x="745499" y="5509342"/>
            <a:ext cx="10264800" cy="849859"/>
            <a:chOff x="763325" y="5008363"/>
            <a:chExt cx="10264800" cy="849859"/>
          </a:xfrm>
        </p:grpSpPr>
        <p:sp>
          <p:nvSpPr>
            <p:cNvPr id="29" name="Google Shape;186;g125f8f40711_0_137">
              <a:extLst>
                <a:ext uri="{FF2B5EF4-FFF2-40B4-BE49-F238E27FC236}">
                  <a16:creationId xmlns:a16="http://schemas.microsoft.com/office/drawing/2014/main" id="{D1D8F2FF-808D-46D7-A74E-B4BCCA9CD145}"/>
                </a:ext>
              </a:extLst>
            </p:cNvPr>
            <p:cNvSpPr/>
            <p:nvPr/>
          </p:nvSpPr>
          <p:spPr>
            <a:xfrm>
              <a:off x="763325" y="5008363"/>
              <a:ext cx="10264800" cy="849859"/>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sp>
          <p:nvSpPr>
            <p:cNvPr id="30" name="Google Shape;190;g125f8f40711_0_137">
              <a:extLst>
                <a:ext uri="{FF2B5EF4-FFF2-40B4-BE49-F238E27FC236}">
                  <a16:creationId xmlns:a16="http://schemas.microsoft.com/office/drawing/2014/main" id="{84D97F06-D579-429F-88F1-1BC57603FBB5}"/>
                </a:ext>
              </a:extLst>
            </p:cNvPr>
            <p:cNvSpPr txBox="1"/>
            <p:nvPr/>
          </p:nvSpPr>
          <p:spPr>
            <a:xfrm>
              <a:off x="939517" y="5388698"/>
              <a:ext cx="9918300" cy="307736"/>
            </a:xfrm>
            <a:prstGeom prst="rect">
              <a:avLst/>
            </a:prstGeom>
            <a:noFill/>
            <a:ln>
              <a:noFill/>
            </a:ln>
          </p:spPr>
          <p:txBody>
            <a:bodyPr spcFirstLastPara="1" wrap="square" lIns="91425" tIns="45700" rIns="91425" bIns="45700" anchor="t" anchorCtr="0">
              <a:spAutoFit/>
            </a:bodyPr>
            <a:lstStyle/>
            <a:p>
              <a:pPr marL="342900" marR="0" lvl="0" indent="-304800" algn="l" rtl="0">
                <a:lnSpc>
                  <a:spcPct val="100000"/>
                </a:lnSpc>
                <a:spcBef>
                  <a:spcPts val="0"/>
                </a:spcBef>
                <a:spcAft>
                  <a:spcPts val="0"/>
                </a:spcAft>
                <a:buClr>
                  <a:srgbClr val="000000"/>
                </a:buClr>
                <a:buSzPts val="1400"/>
                <a:buFont typeface="Noto Sans Symbols"/>
                <a:buChar char="⮚"/>
              </a:pPr>
              <a:r>
                <a:rPr lang="ja-JP" altLang="en-US" dirty="0">
                  <a:latin typeface="Meiryo"/>
                  <a:ea typeface="Meiryo"/>
                  <a:cs typeface="Meiryo"/>
                  <a:sym typeface="Meiryo"/>
                </a:rPr>
                <a:t>お知らせの編集を行うと、自分以外のすべてのユーザーの画面にも反映されます。</a:t>
              </a:r>
              <a:endParaRPr lang="ja-JP" altLang="en-US" sz="1400" b="0" i="0" u="none" strike="noStrike" cap="none" dirty="0">
                <a:solidFill>
                  <a:srgbClr val="000000"/>
                </a:solidFill>
                <a:latin typeface="Meiryo"/>
                <a:ea typeface="Meiryo"/>
                <a:cs typeface="Meiryo"/>
                <a:sym typeface="Meiryo"/>
              </a:endParaRPr>
            </a:p>
          </p:txBody>
        </p:sp>
        <p:sp>
          <p:nvSpPr>
            <p:cNvPr id="32" name="Google Shape;159;g125f8f40711_0_119">
              <a:extLst>
                <a:ext uri="{FF2B5EF4-FFF2-40B4-BE49-F238E27FC236}">
                  <a16:creationId xmlns:a16="http://schemas.microsoft.com/office/drawing/2014/main" id="{096F3357-8885-4A83-A84E-892EFB9F2138}"/>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33" name="Google Shape;161;g125f8f40711_0_119">
              <a:extLst>
                <a:ext uri="{FF2B5EF4-FFF2-40B4-BE49-F238E27FC236}">
                  <a16:creationId xmlns:a16="http://schemas.microsoft.com/office/drawing/2014/main" id="{150F1764-6FBE-43E0-84BD-2FF7C4DA1F8E}"/>
                </a:ext>
              </a:extLst>
            </p:cNvPr>
            <p:cNvPicPr preferRelativeResize="0"/>
            <p:nvPr/>
          </p:nvPicPr>
          <p:blipFill rotWithShape="1">
            <a:blip r:embed="rId4">
              <a:alphaModFix/>
            </a:blip>
            <a:srcRect/>
            <a:stretch/>
          </p:blipFill>
          <p:spPr>
            <a:xfrm>
              <a:off x="892786" y="5061896"/>
              <a:ext cx="335332" cy="338514"/>
            </a:xfrm>
            <a:prstGeom prst="rect">
              <a:avLst/>
            </a:prstGeom>
            <a:noFill/>
            <a:ln>
              <a:noFill/>
            </a:ln>
          </p:spPr>
        </p:pic>
        <p:sp>
          <p:nvSpPr>
            <p:cNvPr id="34" name="Google Shape;159;g125f8f40711_0_119">
              <a:extLst>
                <a:ext uri="{FF2B5EF4-FFF2-40B4-BE49-F238E27FC236}">
                  <a16:creationId xmlns:a16="http://schemas.microsoft.com/office/drawing/2014/main" id="{27E8F2CC-9AD8-44C2-B24D-A46BF871691C}"/>
                </a:ext>
              </a:extLst>
            </p:cNvPr>
            <p:cNvSpPr txBox="1"/>
            <p:nvPr/>
          </p:nvSpPr>
          <p:spPr>
            <a:xfrm>
              <a:off x="1952893" y="5088584"/>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sz="1400" b="1" i="1" dirty="0">
                  <a:solidFill>
                    <a:srgbClr val="C96F06"/>
                  </a:solidFill>
                  <a:latin typeface="Meiryo"/>
                  <a:ea typeface="Meiryo"/>
                  <a:cs typeface="Meiryo"/>
                  <a:sym typeface="Meiryo"/>
                </a:rPr>
                <a:t>お知らせの編集について</a:t>
              </a:r>
              <a:endParaRPr b="1" i="1" u="none" strike="noStrike" cap="none" dirty="0">
                <a:solidFill>
                  <a:srgbClr val="C96F06"/>
                </a:solidFill>
                <a:latin typeface="Meiryo"/>
                <a:ea typeface="Meiryo"/>
                <a:cs typeface="Meiryo"/>
                <a:sym typeface="Meiryo"/>
              </a:endParaRPr>
            </a:p>
          </p:txBody>
        </p:sp>
      </p:grpSp>
      <p:sp>
        <p:nvSpPr>
          <p:cNvPr id="35" name="Google Shape;156;g125f8f40711_0_119">
            <a:extLst>
              <a:ext uri="{FF2B5EF4-FFF2-40B4-BE49-F238E27FC236}">
                <a16:creationId xmlns:a16="http://schemas.microsoft.com/office/drawing/2014/main" id="{8EF9A997-CB64-4E39-8034-0C0CF082B4A7}"/>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①編集したいお知らせのタイトルをクリックします。</a:t>
            </a:r>
            <a:endParaRPr lang="ja-JP" altLang="en-US" sz="800" b="0" i="0" u="none" strike="noStrike" cap="none" dirty="0">
              <a:solidFill>
                <a:srgbClr val="000000"/>
              </a:solidFill>
              <a:latin typeface="Arial"/>
              <a:ea typeface="Arial"/>
              <a:cs typeface="Arial"/>
              <a:sym typeface="Arial"/>
            </a:endParaRPr>
          </a:p>
        </p:txBody>
      </p:sp>
      <p:sp>
        <p:nvSpPr>
          <p:cNvPr id="36" name="Google Shape;156;g125f8f40711_0_119">
            <a:extLst>
              <a:ext uri="{FF2B5EF4-FFF2-40B4-BE49-F238E27FC236}">
                <a16:creationId xmlns:a16="http://schemas.microsoft.com/office/drawing/2014/main" id="{97E557F7-E2B9-4CE4-AB22-3512F6DEAEDE}"/>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　　 をクリックします。編集画面に切り替わります。</a:t>
            </a:r>
            <a:endParaRPr lang="ja-JP" altLang="en-US" sz="800" b="0" i="0" u="none" strike="noStrike" cap="none" dirty="0">
              <a:solidFill>
                <a:srgbClr val="000000"/>
              </a:solidFill>
              <a:latin typeface="Arial"/>
              <a:ea typeface="Arial"/>
              <a:cs typeface="Arial"/>
              <a:sym typeface="Arial"/>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0D507B8D-7E9D-7882-7A77-D82D071868FB}"/>
              </a:ext>
            </a:extLst>
          </p:cNvPr>
          <p:cNvPicPr>
            <a:picLocks noChangeAspect="1"/>
          </p:cNvPicPr>
          <p:nvPr/>
        </p:nvPicPr>
        <p:blipFill>
          <a:blip r:embed="rId5"/>
          <a:stretch>
            <a:fillRect/>
          </a:stretch>
        </p:blipFill>
        <p:spPr>
          <a:xfrm>
            <a:off x="247531" y="1535208"/>
            <a:ext cx="5679352" cy="3393625"/>
          </a:xfrm>
          <a:prstGeom prst="rect">
            <a:avLst/>
          </a:prstGeom>
        </p:spPr>
      </p:pic>
      <p:pic>
        <p:nvPicPr>
          <p:cNvPr id="5" name="図 4" descr="ダイアグラム, ベン図表&#10;&#10;自動的に生成された説明">
            <a:extLst>
              <a:ext uri="{FF2B5EF4-FFF2-40B4-BE49-F238E27FC236}">
                <a16:creationId xmlns:a16="http://schemas.microsoft.com/office/drawing/2014/main" id="{A4F7891D-DDF5-E6AF-E065-1D04DA01B8C6}"/>
              </a:ext>
            </a:extLst>
          </p:cNvPr>
          <p:cNvPicPr>
            <a:picLocks noChangeAspect="1"/>
          </p:cNvPicPr>
          <p:nvPr/>
        </p:nvPicPr>
        <p:blipFill>
          <a:blip r:embed="rId6"/>
          <a:stretch>
            <a:fillRect/>
          </a:stretch>
        </p:blipFill>
        <p:spPr>
          <a:xfrm>
            <a:off x="6715830" y="1535209"/>
            <a:ext cx="3897047" cy="37752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9" name="図 8">
            <a:extLst>
              <a:ext uri="{FF2B5EF4-FFF2-40B4-BE49-F238E27FC236}">
                <a16:creationId xmlns:a16="http://schemas.microsoft.com/office/drawing/2014/main" id="{7C7E4238-4EBD-FAEB-3E79-41ED7A1765F0}"/>
              </a:ext>
            </a:extLst>
          </p:cNvPr>
          <p:cNvPicPr>
            <a:picLocks noChangeAspect="1"/>
          </p:cNvPicPr>
          <p:nvPr/>
        </p:nvPicPr>
        <p:blipFill>
          <a:blip r:embed="rId3"/>
          <a:stretch>
            <a:fillRect/>
          </a:stretch>
        </p:blipFill>
        <p:spPr>
          <a:xfrm>
            <a:off x="1240972" y="1729136"/>
            <a:ext cx="3811190" cy="4421885"/>
          </a:xfrm>
          <a:prstGeom prst="rect">
            <a:avLst/>
          </a:prstGeom>
          <a:ln>
            <a:solidFill>
              <a:schemeClr val="bg1">
                <a:lumMod val="50000"/>
              </a:schemeClr>
            </a:solidFill>
          </a:ln>
        </p:spPr>
      </p:pic>
      <p:sp>
        <p:nvSpPr>
          <p:cNvPr id="17" name="Google Shape;156;g125f8f40711_0_119">
            <a:extLst>
              <a:ext uri="{FF2B5EF4-FFF2-40B4-BE49-F238E27FC236}">
                <a16:creationId xmlns:a16="http://schemas.microsoft.com/office/drawing/2014/main" id="{ABF20F3B-5DBD-4351-A0F6-344062B3558A}"/>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④確認メッセージが表示されます。　　　 をクリックします。</a:t>
            </a:r>
            <a:endParaRPr lang="ja-JP" altLang="en-US" sz="800" b="0" i="0" u="none" strike="noStrike" cap="none" dirty="0">
              <a:solidFill>
                <a:srgbClr val="000000"/>
              </a:solidFill>
              <a:latin typeface="Arial"/>
              <a:ea typeface="Arial"/>
              <a:cs typeface="Arial"/>
              <a:sym typeface="Arial"/>
            </a:endParaRPr>
          </a:p>
        </p:txBody>
      </p:sp>
      <p:sp>
        <p:nvSpPr>
          <p:cNvPr id="16" name="Google Shape;156;g125f8f40711_0_119">
            <a:extLst>
              <a:ext uri="{FF2B5EF4-FFF2-40B4-BE49-F238E27FC236}">
                <a16:creationId xmlns:a16="http://schemas.microsoft.com/office/drawing/2014/main" id="{C7A5639B-64EB-4530-B3D3-801C80ABBCA5}"/>
              </a:ext>
            </a:extLst>
          </p:cNvPr>
          <p:cNvSpPr txBox="1"/>
          <p:nvPr/>
        </p:nvSpPr>
        <p:spPr>
          <a:xfrm>
            <a:off x="745499" y="120595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③内容を編集し、編集が完了したら　　　　　　　をクリックします。</a:t>
            </a:r>
          </a:p>
        </p:txBody>
      </p:sp>
      <p:sp>
        <p:nvSpPr>
          <p:cNvPr id="429" name="Google Shape;429;g126584d4e9d_0_99"/>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2" name="Google Shape;76;p5">
            <a:extLst>
              <a:ext uri="{FF2B5EF4-FFF2-40B4-BE49-F238E27FC236}">
                <a16:creationId xmlns:a16="http://schemas.microsoft.com/office/drawing/2014/main" id="{EF17255A-A849-4ADE-B721-E390A72F3A9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2E4EACB9-F119-450F-8F37-D086DC911BF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15" name="Google Shape;203;g125f8f40711_0_141">
            <a:extLst>
              <a:ext uri="{FF2B5EF4-FFF2-40B4-BE49-F238E27FC236}">
                <a16:creationId xmlns:a16="http://schemas.microsoft.com/office/drawing/2014/main" id="{442573F3-6A8B-4681-9597-47A3D949D73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6-4. </a:t>
            </a:r>
            <a:r>
              <a:rPr lang="ja-JP" altLang="en-US" sz="1600" b="1" i="0" u="none" strike="noStrike" cap="none" dirty="0">
                <a:solidFill>
                  <a:srgbClr val="000000"/>
                </a:solidFill>
                <a:latin typeface="Meiryo"/>
                <a:ea typeface="Meiryo"/>
                <a:cs typeface="Meiryo"/>
                <a:sym typeface="Meiryo"/>
              </a:rPr>
              <a:t>お知らせを編集する</a:t>
            </a:r>
            <a:endParaRPr lang="ja-JP" altLang="en-US" sz="1100" b="1" i="0" u="none" strike="noStrike" cap="none" dirty="0">
              <a:solidFill>
                <a:srgbClr val="000000"/>
              </a:solidFill>
              <a:latin typeface="Meiryo"/>
              <a:ea typeface="Meiryo"/>
              <a:cs typeface="Meiryo"/>
              <a:sym typeface="Meiryo"/>
            </a:endParaRPr>
          </a:p>
        </p:txBody>
      </p:sp>
      <p:pic>
        <p:nvPicPr>
          <p:cNvPr id="3" name="図 2">
            <a:extLst>
              <a:ext uri="{FF2B5EF4-FFF2-40B4-BE49-F238E27FC236}">
                <a16:creationId xmlns:a16="http://schemas.microsoft.com/office/drawing/2014/main" id="{E301D34E-7F7B-4987-9C19-1E9671456E35}"/>
              </a:ext>
            </a:extLst>
          </p:cNvPr>
          <p:cNvPicPr>
            <a:picLocks noChangeAspect="1"/>
          </p:cNvPicPr>
          <p:nvPr/>
        </p:nvPicPr>
        <p:blipFill>
          <a:blip r:embed="rId4"/>
          <a:stretch>
            <a:fillRect/>
          </a:stretch>
        </p:blipFill>
        <p:spPr>
          <a:xfrm>
            <a:off x="3735379" y="1178703"/>
            <a:ext cx="1170734" cy="307736"/>
          </a:xfrm>
          <a:prstGeom prst="rect">
            <a:avLst/>
          </a:prstGeom>
        </p:spPr>
      </p:pic>
      <p:pic>
        <p:nvPicPr>
          <p:cNvPr id="5" name="図 4">
            <a:extLst>
              <a:ext uri="{FF2B5EF4-FFF2-40B4-BE49-F238E27FC236}">
                <a16:creationId xmlns:a16="http://schemas.microsoft.com/office/drawing/2014/main" id="{DFA5B855-F8A3-47E4-B2D2-6184B873C24D}"/>
              </a:ext>
            </a:extLst>
          </p:cNvPr>
          <p:cNvPicPr>
            <a:picLocks noChangeAspect="1"/>
          </p:cNvPicPr>
          <p:nvPr/>
        </p:nvPicPr>
        <p:blipFill>
          <a:blip r:embed="rId5"/>
          <a:stretch>
            <a:fillRect/>
          </a:stretch>
        </p:blipFill>
        <p:spPr>
          <a:xfrm>
            <a:off x="9064450" y="1150445"/>
            <a:ext cx="638231" cy="319116"/>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1E471ABC-0B2F-BE9D-9F40-EC2770B4B5D6}"/>
              </a:ext>
            </a:extLst>
          </p:cNvPr>
          <p:cNvPicPr>
            <a:picLocks noChangeAspect="1"/>
          </p:cNvPicPr>
          <p:nvPr/>
        </p:nvPicPr>
        <p:blipFill>
          <a:blip r:embed="rId6"/>
          <a:stretch>
            <a:fillRect/>
          </a:stretch>
        </p:blipFill>
        <p:spPr>
          <a:xfrm>
            <a:off x="6776168" y="1540322"/>
            <a:ext cx="3813595" cy="2266208"/>
          </a:xfrm>
          <a:prstGeom prst="rect">
            <a:avLst/>
          </a:prstGeom>
        </p:spPr>
      </p:pic>
      <p:sp>
        <p:nvSpPr>
          <p:cNvPr id="10" name="正方形/長方形 9">
            <a:extLst>
              <a:ext uri="{FF2B5EF4-FFF2-40B4-BE49-F238E27FC236}">
                <a16:creationId xmlns:a16="http://schemas.microsoft.com/office/drawing/2014/main" id="{0D7CF83B-4CC2-CDF0-965D-B73D4D18EC47}"/>
              </a:ext>
            </a:extLst>
          </p:cNvPr>
          <p:cNvSpPr/>
          <p:nvPr/>
        </p:nvSpPr>
        <p:spPr>
          <a:xfrm>
            <a:off x="4034553" y="5824873"/>
            <a:ext cx="871560" cy="286392"/>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26584d4e9d_0_107"/>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pic>
        <p:nvPicPr>
          <p:cNvPr id="464" name="Google Shape;464;g126584d4e9d_0_107"/>
          <p:cNvPicPr preferRelativeResize="0"/>
          <p:nvPr/>
        </p:nvPicPr>
        <p:blipFill rotWithShape="1">
          <a:blip r:embed="rId3">
            <a:alphaModFix/>
          </a:blip>
          <a:srcRect/>
          <a:stretch/>
        </p:blipFill>
        <p:spPr>
          <a:xfrm>
            <a:off x="6499408" y="1121563"/>
            <a:ext cx="289407" cy="321454"/>
          </a:xfrm>
          <a:prstGeom prst="rect">
            <a:avLst/>
          </a:prstGeom>
          <a:noFill/>
          <a:ln>
            <a:noFill/>
          </a:ln>
        </p:spPr>
      </p:pic>
      <p:sp>
        <p:nvSpPr>
          <p:cNvPr id="23" name="Google Shape;76;p5">
            <a:extLst>
              <a:ext uri="{FF2B5EF4-FFF2-40B4-BE49-F238E27FC236}">
                <a16:creationId xmlns:a16="http://schemas.microsoft.com/office/drawing/2014/main" id="{B43E8386-AB5D-4DE7-A9FF-D411E69252D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4" name="Google Shape;78;p5">
            <a:extLst>
              <a:ext uri="{FF2B5EF4-FFF2-40B4-BE49-F238E27FC236}">
                <a16:creationId xmlns:a16="http://schemas.microsoft.com/office/drawing/2014/main" id="{0248E778-B64E-4673-ABED-8ABFEF629BE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25" name="Google Shape;203;g125f8f40711_0_141">
            <a:extLst>
              <a:ext uri="{FF2B5EF4-FFF2-40B4-BE49-F238E27FC236}">
                <a16:creationId xmlns:a16="http://schemas.microsoft.com/office/drawing/2014/main" id="{C8F78BFD-2A98-40F6-A1D7-B577BAB70C8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6-5. </a:t>
            </a:r>
            <a:r>
              <a:rPr lang="ja-JP" altLang="en-US" sz="1600" b="1" i="0" u="none" strike="noStrike" cap="none" dirty="0">
                <a:solidFill>
                  <a:srgbClr val="000000"/>
                </a:solidFill>
                <a:latin typeface="Meiryo"/>
                <a:ea typeface="Meiryo"/>
                <a:cs typeface="Meiryo"/>
                <a:sym typeface="Meiryo"/>
              </a:rPr>
              <a:t>お知らせを削除する</a:t>
            </a:r>
            <a:endParaRPr lang="ja-JP" altLang="en-US" sz="1100" b="1" i="0" u="none" strike="noStrike" cap="none" dirty="0">
              <a:solidFill>
                <a:srgbClr val="000000"/>
              </a:solidFill>
              <a:latin typeface="Meiryo"/>
              <a:ea typeface="Meiryo"/>
              <a:cs typeface="Meiryo"/>
              <a:sym typeface="Meiryo"/>
            </a:endParaRPr>
          </a:p>
        </p:txBody>
      </p:sp>
      <p:sp>
        <p:nvSpPr>
          <p:cNvPr id="31" name="Google Shape;156;g125f8f40711_0_119">
            <a:extLst>
              <a:ext uri="{FF2B5EF4-FFF2-40B4-BE49-F238E27FC236}">
                <a16:creationId xmlns:a16="http://schemas.microsoft.com/office/drawing/2014/main" id="{5829B378-0875-4FDB-9F73-77D9BF2BEBCD}"/>
              </a:ext>
            </a:extLst>
          </p:cNvPr>
          <p:cNvSpPr txBox="1"/>
          <p:nvPr/>
        </p:nvSpPr>
        <p:spPr>
          <a:xfrm>
            <a:off x="7167727" y="844016"/>
            <a:ext cx="4402773" cy="307736"/>
          </a:xfrm>
          <a:prstGeom prst="rect">
            <a:avLst/>
          </a:prstGeom>
          <a:solidFill>
            <a:srgbClr val="F7EBD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「お知らせ追加」権限がある場合に利用可能です。</a:t>
            </a:r>
            <a:endParaRPr lang="ja-JP" altLang="en-US" sz="1400" b="0" i="0" u="none" strike="noStrike" cap="none" dirty="0">
              <a:solidFill>
                <a:srgbClr val="000000"/>
              </a:solidFill>
              <a:latin typeface="Arial"/>
              <a:ea typeface="Arial"/>
              <a:cs typeface="Arial"/>
              <a:sym typeface="Arial"/>
            </a:endParaRPr>
          </a:p>
        </p:txBody>
      </p:sp>
      <p:sp>
        <p:nvSpPr>
          <p:cNvPr id="32" name="Google Shape;156;g125f8f40711_0_119">
            <a:extLst>
              <a:ext uri="{FF2B5EF4-FFF2-40B4-BE49-F238E27FC236}">
                <a16:creationId xmlns:a16="http://schemas.microsoft.com/office/drawing/2014/main" id="{0AFDE2F0-626E-4644-91F7-6E45768B6502}"/>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①削除したいお知らせのタイトルをクリックします。</a:t>
            </a:r>
            <a:endParaRPr lang="ja-JP" altLang="en-US" sz="800" b="0" i="0" u="none" strike="noStrike" cap="none" dirty="0">
              <a:solidFill>
                <a:srgbClr val="000000"/>
              </a:solidFill>
              <a:latin typeface="Arial"/>
              <a:ea typeface="Arial"/>
              <a:cs typeface="Arial"/>
              <a:sym typeface="Arial"/>
            </a:endParaRPr>
          </a:p>
        </p:txBody>
      </p:sp>
      <p:sp>
        <p:nvSpPr>
          <p:cNvPr id="33" name="Google Shape;156;g125f8f40711_0_119">
            <a:extLst>
              <a:ext uri="{FF2B5EF4-FFF2-40B4-BE49-F238E27FC236}">
                <a16:creationId xmlns:a16="http://schemas.microsoft.com/office/drawing/2014/main" id="{4934C779-4F26-4F63-978C-9AEAF81CF097}"/>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　　 をクリックします。</a:t>
            </a:r>
          </a:p>
        </p:txBody>
      </p:sp>
      <p:grpSp>
        <p:nvGrpSpPr>
          <p:cNvPr id="34" name="グループ化 33">
            <a:extLst>
              <a:ext uri="{FF2B5EF4-FFF2-40B4-BE49-F238E27FC236}">
                <a16:creationId xmlns:a16="http://schemas.microsoft.com/office/drawing/2014/main" id="{60744311-8A59-49AD-B6D0-BED7FB85FC9E}"/>
              </a:ext>
            </a:extLst>
          </p:cNvPr>
          <p:cNvGrpSpPr/>
          <p:nvPr/>
        </p:nvGrpSpPr>
        <p:grpSpPr>
          <a:xfrm>
            <a:off x="890596" y="5414551"/>
            <a:ext cx="10264800" cy="849859"/>
            <a:chOff x="763325" y="5008363"/>
            <a:chExt cx="10264800" cy="849859"/>
          </a:xfrm>
        </p:grpSpPr>
        <p:sp>
          <p:nvSpPr>
            <p:cNvPr id="35" name="Google Shape;186;g125f8f40711_0_137">
              <a:extLst>
                <a:ext uri="{FF2B5EF4-FFF2-40B4-BE49-F238E27FC236}">
                  <a16:creationId xmlns:a16="http://schemas.microsoft.com/office/drawing/2014/main" id="{E11D54C9-B7CC-451D-8882-08A4D1986DCA}"/>
                </a:ext>
              </a:extLst>
            </p:cNvPr>
            <p:cNvSpPr/>
            <p:nvPr/>
          </p:nvSpPr>
          <p:spPr>
            <a:xfrm>
              <a:off x="763325" y="5008363"/>
              <a:ext cx="10264800" cy="849859"/>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sp>
          <p:nvSpPr>
            <p:cNvPr id="36" name="Google Shape;190;g125f8f40711_0_137">
              <a:extLst>
                <a:ext uri="{FF2B5EF4-FFF2-40B4-BE49-F238E27FC236}">
                  <a16:creationId xmlns:a16="http://schemas.microsoft.com/office/drawing/2014/main" id="{973EFA0B-8F91-4012-9CDD-341E02920FE4}"/>
                </a:ext>
              </a:extLst>
            </p:cNvPr>
            <p:cNvSpPr txBox="1"/>
            <p:nvPr/>
          </p:nvSpPr>
          <p:spPr>
            <a:xfrm>
              <a:off x="939517" y="5388698"/>
              <a:ext cx="9918300" cy="307736"/>
            </a:xfrm>
            <a:prstGeom prst="rect">
              <a:avLst/>
            </a:prstGeom>
            <a:noFill/>
            <a:ln>
              <a:noFill/>
            </a:ln>
          </p:spPr>
          <p:txBody>
            <a:bodyPr spcFirstLastPara="1" wrap="square" lIns="91425" tIns="45700" rIns="91425" bIns="45700" anchor="t" anchorCtr="0">
              <a:spAutoFit/>
            </a:bodyPr>
            <a:lstStyle/>
            <a:p>
              <a:pPr marL="342900" marR="0" lvl="0" indent="-304800" algn="l" rtl="0">
                <a:lnSpc>
                  <a:spcPct val="100000"/>
                </a:lnSpc>
                <a:spcBef>
                  <a:spcPts val="0"/>
                </a:spcBef>
                <a:spcAft>
                  <a:spcPts val="0"/>
                </a:spcAft>
                <a:buClr>
                  <a:srgbClr val="000000"/>
                </a:buClr>
                <a:buSzPts val="1400"/>
                <a:buFont typeface="Noto Sans Symbols"/>
                <a:buChar char="⮚"/>
              </a:pPr>
              <a:r>
                <a:rPr lang="ja-JP" altLang="en-US" dirty="0">
                  <a:latin typeface="Meiryo"/>
                  <a:ea typeface="Meiryo"/>
                  <a:cs typeface="Meiryo"/>
                  <a:sym typeface="Meiryo"/>
                </a:rPr>
                <a:t>お知らせの削除を行うと、自分以外のすべてのユーザーの画面にも反映されます。</a:t>
              </a:r>
              <a:endParaRPr lang="ja-JP" altLang="en-US" sz="1400" b="0" i="0" u="none" strike="noStrike" cap="none" dirty="0">
                <a:solidFill>
                  <a:srgbClr val="000000"/>
                </a:solidFill>
                <a:latin typeface="Meiryo"/>
                <a:ea typeface="Meiryo"/>
                <a:cs typeface="Meiryo"/>
                <a:sym typeface="Meiryo"/>
              </a:endParaRPr>
            </a:p>
          </p:txBody>
        </p:sp>
        <p:sp>
          <p:nvSpPr>
            <p:cNvPr id="37" name="Google Shape;159;g125f8f40711_0_119">
              <a:extLst>
                <a:ext uri="{FF2B5EF4-FFF2-40B4-BE49-F238E27FC236}">
                  <a16:creationId xmlns:a16="http://schemas.microsoft.com/office/drawing/2014/main" id="{F44F7517-D3E2-4694-99DB-206819D85966}"/>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38" name="Google Shape;161;g125f8f40711_0_119">
              <a:extLst>
                <a:ext uri="{FF2B5EF4-FFF2-40B4-BE49-F238E27FC236}">
                  <a16:creationId xmlns:a16="http://schemas.microsoft.com/office/drawing/2014/main" id="{5999B007-B1A7-473D-A93F-CD7BC6033C6E}"/>
                </a:ext>
              </a:extLst>
            </p:cNvPr>
            <p:cNvPicPr preferRelativeResize="0"/>
            <p:nvPr/>
          </p:nvPicPr>
          <p:blipFill rotWithShape="1">
            <a:blip r:embed="rId4">
              <a:alphaModFix/>
            </a:blip>
            <a:srcRect/>
            <a:stretch/>
          </p:blipFill>
          <p:spPr>
            <a:xfrm>
              <a:off x="892786" y="5061896"/>
              <a:ext cx="335332" cy="338514"/>
            </a:xfrm>
            <a:prstGeom prst="rect">
              <a:avLst/>
            </a:prstGeom>
            <a:noFill/>
            <a:ln>
              <a:noFill/>
            </a:ln>
          </p:spPr>
        </p:pic>
        <p:sp>
          <p:nvSpPr>
            <p:cNvPr id="39" name="Google Shape;159;g125f8f40711_0_119">
              <a:extLst>
                <a:ext uri="{FF2B5EF4-FFF2-40B4-BE49-F238E27FC236}">
                  <a16:creationId xmlns:a16="http://schemas.microsoft.com/office/drawing/2014/main" id="{41E57E0D-0AB8-4BD7-86B4-BE8DB1A0CF01}"/>
                </a:ext>
              </a:extLst>
            </p:cNvPr>
            <p:cNvSpPr txBox="1"/>
            <p:nvPr/>
          </p:nvSpPr>
          <p:spPr>
            <a:xfrm>
              <a:off x="1952893" y="5088584"/>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sz="1400" b="1" i="1" dirty="0">
                  <a:solidFill>
                    <a:srgbClr val="C96F06"/>
                  </a:solidFill>
                  <a:latin typeface="Meiryo"/>
                  <a:ea typeface="Meiryo"/>
                  <a:cs typeface="Meiryo"/>
                  <a:sym typeface="Meiryo"/>
                </a:rPr>
                <a:t>お知らせの削除について</a:t>
              </a:r>
              <a:endParaRPr b="1" i="1" u="none" strike="noStrike" cap="none" dirty="0">
                <a:solidFill>
                  <a:srgbClr val="C96F06"/>
                </a:solidFill>
                <a:latin typeface="Meiryo"/>
                <a:ea typeface="Meiryo"/>
                <a:cs typeface="Meiryo"/>
                <a:sym typeface="Meiryo"/>
              </a:endParaRPr>
            </a:p>
          </p:txBody>
        </p:sp>
      </p:gr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E8AE92D9-8CDA-5815-1AA1-9FEC546C199A}"/>
              </a:ext>
            </a:extLst>
          </p:cNvPr>
          <p:cNvPicPr>
            <a:picLocks noChangeAspect="1"/>
          </p:cNvPicPr>
          <p:nvPr/>
        </p:nvPicPr>
        <p:blipFill>
          <a:blip r:embed="rId5"/>
          <a:stretch>
            <a:fillRect/>
          </a:stretch>
        </p:blipFill>
        <p:spPr>
          <a:xfrm>
            <a:off x="493865" y="1593913"/>
            <a:ext cx="5477803" cy="3273193"/>
          </a:xfrm>
          <a:prstGeom prst="rect">
            <a:avLst/>
          </a:prstGeom>
        </p:spPr>
      </p:pic>
      <p:pic>
        <p:nvPicPr>
          <p:cNvPr id="5" name="図 4" descr="ダイアグラム&#10;&#10;自動的に生成された説明">
            <a:extLst>
              <a:ext uri="{FF2B5EF4-FFF2-40B4-BE49-F238E27FC236}">
                <a16:creationId xmlns:a16="http://schemas.microsoft.com/office/drawing/2014/main" id="{3700146D-3593-74FB-460E-1718256C858F}"/>
              </a:ext>
            </a:extLst>
          </p:cNvPr>
          <p:cNvPicPr>
            <a:picLocks noChangeAspect="1"/>
          </p:cNvPicPr>
          <p:nvPr/>
        </p:nvPicPr>
        <p:blipFill>
          <a:blip r:embed="rId6"/>
          <a:stretch>
            <a:fillRect/>
          </a:stretch>
        </p:blipFill>
        <p:spPr>
          <a:xfrm>
            <a:off x="6788815" y="1556422"/>
            <a:ext cx="3830691" cy="371098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19" name="Google Shape;156;g125f8f40711_0_119">
            <a:extLst>
              <a:ext uri="{FF2B5EF4-FFF2-40B4-BE49-F238E27FC236}">
                <a16:creationId xmlns:a16="http://schemas.microsoft.com/office/drawing/2014/main" id="{01A376E1-EA00-4ABB-BA53-509603A924E7}"/>
              </a:ext>
            </a:extLst>
          </p:cNvPr>
          <p:cNvSpPr txBox="1"/>
          <p:nvPr/>
        </p:nvSpPr>
        <p:spPr>
          <a:xfrm>
            <a:off x="745499" y="1205956"/>
            <a:ext cx="527749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③「確認メッセージ」を確認し、問題がなければ「はい、完全　　に削除します。」にチェックを付けます。　　　</a:t>
            </a: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　　　　　をクリックします</a:t>
            </a:r>
            <a:r>
              <a:rPr lang="ja-JP" altLang="en-US" sz="2000" b="0" i="0" u="none" strike="noStrike" cap="none" dirty="0">
                <a:solidFill>
                  <a:srgbClr val="000000"/>
                </a:solidFill>
                <a:latin typeface="Meiryo"/>
                <a:ea typeface="Meiryo"/>
                <a:cs typeface="Meiryo"/>
                <a:sym typeface="Meiryo"/>
              </a:rPr>
              <a:t>。</a:t>
            </a:r>
            <a:endParaRPr lang="ja-JP" altLang="en-US" sz="1400" b="0" i="0" u="none" strike="noStrike" cap="none" dirty="0">
              <a:solidFill>
                <a:srgbClr val="000000"/>
              </a:solidFill>
              <a:latin typeface="Arial"/>
              <a:ea typeface="Arial"/>
              <a:cs typeface="Arial"/>
              <a:sym typeface="Arial"/>
            </a:endParaRPr>
          </a:p>
        </p:txBody>
      </p:sp>
      <p:sp>
        <p:nvSpPr>
          <p:cNvPr id="481" name="Google Shape;481;g126584d4e9d_0_111"/>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6" name="Google Shape;76;p5">
            <a:extLst>
              <a:ext uri="{FF2B5EF4-FFF2-40B4-BE49-F238E27FC236}">
                <a16:creationId xmlns:a16="http://schemas.microsoft.com/office/drawing/2014/main" id="{72C04C96-17A3-4CA8-A260-8283FB31219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7" name="Google Shape;78;p5">
            <a:extLst>
              <a:ext uri="{FF2B5EF4-FFF2-40B4-BE49-F238E27FC236}">
                <a16:creationId xmlns:a16="http://schemas.microsoft.com/office/drawing/2014/main" id="{2F268356-0673-416F-997B-D11AB36C6E2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6.</a:t>
            </a:r>
            <a:r>
              <a:rPr lang="ja-JP" altLang="en-US" sz="1400" b="1" i="0" u="none" strike="noStrike" cap="none" dirty="0">
                <a:solidFill>
                  <a:srgbClr val="000000"/>
                </a:solidFill>
                <a:latin typeface="Meiryo"/>
                <a:ea typeface="Meiryo"/>
                <a:cs typeface="Meiryo"/>
                <a:sym typeface="Meiryo"/>
              </a:rPr>
              <a:t>お知らせ機能</a:t>
            </a:r>
            <a:endParaRPr lang="ja-JP" altLang="en-US" sz="1000" b="1" i="0" u="none" strike="noStrike" cap="none" dirty="0">
              <a:solidFill>
                <a:srgbClr val="000000"/>
              </a:solidFill>
              <a:latin typeface="Meiryo"/>
              <a:ea typeface="Meiryo"/>
              <a:cs typeface="Meiryo"/>
              <a:sym typeface="Meiryo"/>
            </a:endParaRPr>
          </a:p>
        </p:txBody>
      </p:sp>
      <p:sp>
        <p:nvSpPr>
          <p:cNvPr id="18" name="Google Shape;203;g125f8f40711_0_141">
            <a:extLst>
              <a:ext uri="{FF2B5EF4-FFF2-40B4-BE49-F238E27FC236}">
                <a16:creationId xmlns:a16="http://schemas.microsoft.com/office/drawing/2014/main" id="{B772B45C-6F59-4F6E-B998-AE37B2A1A3E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6-5. </a:t>
            </a:r>
            <a:r>
              <a:rPr lang="ja-JP" altLang="en-US" sz="1600" b="1" i="0" u="none" strike="noStrike" cap="none" dirty="0">
                <a:solidFill>
                  <a:srgbClr val="000000"/>
                </a:solidFill>
                <a:latin typeface="Meiryo"/>
                <a:ea typeface="Meiryo"/>
                <a:cs typeface="Meiryo"/>
                <a:sym typeface="Meiryo"/>
              </a:rPr>
              <a:t>お知らせを削除する</a:t>
            </a:r>
            <a:endParaRPr lang="ja-JP" altLang="en-US" sz="1100" b="1" i="0" u="none" strike="noStrike" cap="none" dirty="0">
              <a:solidFill>
                <a:srgbClr val="000000"/>
              </a:solidFill>
              <a:latin typeface="Meiryo"/>
              <a:ea typeface="Meiryo"/>
              <a:cs typeface="Meiryo"/>
              <a:sym typeface="Meiryo"/>
            </a:endParaRPr>
          </a:p>
        </p:txBody>
      </p:sp>
      <p:pic>
        <p:nvPicPr>
          <p:cNvPr id="23554" name="Picture 2">
            <a:extLst>
              <a:ext uri="{FF2B5EF4-FFF2-40B4-BE49-F238E27FC236}">
                <a16:creationId xmlns:a16="http://schemas.microsoft.com/office/drawing/2014/main" id="{2E321252-34AB-48EA-BE8D-92C647D7F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18" y="2207418"/>
            <a:ext cx="5209750" cy="244316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6B7374A4-7942-4DD3-B435-AAC0D602BBA2}"/>
              </a:ext>
            </a:extLst>
          </p:cNvPr>
          <p:cNvPicPr>
            <a:picLocks noChangeAspect="1"/>
          </p:cNvPicPr>
          <p:nvPr/>
        </p:nvPicPr>
        <p:blipFill>
          <a:blip r:embed="rId4"/>
          <a:stretch>
            <a:fillRect/>
          </a:stretch>
        </p:blipFill>
        <p:spPr>
          <a:xfrm>
            <a:off x="1028700" y="1663052"/>
            <a:ext cx="662044" cy="3738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26584d4e9d_0_115"/>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504" name="Google Shape;504;g126584d4e9d_0_115"/>
          <p:cNvSpPr txBox="1"/>
          <p:nvPr/>
        </p:nvSpPr>
        <p:spPr>
          <a:xfrm>
            <a:off x="958481" y="5195880"/>
            <a:ext cx="50121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・ユーザーが「退職者」を閲覧できる場合、</a:t>
            </a:r>
            <a:endParaRPr sz="14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「退職者を表示」が表示されます</a:t>
            </a:r>
            <a:r>
              <a:rPr lang="en-US" sz="2000" b="0" i="0" u="none" strike="noStrike" cap="none">
                <a:solidFill>
                  <a:srgbClr val="000000"/>
                </a:solidFill>
                <a:latin typeface="Meiryo"/>
                <a:ea typeface="Meiryo"/>
                <a:cs typeface="Meiryo"/>
                <a:sym typeface="Meiryo"/>
              </a:rPr>
              <a:t>。</a:t>
            </a:r>
            <a:endParaRPr sz="2000" b="0" i="0" u="none" strike="noStrike" cap="none">
              <a:solidFill>
                <a:srgbClr val="000000"/>
              </a:solidFill>
              <a:latin typeface="Meiryo"/>
              <a:ea typeface="Meiryo"/>
              <a:cs typeface="Meiryo"/>
              <a:sym typeface="Meiryo"/>
            </a:endParaRPr>
          </a:p>
        </p:txBody>
      </p:sp>
      <p:sp>
        <p:nvSpPr>
          <p:cNvPr id="505" name="Google Shape;505;g126584d4e9d_0_115"/>
          <p:cNvSpPr txBox="1"/>
          <p:nvPr/>
        </p:nvSpPr>
        <p:spPr>
          <a:xfrm>
            <a:off x="549402" y="1695808"/>
            <a:ext cx="8167288"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a:t>
            </a:r>
            <a:r>
              <a:rPr lang="en-US" sz="1400" b="0" i="0" u="none" strike="noStrike" cap="none" dirty="0" err="1">
                <a:solidFill>
                  <a:srgbClr val="000000"/>
                </a:solidFill>
                <a:latin typeface="Meiryo"/>
                <a:ea typeface="Meiryo"/>
                <a:cs typeface="Meiryo"/>
                <a:sym typeface="Meiryo"/>
              </a:rPr>
              <a:t>予定者・退職者の定義は以下の通りです</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　	</a:t>
            </a:r>
            <a:r>
              <a:rPr lang="en-US" sz="1400" b="0" i="0" u="none" strike="noStrike" cap="none" dirty="0" err="1">
                <a:solidFill>
                  <a:srgbClr val="000000"/>
                </a:solidFill>
                <a:latin typeface="Meiryo"/>
                <a:ea typeface="Meiryo"/>
                <a:cs typeface="Meiryo"/>
                <a:sym typeface="Meiryo"/>
              </a:rPr>
              <a:t>予定者：入社日が翌日以降に指定されているメンバ</a:t>
            </a:r>
            <a:r>
              <a:rPr lang="en-US" sz="1400" b="0" i="0" u="none" strike="noStrike" cap="none" dirty="0">
                <a:solidFill>
                  <a:srgbClr val="000000"/>
                </a:solidFill>
                <a:latin typeface="Meiryo"/>
                <a:ea typeface="Meiryo"/>
                <a:cs typeface="Meiryo"/>
                <a:sym typeface="Meiryo"/>
              </a:rPr>
              <a:t>ー</a:t>
            </a:r>
            <a:endParaRPr sz="14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   	</a:t>
            </a:r>
            <a:r>
              <a:rPr lang="en-US" sz="1400" b="0" i="0" u="none" strike="noStrike" cap="none" dirty="0" err="1">
                <a:solidFill>
                  <a:srgbClr val="000000"/>
                </a:solidFill>
                <a:latin typeface="Meiryo"/>
                <a:ea typeface="Meiryo"/>
                <a:cs typeface="Meiryo"/>
                <a:sym typeface="Meiryo"/>
              </a:rPr>
              <a:t>退職者：退職日が昨日以前に指定されているメンバ</a:t>
            </a:r>
            <a:r>
              <a:rPr lang="en-US" sz="1400" b="0" i="0" u="none" strike="noStrike" cap="none" dirty="0">
                <a:solidFill>
                  <a:srgbClr val="000000"/>
                </a:solidFill>
                <a:latin typeface="Meiryo"/>
                <a:ea typeface="Meiryo"/>
                <a:cs typeface="Meiryo"/>
                <a:sym typeface="Meiryo"/>
              </a:rPr>
              <a:t>ー</a:t>
            </a:r>
            <a:endParaRPr sz="800" b="0" i="0" u="none" strike="noStrike" cap="none" dirty="0">
              <a:solidFill>
                <a:srgbClr val="000000"/>
              </a:solidFill>
              <a:latin typeface="Arial"/>
              <a:ea typeface="Arial"/>
              <a:cs typeface="Arial"/>
              <a:sym typeface="Arial"/>
            </a:endParaRPr>
          </a:p>
        </p:txBody>
      </p:sp>
      <p:sp>
        <p:nvSpPr>
          <p:cNvPr id="506" name="Google Shape;506;g126584d4e9d_0_115"/>
          <p:cNvSpPr txBox="1"/>
          <p:nvPr/>
        </p:nvSpPr>
        <p:spPr>
          <a:xfrm>
            <a:off x="556652" y="2396117"/>
            <a:ext cx="10039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・予定者・退職者以外は「現職者」です。</a:t>
            </a:r>
            <a:endParaRPr sz="800" b="0" i="0" u="none" strike="noStrike" cap="none">
              <a:solidFill>
                <a:srgbClr val="000000"/>
              </a:solidFill>
              <a:latin typeface="Arial"/>
              <a:ea typeface="Arial"/>
              <a:cs typeface="Arial"/>
              <a:sym typeface="Arial"/>
            </a:endParaRPr>
          </a:p>
        </p:txBody>
      </p:sp>
      <p:sp>
        <p:nvSpPr>
          <p:cNvPr id="508" name="Google Shape;508;g126584d4e9d_0_115"/>
          <p:cNvSpPr txBox="1"/>
          <p:nvPr/>
        </p:nvSpPr>
        <p:spPr>
          <a:xfrm>
            <a:off x="958481" y="3642944"/>
            <a:ext cx="5373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「予定者を表示」「退職者を表示」が表示されています。</a:t>
            </a:r>
            <a:br>
              <a:rPr lang="en-US" sz="1400" b="0" i="0" u="none" strike="noStrike" cap="none">
                <a:solidFill>
                  <a:srgbClr val="000000"/>
                </a:solidFill>
                <a:latin typeface="Meiryo"/>
                <a:ea typeface="Meiryo"/>
                <a:cs typeface="Meiryo"/>
                <a:sym typeface="Meiryo"/>
              </a:rPr>
            </a:br>
            <a:r>
              <a:rPr lang="en-US" sz="1400" b="0" i="0" u="none" strike="noStrike" cap="none">
                <a:solidFill>
                  <a:srgbClr val="000000"/>
                </a:solidFill>
                <a:latin typeface="Meiryo"/>
                <a:ea typeface="Meiryo"/>
                <a:cs typeface="Meiryo"/>
                <a:sym typeface="Meiryo"/>
              </a:rPr>
              <a:t>（初期状態では両方にチェックが付いており、</a:t>
            </a:r>
            <a:endParaRPr sz="14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「予定者」「退職者」「現職者」が全て閲覧できる状態です）</a:t>
            </a:r>
            <a:endParaRPr sz="1400" b="1" i="0" u="none" strike="noStrike" cap="none">
              <a:solidFill>
                <a:srgbClr val="000000"/>
              </a:solidFill>
              <a:latin typeface="Meiryo"/>
              <a:ea typeface="Meiryo"/>
              <a:cs typeface="Meiryo"/>
              <a:sym typeface="Meiryo"/>
            </a:endParaRPr>
          </a:p>
        </p:txBody>
      </p:sp>
      <p:sp>
        <p:nvSpPr>
          <p:cNvPr id="509" name="Google Shape;509;g126584d4e9d_0_115"/>
          <p:cNvSpPr txBox="1"/>
          <p:nvPr/>
        </p:nvSpPr>
        <p:spPr>
          <a:xfrm>
            <a:off x="958481" y="4554694"/>
            <a:ext cx="5012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a:t>
            </a:r>
            <a:r>
              <a:rPr lang="en-US" sz="1400" b="0" i="0" u="none" strike="noStrike" cap="none" dirty="0" err="1">
                <a:solidFill>
                  <a:srgbClr val="000000"/>
                </a:solidFill>
                <a:latin typeface="Meiryo"/>
                <a:ea typeface="Meiryo"/>
                <a:cs typeface="Meiryo"/>
                <a:sym typeface="Meiryo"/>
              </a:rPr>
              <a:t>ユーザーが「予定者」を閲覧できる場合</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a:t>
            </a:r>
            <a:r>
              <a:rPr lang="en-US" sz="1400" b="0" i="0" u="none" strike="noStrike" cap="none" dirty="0" err="1">
                <a:solidFill>
                  <a:srgbClr val="000000"/>
                </a:solidFill>
                <a:latin typeface="Meiryo"/>
                <a:ea typeface="Meiryo"/>
                <a:cs typeface="Meiryo"/>
                <a:sym typeface="Meiryo"/>
              </a:rPr>
              <a:t>予定者を表示」が表示されます</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p:txBody>
      </p:sp>
      <p:sp>
        <p:nvSpPr>
          <p:cNvPr id="510" name="Google Shape;510;g126584d4e9d_0_115"/>
          <p:cNvSpPr txBox="1"/>
          <p:nvPr/>
        </p:nvSpPr>
        <p:spPr>
          <a:xfrm>
            <a:off x="728700" y="1237432"/>
            <a:ext cx="10734600" cy="307800"/>
          </a:xfrm>
          <a:prstGeom prst="rect">
            <a:avLst/>
          </a:prstGeom>
          <a:solidFill>
            <a:srgbClr val="FCD3A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eiryo"/>
                <a:ea typeface="Meiryo"/>
                <a:cs typeface="Meiryo"/>
                <a:sym typeface="Meiryo"/>
              </a:rPr>
              <a:t>※「予定者」「退職者」の閲覧権限がある場合に利用可能です。</a:t>
            </a:r>
            <a:endParaRPr sz="1400" b="0" i="0" u="none" strike="noStrike" cap="none">
              <a:solidFill>
                <a:srgbClr val="000000"/>
              </a:solidFill>
              <a:latin typeface="Meiryo"/>
              <a:ea typeface="Meiryo"/>
              <a:cs typeface="Meiryo"/>
              <a:sym typeface="Meiryo"/>
            </a:endParaRPr>
          </a:p>
        </p:txBody>
      </p:sp>
      <p:sp>
        <p:nvSpPr>
          <p:cNvPr id="14" name="Google Shape;76;p5">
            <a:extLst>
              <a:ext uri="{FF2B5EF4-FFF2-40B4-BE49-F238E27FC236}">
                <a16:creationId xmlns:a16="http://schemas.microsoft.com/office/drawing/2014/main" id="{B0701C17-0646-4875-A19E-00D8C761522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21773F33-E081-470C-809F-714909F8B41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endParaRPr b="1" i="0" u="none" strike="noStrike" cap="none" dirty="0">
              <a:solidFill>
                <a:srgbClr val="000000"/>
              </a:solidFill>
              <a:latin typeface="Meiryo"/>
              <a:ea typeface="Meiryo"/>
              <a:cs typeface="Meiryo"/>
              <a:sym typeface="Meiryo"/>
            </a:endParaRPr>
          </a:p>
        </p:txBody>
      </p:sp>
      <p:sp>
        <p:nvSpPr>
          <p:cNvPr id="16" name="Google Shape;203;g125f8f40711_0_141">
            <a:extLst>
              <a:ext uri="{FF2B5EF4-FFF2-40B4-BE49-F238E27FC236}">
                <a16:creationId xmlns:a16="http://schemas.microsoft.com/office/drawing/2014/main" id="{914BF9A9-82CF-44B3-BECE-157769FAA40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7-1. </a:t>
            </a:r>
            <a:r>
              <a:rPr lang="ja-JP" altLang="en-US" sz="1600" b="1" i="0" u="none" strike="noStrike" cap="none" dirty="0">
                <a:solidFill>
                  <a:srgbClr val="000000"/>
                </a:solidFill>
                <a:latin typeface="Meiryo"/>
                <a:ea typeface="Meiryo"/>
                <a:cs typeface="Meiryo"/>
                <a:sym typeface="Meiryo"/>
              </a:rPr>
              <a:t>予定者・退職者の表示を切り替える</a:t>
            </a:r>
          </a:p>
        </p:txBody>
      </p:sp>
      <p:sp>
        <p:nvSpPr>
          <p:cNvPr id="17" name="Google Shape;156;g125f8f40711_0_119">
            <a:extLst>
              <a:ext uri="{FF2B5EF4-FFF2-40B4-BE49-F238E27FC236}">
                <a16:creationId xmlns:a16="http://schemas.microsoft.com/office/drawing/2014/main" id="{90FE0CBE-6D1E-4AC5-B141-1E540F60C739}"/>
              </a:ext>
            </a:extLst>
          </p:cNvPr>
          <p:cNvSpPr txBox="1"/>
          <p:nvPr/>
        </p:nvSpPr>
        <p:spPr>
          <a:xfrm>
            <a:off x="745499" y="3074084"/>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  ①ユーザーアカウントメニューを開きます。</a:t>
            </a:r>
            <a:endParaRPr lang="ja-JP" altLang="en-US" sz="1400" b="1" i="0" u="none" strike="noStrike" cap="none" dirty="0">
              <a:solidFill>
                <a:srgbClr val="000000"/>
              </a:solidFill>
              <a:latin typeface="Meiryo"/>
              <a:ea typeface="Meiryo"/>
              <a:cs typeface="Meiryo"/>
              <a:sym typeface="Meiryo"/>
            </a:endParaRPr>
          </a:p>
        </p:txBody>
      </p:sp>
      <p:pic>
        <p:nvPicPr>
          <p:cNvPr id="4" name="図 3">
            <a:extLst>
              <a:ext uri="{FF2B5EF4-FFF2-40B4-BE49-F238E27FC236}">
                <a16:creationId xmlns:a16="http://schemas.microsoft.com/office/drawing/2014/main" id="{3EED5680-8042-452A-BF5B-BC5281E250A0}"/>
              </a:ext>
            </a:extLst>
          </p:cNvPr>
          <p:cNvPicPr>
            <a:picLocks noChangeAspect="1"/>
          </p:cNvPicPr>
          <p:nvPr/>
        </p:nvPicPr>
        <p:blipFill rotWithShape="1">
          <a:blip r:embed="rId3"/>
          <a:srcRect l="22664"/>
          <a:stretch/>
        </p:blipFill>
        <p:spPr>
          <a:xfrm>
            <a:off x="6066472" y="1784137"/>
            <a:ext cx="5396828" cy="2887630"/>
          </a:xfrm>
          <a:prstGeom prst="rect">
            <a:avLst/>
          </a:prstGeom>
        </p:spPr>
      </p:pic>
      <p:sp>
        <p:nvSpPr>
          <p:cNvPr id="19" name="正方形/長方形 18">
            <a:extLst>
              <a:ext uri="{FF2B5EF4-FFF2-40B4-BE49-F238E27FC236}">
                <a16:creationId xmlns:a16="http://schemas.microsoft.com/office/drawing/2014/main" id="{7EE3AB13-1848-40DE-BBF5-EF1BA5E492BD}"/>
              </a:ext>
            </a:extLst>
          </p:cNvPr>
          <p:cNvSpPr/>
          <p:nvPr/>
        </p:nvSpPr>
        <p:spPr>
          <a:xfrm flipH="1">
            <a:off x="9812866" y="3793066"/>
            <a:ext cx="1490133" cy="4402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26584d4e9d_0_199"/>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grpSp>
        <p:nvGrpSpPr>
          <p:cNvPr id="528" name="Google Shape;528;g126584d4e9d_0_199"/>
          <p:cNvGrpSpPr/>
          <p:nvPr/>
        </p:nvGrpSpPr>
        <p:grpSpPr>
          <a:xfrm>
            <a:off x="7409599" y="1803620"/>
            <a:ext cx="3309701" cy="1953637"/>
            <a:chOff x="3263184" y="11851198"/>
            <a:chExt cx="3701845" cy="2100421"/>
          </a:xfrm>
        </p:grpSpPr>
        <p:pic>
          <p:nvPicPr>
            <p:cNvPr id="529" name="Google Shape;529;g126584d4e9d_0_199" descr="https://support.kaonavi.jp/wp/wp-content/uploads/header_038.png"/>
            <p:cNvPicPr preferRelativeResize="0"/>
            <p:nvPr/>
          </p:nvPicPr>
          <p:blipFill rotWithShape="1">
            <a:blip r:embed="rId3">
              <a:alphaModFix/>
            </a:blip>
            <a:srcRect l="37735" t="38083" r="37421" b="36876"/>
            <a:stretch/>
          </p:blipFill>
          <p:spPr>
            <a:xfrm>
              <a:off x="3263184" y="11851198"/>
              <a:ext cx="3701845" cy="2100421"/>
            </a:xfrm>
            <a:prstGeom prst="rect">
              <a:avLst/>
            </a:prstGeom>
            <a:noFill/>
            <a:ln>
              <a:noFill/>
            </a:ln>
          </p:spPr>
        </p:pic>
        <p:sp>
          <p:nvSpPr>
            <p:cNvPr id="530" name="Google Shape;530;g126584d4e9d_0_199"/>
            <p:cNvSpPr/>
            <p:nvPr/>
          </p:nvSpPr>
          <p:spPr>
            <a:xfrm>
              <a:off x="5750567" y="13269408"/>
              <a:ext cx="1080600" cy="58680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grpSp>
      <p:sp>
        <p:nvSpPr>
          <p:cNvPr id="17" name="Google Shape;76;p5">
            <a:extLst>
              <a:ext uri="{FF2B5EF4-FFF2-40B4-BE49-F238E27FC236}">
                <a16:creationId xmlns:a16="http://schemas.microsoft.com/office/drawing/2014/main" id="{B0B3CEEB-84BF-4EBD-BDEC-0DC30BFA7B8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8" name="Google Shape;78;p5">
            <a:extLst>
              <a:ext uri="{FF2B5EF4-FFF2-40B4-BE49-F238E27FC236}">
                <a16:creationId xmlns:a16="http://schemas.microsoft.com/office/drawing/2014/main" id="{4FC9D269-DC12-42E9-8A7C-BDED799EBF5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9" name="Google Shape;203;g125f8f40711_0_141">
            <a:extLst>
              <a:ext uri="{FF2B5EF4-FFF2-40B4-BE49-F238E27FC236}">
                <a16:creationId xmlns:a16="http://schemas.microsoft.com/office/drawing/2014/main" id="{BD1C994A-474D-46B7-87AC-5C2E6EC694D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7-1. </a:t>
            </a:r>
            <a:r>
              <a:rPr lang="ja-JP" altLang="en-US" sz="1600" b="1" i="0" u="none" strike="noStrike" cap="none" dirty="0">
                <a:solidFill>
                  <a:srgbClr val="000000"/>
                </a:solidFill>
                <a:latin typeface="Meiryo"/>
                <a:ea typeface="Meiryo"/>
                <a:cs typeface="Meiryo"/>
                <a:sym typeface="Meiryo"/>
              </a:rPr>
              <a:t>予定者・退職者の表示を切り替える</a:t>
            </a:r>
          </a:p>
        </p:txBody>
      </p:sp>
      <p:sp>
        <p:nvSpPr>
          <p:cNvPr id="20" name="Google Shape;156;g125f8f40711_0_119">
            <a:extLst>
              <a:ext uri="{FF2B5EF4-FFF2-40B4-BE49-F238E27FC236}">
                <a16:creationId xmlns:a16="http://schemas.microsoft.com/office/drawing/2014/main" id="{4C844E0D-2C12-4CC1-819F-C493BB39B070}"/>
              </a:ext>
            </a:extLst>
          </p:cNvPr>
          <p:cNvSpPr txBox="1"/>
          <p:nvPr/>
        </p:nvSpPr>
        <p:spPr>
          <a:xfrm>
            <a:off x="745499" y="120595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②「退職者」を非表示にする場合、チェックボックスのチェックを外します。</a:t>
            </a:r>
            <a:endParaRPr lang="ja-JP" altLang="en-US" sz="1400" b="1" i="0" u="none" strike="noStrike" cap="none" dirty="0">
              <a:solidFill>
                <a:srgbClr val="000000"/>
              </a:solidFill>
              <a:latin typeface="Meiryo"/>
              <a:ea typeface="Meiryo"/>
              <a:cs typeface="Meiryo"/>
              <a:sym typeface="Meiryo"/>
            </a:endParaRPr>
          </a:p>
        </p:txBody>
      </p:sp>
      <p:sp>
        <p:nvSpPr>
          <p:cNvPr id="21" name="Google Shape;156;g125f8f40711_0_119">
            <a:extLst>
              <a:ext uri="{FF2B5EF4-FFF2-40B4-BE49-F238E27FC236}">
                <a16:creationId xmlns:a16="http://schemas.microsoft.com/office/drawing/2014/main" id="{D2EEFCE7-FE4C-4C1C-941C-0EB134C02E0A}"/>
              </a:ext>
            </a:extLst>
          </p:cNvPr>
          <p:cNvSpPr txBox="1"/>
          <p:nvPr/>
        </p:nvSpPr>
        <p:spPr>
          <a:xfrm>
            <a:off x="6169004" y="1200219"/>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③ チェックを外すと、表示設定完了のメッセージが表示され</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    ます。 メッセージを閉じます。</a:t>
            </a:r>
            <a:endParaRPr lang="ja-JP" altLang="en-US" sz="1400" b="1" i="0" u="none" strike="noStrike" cap="none" dirty="0">
              <a:solidFill>
                <a:srgbClr val="000000"/>
              </a:solidFill>
              <a:latin typeface="Meiryo"/>
              <a:ea typeface="Meiryo"/>
              <a:cs typeface="Meiryo"/>
              <a:sym typeface="Meiryo"/>
            </a:endParaRPr>
          </a:p>
        </p:txBody>
      </p:sp>
      <p:grpSp>
        <p:nvGrpSpPr>
          <p:cNvPr id="22" name="グループ化 21">
            <a:extLst>
              <a:ext uri="{FF2B5EF4-FFF2-40B4-BE49-F238E27FC236}">
                <a16:creationId xmlns:a16="http://schemas.microsoft.com/office/drawing/2014/main" id="{8DD5C6AB-BFCC-44AB-A3C0-E5F8D01C9766}"/>
              </a:ext>
            </a:extLst>
          </p:cNvPr>
          <p:cNvGrpSpPr/>
          <p:nvPr/>
        </p:nvGrpSpPr>
        <p:grpSpPr>
          <a:xfrm>
            <a:off x="963600" y="5227114"/>
            <a:ext cx="10264800" cy="849859"/>
            <a:chOff x="763325" y="5008363"/>
            <a:chExt cx="10264800" cy="849859"/>
          </a:xfrm>
        </p:grpSpPr>
        <p:sp>
          <p:nvSpPr>
            <p:cNvPr id="23" name="Google Shape;186;g125f8f40711_0_137">
              <a:extLst>
                <a:ext uri="{FF2B5EF4-FFF2-40B4-BE49-F238E27FC236}">
                  <a16:creationId xmlns:a16="http://schemas.microsoft.com/office/drawing/2014/main" id="{D72EC021-3FB1-4CCC-A6B7-4A3FB022BB42}"/>
                </a:ext>
              </a:extLst>
            </p:cNvPr>
            <p:cNvSpPr/>
            <p:nvPr/>
          </p:nvSpPr>
          <p:spPr>
            <a:xfrm>
              <a:off x="763325" y="5008363"/>
              <a:ext cx="10264800" cy="849859"/>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sp>
          <p:nvSpPr>
            <p:cNvPr id="24" name="Google Shape;190;g125f8f40711_0_137">
              <a:extLst>
                <a:ext uri="{FF2B5EF4-FFF2-40B4-BE49-F238E27FC236}">
                  <a16:creationId xmlns:a16="http://schemas.microsoft.com/office/drawing/2014/main" id="{DC9E2DA4-0ED5-4B75-B8FE-8E8DF7DACD82}"/>
                </a:ext>
              </a:extLst>
            </p:cNvPr>
            <p:cNvSpPr txBox="1"/>
            <p:nvPr/>
          </p:nvSpPr>
          <p:spPr>
            <a:xfrm>
              <a:off x="939517" y="5388698"/>
              <a:ext cx="99183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「予定者」を非表示にする場合は、「予定者」のチェックを外します。</a:t>
              </a:r>
            </a:p>
          </p:txBody>
        </p:sp>
        <p:sp>
          <p:nvSpPr>
            <p:cNvPr id="25" name="Google Shape;159;g125f8f40711_0_119">
              <a:extLst>
                <a:ext uri="{FF2B5EF4-FFF2-40B4-BE49-F238E27FC236}">
                  <a16:creationId xmlns:a16="http://schemas.microsoft.com/office/drawing/2014/main" id="{D6513915-E19E-4D5D-92B1-1B136B15BD69}"/>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6" name="Google Shape;161;g125f8f40711_0_119">
              <a:extLst>
                <a:ext uri="{FF2B5EF4-FFF2-40B4-BE49-F238E27FC236}">
                  <a16:creationId xmlns:a16="http://schemas.microsoft.com/office/drawing/2014/main" id="{62F09BD4-AF24-4925-A3C9-A6BB319F9375}"/>
                </a:ext>
              </a:extLst>
            </p:cNvPr>
            <p:cNvPicPr preferRelativeResize="0"/>
            <p:nvPr/>
          </p:nvPicPr>
          <p:blipFill rotWithShape="1">
            <a:blip r:embed="rId4">
              <a:alphaModFix/>
            </a:blip>
            <a:srcRect/>
            <a:stretch/>
          </p:blipFill>
          <p:spPr>
            <a:xfrm>
              <a:off x="892786" y="5061896"/>
              <a:ext cx="335332" cy="338514"/>
            </a:xfrm>
            <a:prstGeom prst="rect">
              <a:avLst/>
            </a:prstGeom>
            <a:noFill/>
            <a:ln>
              <a:noFill/>
            </a:ln>
          </p:spPr>
        </p:pic>
        <p:sp>
          <p:nvSpPr>
            <p:cNvPr id="27" name="Google Shape;159;g125f8f40711_0_119">
              <a:extLst>
                <a:ext uri="{FF2B5EF4-FFF2-40B4-BE49-F238E27FC236}">
                  <a16:creationId xmlns:a16="http://schemas.microsoft.com/office/drawing/2014/main" id="{6AB58478-E480-4846-A4FC-5376C95FFB1A}"/>
                </a:ext>
              </a:extLst>
            </p:cNvPr>
            <p:cNvSpPr txBox="1"/>
            <p:nvPr/>
          </p:nvSpPr>
          <p:spPr>
            <a:xfrm>
              <a:off x="1952893" y="5088584"/>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b="1" i="1" u="none" strike="noStrike" cap="none" dirty="0">
                <a:solidFill>
                  <a:srgbClr val="C96F06"/>
                </a:solidFill>
                <a:latin typeface="Meiryo"/>
                <a:ea typeface="Meiryo"/>
                <a:cs typeface="Meiryo"/>
                <a:sym typeface="Meiryo"/>
              </a:endParaRPr>
            </a:p>
          </p:txBody>
        </p:sp>
      </p:grpSp>
      <p:pic>
        <p:nvPicPr>
          <p:cNvPr id="29" name="図 28">
            <a:extLst>
              <a:ext uri="{FF2B5EF4-FFF2-40B4-BE49-F238E27FC236}">
                <a16:creationId xmlns:a16="http://schemas.microsoft.com/office/drawing/2014/main" id="{971E821D-EDB6-4CF6-8BB4-CC98E65451CA}"/>
              </a:ext>
            </a:extLst>
          </p:cNvPr>
          <p:cNvPicPr>
            <a:picLocks noChangeAspect="1"/>
          </p:cNvPicPr>
          <p:nvPr/>
        </p:nvPicPr>
        <p:blipFill rotWithShape="1">
          <a:blip r:embed="rId5"/>
          <a:srcRect l="22664" t="10798"/>
          <a:stretch/>
        </p:blipFill>
        <p:spPr>
          <a:xfrm>
            <a:off x="699172" y="2069289"/>
            <a:ext cx="5396828" cy="2575819"/>
          </a:xfrm>
          <a:prstGeom prst="rect">
            <a:avLst/>
          </a:prstGeom>
        </p:spPr>
      </p:pic>
      <p:sp>
        <p:nvSpPr>
          <p:cNvPr id="30" name="正方形/長方形 29">
            <a:extLst>
              <a:ext uri="{FF2B5EF4-FFF2-40B4-BE49-F238E27FC236}">
                <a16:creationId xmlns:a16="http://schemas.microsoft.com/office/drawing/2014/main" id="{24782EF3-CC12-43E8-9B65-22AFC5BAE9C2}"/>
              </a:ext>
            </a:extLst>
          </p:cNvPr>
          <p:cNvSpPr/>
          <p:nvPr/>
        </p:nvSpPr>
        <p:spPr>
          <a:xfrm flipH="1">
            <a:off x="4445566" y="3766408"/>
            <a:ext cx="1490133" cy="4402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AA5401D6-4A0E-B24D-2B31-98F0CFF248C0}"/>
              </a:ext>
            </a:extLst>
          </p:cNvPr>
          <p:cNvPicPr>
            <a:picLocks noChangeAspect="1"/>
          </p:cNvPicPr>
          <p:nvPr/>
        </p:nvPicPr>
        <p:blipFill>
          <a:blip r:embed="rId6"/>
          <a:srcRect l="17843" t="-1473"/>
          <a:stretch/>
        </p:blipFill>
        <p:spPr>
          <a:xfrm>
            <a:off x="699172" y="1785954"/>
            <a:ext cx="5443178" cy="25301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19" name="Google Shape;156;g125f8f40711_0_119">
            <a:extLst>
              <a:ext uri="{FF2B5EF4-FFF2-40B4-BE49-F238E27FC236}">
                <a16:creationId xmlns:a16="http://schemas.microsoft.com/office/drawing/2014/main" id="{2C2AF249-1638-4A2F-AC5D-4935851D683F}"/>
              </a:ext>
            </a:extLst>
          </p:cNvPr>
          <p:cNvSpPr txBox="1"/>
          <p:nvPr/>
        </p:nvSpPr>
        <p:spPr>
          <a:xfrm>
            <a:off x="745499" y="1205956"/>
            <a:ext cx="108250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④ブラウザの　　をクリックするか、</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キーボードの</a:t>
            </a:r>
            <a:r>
              <a:rPr lang="en-US" altLang="ja-JP" sz="1400" b="0" i="0" u="none" strike="noStrike" cap="none" dirty="0">
                <a:solidFill>
                  <a:srgbClr val="000000"/>
                </a:solidFill>
                <a:latin typeface="Meiryo"/>
                <a:ea typeface="Meiryo"/>
                <a:cs typeface="Meiryo"/>
                <a:sym typeface="Meiryo"/>
              </a:rPr>
              <a:t>F5</a:t>
            </a:r>
            <a:r>
              <a:rPr lang="ja-JP" altLang="en-US" sz="1400" b="0" i="0" u="none" strike="noStrike" cap="none" dirty="0">
                <a:solidFill>
                  <a:srgbClr val="000000"/>
                </a:solidFill>
                <a:latin typeface="Meiryo"/>
                <a:ea typeface="Meiryo"/>
                <a:cs typeface="Meiryo"/>
                <a:sym typeface="Meiryo"/>
              </a:rPr>
              <a:t>キーを押して画面を再読み込みします。再読み込みすることで設定が適用され、「退職者」が表示されなくなります。</a:t>
            </a:r>
            <a:endParaRPr lang="ja-JP" altLang="en-US" sz="1400" b="1" i="0" u="none" strike="noStrike" cap="none" dirty="0">
              <a:solidFill>
                <a:srgbClr val="000000"/>
              </a:solidFill>
              <a:latin typeface="Meiryo"/>
              <a:ea typeface="Meiryo"/>
              <a:cs typeface="Meiryo"/>
              <a:sym typeface="Meiryo"/>
            </a:endParaRPr>
          </a:p>
        </p:txBody>
      </p:sp>
      <p:sp>
        <p:nvSpPr>
          <p:cNvPr id="537" name="Google Shape;537;g126584d4e9d_0_203"/>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548" name="Google Shape;548;g126584d4e9d_0_203"/>
          <p:cNvSpPr txBox="1"/>
          <p:nvPr/>
        </p:nvSpPr>
        <p:spPr>
          <a:xfrm>
            <a:off x="745499" y="1765134"/>
            <a:ext cx="10039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1" i="0" u="none" strike="noStrike" cap="none" dirty="0">
                <a:solidFill>
                  <a:srgbClr val="000000"/>
                </a:solidFill>
                <a:latin typeface="Meiryo"/>
                <a:ea typeface="Meiryo"/>
                <a:cs typeface="Meiryo"/>
                <a:sym typeface="Meiryo"/>
              </a:rPr>
              <a:t>・</a:t>
            </a:r>
            <a:r>
              <a:rPr lang="en-US" sz="1400" b="0" i="0" u="none" strike="noStrike" cap="none" dirty="0" err="1">
                <a:solidFill>
                  <a:srgbClr val="000000"/>
                </a:solidFill>
                <a:latin typeface="Meiryo"/>
                <a:ea typeface="Meiryo"/>
                <a:cs typeface="Meiryo"/>
                <a:sym typeface="Meiryo"/>
              </a:rPr>
              <a:t>表示・非表示の設定は、該当ユーザーのカオナビ利用機能全体に反映されます</a:t>
            </a:r>
            <a:r>
              <a:rPr lang="en-US" sz="1400" b="0" i="0" u="none" strike="noStrike" cap="none" dirty="0">
                <a:solidFill>
                  <a:srgbClr val="000000"/>
                </a:solidFill>
                <a:latin typeface="Meiryo"/>
                <a:ea typeface="Meiryo"/>
                <a:cs typeface="Meiryo"/>
                <a:sym typeface="Meiryo"/>
              </a:rPr>
              <a:t>。</a:t>
            </a:r>
            <a:endParaRPr sz="1400" b="1" i="0" u="none" strike="noStrike" cap="none" dirty="0">
              <a:solidFill>
                <a:srgbClr val="000000"/>
              </a:solidFill>
              <a:latin typeface="Meiryo"/>
              <a:ea typeface="Meiryo"/>
              <a:cs typeface="Meiryo"/>
              <a:sym typeface="Meiryo"/>
            </a:endParaRPr>
          </a:p>
        </p:txBody>
      </p:sp>
      <p:pic>
        <p:nvPicPr>
          <p:cNvPr id="549" name="Google Shape;549;g126584d4e9d_0_203"/>
          <p:cNvPicPr preferRelativeResize="0"/>
          <p:nvPr/>
        </p:nvPicPr>
        <p:blipFill rotWithShape="1">
          <a:blip r:embed="rId3">
            <a:alphaModFix/>
          </a:blip>
          <a:srcRect l="17269" t="11689" r="10721" b="18496"/>
          <a:stretch/>
        </p:blipFill>
        <p:spPr>
          <a:xfrm>
            <a:off x="1952746" y="1140850"/>
            <a:ext cx="298137" cy="299759"/>
          </a:xfrm>
          <a:prstGeom prst="rect">
            <a:avLst/>
          </a:prstGeom>
          <a:noFill/>
          <a:ln w="12700" cap="flat" cmpd="sng">
            <a:noFill/>
            <a:prstDash val="solid"/>
            <a:round/>
            <a:headEnd type="none" w="sm" len="sm"/>
            <a:tailEnd type="none" w="sm" len="sm"/>
          </a:ln>
        </p:spPr>
      </p:pic>
      <p:sp>
        <p:nvSpPr>
          <p:cNvPr id="16" name="Google Shape;76;p5">
            <a:extLst>
              <a:ext uri="{FF2B5EF4-FFF2-40B4-BE49-F238E27FC236}">
                <a16:creationId xmlns:a16="http://schemas.microsoft.com/office/drawing/2014/main" id="{3B23275B-A192-4CF7-8ADB-3432F7A8213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7" name="Google Shape;78;p5">
            <a:extLst>
              <a:ext uri="{FF2B5EF4-FFF2-40B4-BE49-F238E27FC236}">
                <a16:creationId xmlns:a16="http://schemas.microsoft.com/office/drawing/2014/main" id="{E0EE01C9-12F8-4666-A099-04CB6376D03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8" name="Google Shape;203;g125f8f40711_0_141">
            <a:extLst>
              <a:ext uri="{FF2B5EF4-FFF2-40B4-BE49-F238E27FC236}">
                <a16:creationId xmlns:a16="http://schemas.microsoft.com/office/drawing/2014/main" id="{980AA005-1491-4BCC-B954-BCCE5FBC48A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7-1. </a:t>
            </a:r>
            <a:r>
              <a:rPr lang="ja-JP" altLang="en-US" sz="1600" b="1" i="0" u="none" strike="noStrike" cap="none" dirty="0">
                <a:solidFill>
                  <a:srgbClr val="000000"/>
                </a:solidFill>
                <a:latin typeface="Meiryo"/>
                <a:ea typeface="Meiryo"/>
                <a:cs typeface="Meiryo"/>
                <a:sym typeface="Meiryo"/>
              </a:rPr>
              <a:t>予定者・退職者の表示を切り替える</a:t>
            </a:r>
          </a:p>
        </p:txBody>
      </p:sp>
      <p:grpSp>
        <p:nvGrpSpPr>
          <p:cNvPr id="27" name="グループ化 26">
            <a:extLst>
              <a:ext uri="{FF2B5EF4-FFF2-40B4-BE49-F238E27FC236}">
                <a16:creationId xmlns:a16="http://schemas.microsoft.com/office/drawing/2014/main" id="{9F8D357B-C2D9-4749-AFB9-22FBF16A2116}"/>
              </a:ext>
            </a:extLst>
          </p:cNvPr>
          <p:cNvGrpSpPr/>
          <p:nvPr/>
        </p:nvGrpSpPr>
        <p:grpSpPr>
          <a:xfrm>
            <a:off x="839268" y="5371281"/>
            <a:ext cx="10264800" cy="903515"/>
            <a:chOff x="763325" y="5008363"/>
            <a:chExt cx="10264800" cy="903515"/>
          </a:xfrm>
        </p:grpSpPr>
        <p:sp>
          <p:nvSpPr>
            <p:cNvPr id="28" name="Google Shape;186;g125f8f40711_0_137">
              <a:extLst>
                <a:ext uri="{FF2B5EF4-FFF2-40B4-BE49-F238E27FC236}">
                  <a16:creationId xmlns:a16="http://schemas.microsoft.com/office/drawing/2014/main" id="{5602F86A-219B-4555-A366-C3298082D3D8}"/>
                </a:ext>
              </a:extLst>
            </p:cNvPr>
            <p:cNvSpPr/>
            <p:nvPr/>
          </p:nvSpPr>
          <p:spPr>
            <a:xfrm>
              <a:off x="763325" y="5008363"/>
              <a:ext cx="10264800" cy="849859"/>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sp>
          <p:nvSpPr>
            <p:cNvPr id="29" name="Google Shape;190;g125f8f40711_0_137">
              <a:extLst>
                <a:ext uri="{FF2B5EF4-FFF2-40B4-BE49-F238E27FC236}">
                  <a16:creationId xmlns:a16="http://schemas.microsoft.com/office/drawing/2014/main" id="{B2E81A90-69A7-4FD8-AD0D-6337BD41567F}"/>
                </a:ext>
              </a:extLst>
            </p:cNvPr>
            <p:cNvSpPr txBox="1"/>
            <p:nvPr/>
          </p:nvSpPr>
          <p:spPr>
            <a:xfrm>
              <a:off x="939517" y="5388698"/>
              <a:ext cx="99183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一度非表示にしたものを再度表示するためには、「予定者」「退職者」の チェックを付けます</a:t>
              </a:r>
            </a:p>
            <a:p>
              <a:pPr marL="0" marR="0" lvl="0" indent="0" algn="l"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a:ea typeface="Meiryo"/>
                  <a:cs typeface="Meiryo"/>
                  <a:sym typeface="Meiryo"/>
                </a:rPr>
                <a:t>（画面の再読み込みが必要です）。</a:t>
              </a:r>
            </a:p>
          </p:txBody>
        </p:sp>
        <p:sp>
          <p:nvSpPr>
            <p:cNvPr id="30" name="Google Shape;159;g125f8f40711_0_119">
              <a:extLst>
                <a:ext uri="{FF2B5EF4-FFF2-40B4-BE49-F238E27FC236}">
                  <a16:creationId xmlns:a16="http://schemas.microsoft.com/office/drawing/2014/main" id="{D248389F-8DEF-4C72-8AF7-78D5D3920D0A}"/>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31" name="Google Shape;161;g125f8f40711_0_119">
              <a:extLst>
                <a:ext uri="{FF2B5EF4-FFF2-40B4-BE49-F238E27FC236}">
                  <a16:creationId xmlns:a16="http://schemas.microsoft.com/office/drawing/2014/main" id="{29A76249-C631-47BD-9C8C-5B7EABDB7938}"/>
                </a:ext>
              </a:extLst>
            </p:cNvPr>
            <p:cNvPicPr preferRelativeResize="0"/>
            <p:nvPr/>
          </p:nvPicPr>
          <p:blipFill rotWithShape="1">
            <a:blip r:embed="rId4">
              <a:alphaModFix/>
            </a:blip>
            <a:srcRect/>
            <a:stretch/>
          </p:blipFill>
          <p:spPr>
            <a:xfrm>
              <a:off x="892786" y="5061896"/>
              <a:ext cx="335332" cy="338514"/>
            </a:xfrm>
            <a:prstGeom prst="rect">
              <a:avLst/>
            </a:prstGeom>
            <a:noFill/>
            <a:ln>
              <a:noFill/>
            </a:ln>
          </p:spPr>
        </p:pic>
        <p:sp>
          <p:nvSpPr>
            <p:cNvPr id="32" name="Google Shape;159;g125f8f40711_0_119">
              <a:extLst>
                <a:ext uri="{FF2B5EF4-FFF2-40B4-BE49-F238E27FC236}">
                  <a16:creationId xmlns:a16="http://schemas.microsoft.com/office/drawing/2014/main" id="{B9F7721F-7458-41D8-9836-FC45FA04B193}"/>
                </a:ext>
              </a:extLst>
            </p:cNvPr>
            <p:cNvSpPr txBox="1"/>
            <p:nvPr/>
          </p:nvSpPr>
          <p:spPr>
            <a:xfrm>
              <a:off x="1952893" y="5088584"/>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b="1" i="1" u="none" strike="noStrike" cap="none" dirty="0">
                <a:solidFill>
                  <a:srgbClr val="C96F06"/>
                </a:solidFill>
                <a:latin typeface="Meiryo"/>
                <a:ea typeface="Meiryo"/>
                <a:cs typeface="Meiryo"/>
                <a:sym typeface="Meiryo"/>
              </a:endParaRPr>
            </a:p>
          </p:txBody>
        </p:sp>
      </p:grpSp>
      <p:pic>
        <p:nvPicPr>
          <p:cNvPr id="2050" name="Picture 2">
            <a:extLst>
              <a:ext uri="{FF2B5EF4-FFF2-40B4-BE49-F238E27FC236}">
                <a16:creationId xmlns:a16="http://schemas.microsoft.com/office/drawing/2014/main" id="{DA6337E4-560F-46C2-A052-1D4853B55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68" y="2166853"/>
            <a:ext cx="9085874" cy="1994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18" name="Google Shape;156;g125f8f40711_0_119">
            <a:extLst>
              <a:ext uri="{FF2B5EF4-FFF2-40B4-BE49-F238E27FC236}">
                <a16:creationId xmlns:a16="http://schemas.microsoft.com/office/drawing/2014/main" id="{FF66BE74-89CD-47D0-B7A3-415FB4578CDD}"/>
              </a:ext>
            </a:extLst>
          </p:cNvPr>
          <p:cNvSpPr txBox="1"/>
          <p:nvPr/>
        </p:nvSpPr>
        <p:spPr>
          <a:xfrm>
            <a:off x="6169004" y="1200219"/>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②ポップアップ画面が表示されるので、「現在のパスワード」「新しいパスワード」「新しいパスワード（確認）」を入力して、　　　　をクリックします。</a:t>
            </a:r>
            <a:endParaRPr lang="ja-JP" altLang="en-US" sz="1400" b="1" i="0" u="none" strike="noStrike" cap="none" dirty="0">
              <a:solidFill>
                <a:srgbClr val="000000"/>
              </a:solidFill>
              <a:latin typeface="Meiryo"/>
              <a:ea typeface="Meiryo"/>
              <a:cs typeface="Meiryo"/>
              <a:sym typeface="Meiryo"/>
            </a:endParaRPr>
          </a:p>
        </p:txBody>
      </p:sp>
      <p:sp>
        <p:nvSpPr>
          <p:cNvPr id="556" name="Google Shape;556;g126584d4e9d_0_207"/>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562" name="Google Shape;562;g126584d4e9d_0_207"/>
          <p:cNvSpPr txBox="1"/>
          <p:nvPr/>
        </p:nvSpPr>
        <p:spPr>
          <a:xfrm>
            <a:off x="1958210" y="5881152"/>
            <a:ext cx="1003980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b="0" i="0" u="none" strike="noStrike" cap="none" dirty="0">
                <a:solidFill>
                  <a:srgbClr val="000000"/>
                </a:solidFill>
                <a:latin typeface="Meiryo"/>
                <a:ea typeface="Meiryo"/>
                <a:cs typeface="Meiryo"/>
                <a:sym typeface="Meiryo"/>
              </a:rPr>
              <a:t>※</a:t>
            </a:r>
            <a:r>
              <a:rPr lang="en-US" b="0" i="0" u="none" strike="noStrike" cap="none" dirty="0" err="1">
                <a:solidFill>
                  <a:srgbClr val="000000"/>
                </a:solidFill>
                <a:latin typeface="Meiryo"/>
                <a:ea typeface="Meiryo"/>
                <a:cs typeface="Meiryo"/>
                <a:sym typeface="Meiryo"/>
              </a:rPr>
              <a:t>パスワードに利用できる文字の条件等は、貴社パスワードルールに準じます</a:t>
            </a:r>
            <a:r>
              <a:rPr lang="en-US" b="0" i="0" u="none" strike="noStrike" cap="none" dirty="0">
                <a:solidFill>
                  <a:srgbClr val="000000"/>
                </a:solidFill>
                <a:latin typeface="Meiryo"/>
                <a:ea typeface="Meiryo"/>
                <a:cs typeface="Meiryo"/>
                <a:sym typeface="Meiryo"/>
              </a:rPr>
              <a:t>。</a:t>
            </a:r>
            <a:endParaRPr sz="900" b="0" i="0" u="none" strike="noStrike" cap="none" dirty="0">
              <a:solidFill>
                <a:srgbClr val="000000"/>
              </a:solidFill>
              <a:latin typeface="Arial"/>
              <a:ea typeface="Arial"/>
              <a:cs typeface="Arial"/>
              <a:sym typeface="Arial"/>
            </a:endParaRPr>
          </a:p>
        </p:txBody>
      </p:sp>
      <p:pic>
        <p:nvPicPr>
          <p:cNvPr id="565" name="Google Shape;565;g126584d4e9d_0_207"/>
          <p:cNvPicPr preferRelativeResize="0"/>
          <p:nvPr/>
        </p:nvPicPr>
        <p:blipFill rotWithShape="1">
          <a:blip r:embed="rId3">
            <a:alphaModFix/>
          </a:blip>
          <a:srcRect/>
          <a:stretch/>
        </p:blipFill>
        <p:spPr>
          <a:xfrm>
            <a:off x="6799389" y="2115592"/>
            <a:ext cx="4530122" cy="3214687"/>
          </a:xfrm>
          <a:prstGeom prst="rect">
            <a:avLst/>
          </a:prstGeom>
          <a:noFill/>
          <a:ln>
            <a:noFill/>
          </a:ln>
        </p:spPr>
      </p:pic>
      <p:pic>
        <p:nvPicPr>
          <p:cNvPr id="566" name="Google Shape;566;g126584d4e9d_0_207"/>
          <p:cNvPicPr preferRelativeResize="0"/>
          <p:nvPr/>
        </p:nvPicPr>
        <p:blipFill rotWithShape="1">
          <a:blip r:embed="rId3">
            <a:alphaModFix/>
          </a:blip>
          <a:srcRect l="85107" t="87382" r="5191" b="5662"/>
          <a:stretch/>
        </p:blipFill>
        <p:spPr>
          <a:xfrm>
            <a:off x="6626944" y="1669023"/>
            <a:ext cx="542172" cy="269819"/>
          </a:xfrm>
          <a:prstGeom prst="rect">
            <a:avLst/>
          </a:prstGeom>
          <a:noFill/>
          <a:ln>
            <a:noFill/>
          </a:ln>
        </p:spPr>
      </p:pic>
      <p:sp>
        <p:nvSpPr>
          <p:cNvPr id="13" name="Google Shape;76;p5">
            <a:extLst>
              <a:ext uri="{FF2B5EF4-FFF2-40B4-BE49-F238E27FC236}">
                <a16:creationId xmlns:a16="http://schemas.microsoft.com/office/drawing/2014/main" id="{44497DD1-8B74-42E9-8F33-641E0C755D1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87FF8950-8127-4A4B-88D6-5B0BD304AC5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6" name="Google Shape;203;g125f8f40711_0_141">
            <a:extLst>
              <a:ext uri="{FF2B5EF4-FFF2-40B4-BE49-F238E27FC236}">
                <a16:creationId xmlns:a16="http://schemas.microsoft.com/office/drawing/2014/main" id="{8BB55F35-5F35-41FB-9D7D-646B58C6FAA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7-2. </a:t>
            </a:r>
            <a:r>
              <a:rPr lang="ja-JP" altLang="en-US" sz="1600" b="1" i="0" u="none" strike="noStrike" cap="none" dirty="0">
                <a:solidFill>
                  <a:srgbClr val="000000"/>
                </a:solidFill>
                <a:latin typeface="Meiryo"/>
                <a:ea typeface="Meiryo"/>
                <a:cs typeface="Meiryo"/>
                <a:sym typeface="Meiryo"/>
              </a:rPr>
              <a:t>パスワードを変更する</a:t>
            </a:r>
          </a:p>
        </p:txBody>
      </p:sp>
      <p:sp>
        <p:nvSpPr>
          <p:cNvPr id="17" name="Google Shape;156;g125f8f40711_0_119">
            <a:extLst>
              <a:ext uri="{FF2B5EF4-FFF2-40B4-BE49-F238E27FC236}">
                <a16:creationId xmlns:a16="http://schemas.microsoft.com/office/drawing/2014/main" id="{4CC079DC-5E4B-4A7D-8644-2D8AB6E66A15}"/>
              </a:ext>
            </a:extLst>
          </p:cNvPr>
          <p:cNvSpPr txBox="1"/>
          <p:nvPr/>
        </p:nvSpPr>
        <p:spPr>
          <a:xfrm>
            <a:off x="745499" y="120595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①ユーザーアカウントメニューから「パスワード変更」をクリックします。</a:t>
            </a:r>
          </a:p>
        </p:txBody>
      </p:sp>
      <p:pic>
        <p:nvPicPr>
          <p:cNvPr id="12290" name="Picture 2">
            <a:extLst>
              <a:ext uri="{FF2B5EF4-FFF2-40B4-BE49-F238E27FC236}">
                <a16:creationId xmlns:a16="http://schemas.microsoft.com/office/drawing/2014/main" id="{AA6E48C1-8C31-47E5-9B94-BD1BF3C93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31"/>
          <a:stretch/>
        </p:blipFill>
        <p:spPr bwMode="auto">
          <a:xfrm>
            <a:off x="336247" y="2415396"/>
            <a:ext cx="6096000" cy="260214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4BD8E0D9-F2F4-2629-0E16-641CFEE80491}"/>
              </a:ext>
            </a:extLst>
          </p:cNvPr>
          <p:cNvPicPr>
            <a:picLocks noChangeAspect="1"/>
          </p:cNvPicPr>
          <p:nvPr/>
        </p:nvPicPr>
        <p:blipFill>
          <a:blip r:embed="rId5"/>
          <a:stretch>
            <a:fillRect/>
          </a:stretch>
        </p:blipFill>
        <p:spPr>
          <a:xfrm>
            <a:off x="0" y="2168575"/>
            <a:ext cx="6558400" cy="246821"/>
          </a:xfrm>
          <a:prstGeom prst="rect">
            <a:avLst/>
          </a:prstGeom>
        </p:spPr>
      </p:pic>
      <p:sp>
        <p:nvSpPr>
          <p:cNvPr id="4" name="正方形/長方形 3">
            <a:extLst>
              <a:ext uri="{FF2B5EF4-FFF2-40B4-BE49-F238E27FC236}">
                <a16:creationId xmlns:a16="http://schemas.microsoft.com/office/drawing/2014/main" id="{787E3816-5894-B110-5605-AF27F85E91A0}"/>
              </a:ext>
            </a:extLst>
          </p:cNvPr>
          <p:cNvSpPr/>
          <p:nvPr/>
        </p:nvSpPr>
        <p:spPr>
          <a:xfrm>
            <a:off x="6096000" y="2115592"/>
            <a:ext cx="462400" cy="3077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89;g125f8f40711_0_137">
            <a:extLst>
              <a:ext uri="{FF2B5EF4-FFF2-40B4-BE49-F238E27FC236}">
                <a16:creationId xmlns:a16="http://schemas.microsoft.com/office/drawing/2014/main" id="{4FCF1E7A-56FD-17EF-E569-52C62D52650E}"/>
              </a:ext>
            </a:extLst>
          </p:cNvPr>
          <p:cNvSpPr txBox="1"/>
          <p:nvPr/>
        </p:nvSpPr>
        <p:spPr>
          <a:xfrm>
            <a:off x="10966764" y="3556079"/>
            <a:ext cx="2327707" cy="492600"/>
          </a:xfrm>
          <a:prstGeom prst="rect">
            <a:avLst/>
          </a:prstGeom>
          <a:solidFill>
            <a:srgbClr val="FFFFFF"/>
          </a:solidFill>
          <a:ln w="9525" cap="flat" cmpd="sng">
            <a:solidFill>
              <a:srgbClr val="F0907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Meiryo"/>
                <a:ea typeface="Meiryo"/>
                <a:cs typeface="Meiryo"/>
                <a:sym typeface="Meiryo"/>
              </a:rPr>
              <a:t>【管理者様向け注意点】</a:t>
            </a:r>
            <a:endParaRPr sz="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Meiryo"/>
                <a:ea typeface="Meiryo"/>
                <a:cs typeface="Meiryo"/>
                <a:sym typeface="Meiryo"/>
              </a:rPr>
              <a:t>パスワードルールは、管理者機能「パスワード設定」で設定できます。</a:t>
            </a:r>
            <a:endParaRPr sz="800" b="0" i="0" u="none" strike="noStrike" cap="none">
              <a:solidFill>
                <a:srgbClr val="000000"/>
              </a:solidFill>
              <a:latin typeface="Meiryo"/>
              <a:ea typeface="Meiryo"/>
              <a:cs typeface="Meiryo"/>
              <a:sym typeface="Meiry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 name="図 6">
            <a:extLst>
              <a:ext uri="{FF2B5EF4-FFF2-40B4-BE49-F238E27FC236}">
                <a16:creationId xmlns:a16="http://schemas.microsoft.com/office/drawing/2014/main" id="{0FAEBBEF-1927-494C-A15C-5CE62E6304AA}"/>
              </a:ext>
            </a:extLst>
          </p:cNvPr>
          <p:cNvPicPr>
            <a:picLocks noChangeAspect="1"/>
          </p:cNvPicPr>
          <p:nvPr/>
        </p:nvPicPr>
        <p:blipFill>
          <a:blip r:embed="rId3"/>
          <a:stretch>
            <a:fillRect/>
          </a:stretch>
        </p:blipFill>
        <p:spPr>
          <a:xfrm>
            <a:off x="2846183" y="3039102"/>
            <a:ext cx="1651663" cy="1429977"/>
          </a:xfrm>
          <a:prstGeom prst="rect">
            <a:avLst/>
          </a:prstGeom>
        </p:spPr>
      </p:pic>
      <p:pic>
        <p:nvPicPr>
          <p:cNvPr id="3" name="図 2" descr="アイコン が含まれている画像&#10;&#10;自動的に生成された説明">
            <a:extLst>
              <a:ext uri="{FF2B5EF4-FFF2-40B4-BE49-F238E27FC236}">
                <a16:creationId xmlns:a16="http://schemas.microsoft.com/office/drawing/2014/main" id="{4F1E72A2-2919-48A0-AE79-B91F0E3056CF}"/>
              </a:ext>
            </a:extLst>
          </p:cNvPr>
          <p:cNvPicPr>
            <a:picLocks noChangeAspect="1"/>
          </p:cNvPicPr>
          <p:nvPr/>
        </p:nvPicPr>
        <p:blipFill>
          <a:blip r:embed="rId4"/>
          <a:stretch>
            <a:fillRect/>
          </a:stretch>
        </p:blipFill>
        <p:spPr>
          <a:xfrm>
            <a:off x="8216559" y="1396482"/>
            <a:ext cx="1642521" cy="1467399"/>
          </a:xfrm>
          <a:prstGeom prst="rect">
            <a:avLst/>
          </a:prstGeom>
        </p:spPr>
      </p:pic>
      <p:sp>
        <p:nvSpPr>
          <p:cNvPr id="76" name="Google Shape;76;p5"/>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77" name="Google Shape;77;p5"/>
          <p:cNvSpPr txBox="1"/>
          <p:nvPr/>
        </p:nvSpPr>
        <p:spPr>
          <a:xfrm>
            <a:off x="547650" y="860419"/>
            <a:ext cx="1139854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i="0" u="none" strike="noStrike" cap="none" dirty="0" err="1">
                <a:solidFill>
                  <a:srgbClr val="000000"/>
                </a:solidFill>
                <a:latin typeface="Meiryo"/>
                <a:ea typeface="Meiryo"/>
                <a:cs typeface="Meiryo"/>
                <a:sym typeface="Meiryo"/>
              </a:rPr>
              <a:t>社員同士で「顔と名前の一致」を実現させ、様々な人材情報を一元管理する人材マネジメントシステムです</a:t>
            </a:r>
            <a:r>
              <a:rPr lang="en-US" i="0" u="none" strike="noStrike" cap="none" dirty="0">
                <a:solidFill>
                  <a:srgbClr val="000000"/>
                </a:solidFill>
                <a:latin typeface="Meiryo"/>
                <a:ea typeface="Meiryo"/>
                <a:cs typeface="Meiryo"/>
                <a:sym typeface="Meiryo"/>
              </a:rPr>
              <a:t>。</a:t>
            </a:r>
            <a:endParaRPr i="0" u="none" strike="noStrike" cap="none" dirty="0">
              <a:solidFill>
                <a:srgbClr val="000000"/>
              </a:solidFill>
              <a:latin typeface="Trebuchet MS"/>
              <a:ea typeface="Trebuchet MS"/>
              <a:cs typeface="Trebuchet MS"/>
              <a:sym typeface="Trebuchet MS"/>
            </a:endParaRPr>
          </a:p>
        </p:txBody>
      </p:sp>
      <p:sp>
        <p:nvSpPr>
          <p:cNvPr id="78" name="Google Shape;78;p5"/>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a:solidFill>
                  <a:srgbClr val="000000"/>
                </a:solidFill>
                <a:latin typeface="Meiryo"/>
                <a:ea typeface="Meiryo"/>
                <a:cs typeface="Meiryo"/>
                <a:sym typeface="Meiryo"/>
              </a:rPr>
              <a:t>1. </a:t>
            </a:r>
            <a:r>
              <a:rPr lang="en-US" b="1" i="0" u="none" strike="noStrike" cap="none" dirty="0" err="1">
                <a:solidFill>
                  <a:srgbClr val="000000"/>
                </a:solidFill>
                <a:latin typeface="Meiryo"/>
                <a:ea typeface="Meiryo"/>
                <a:cs typeface="Meiryo"/>
                <a:sym typeface="Meiryo"/>
              </a:rPr>
              <a:t>カオナビとは</a:t>
            </a:r>
            <a:endParaRPr b="1" i="0" u="none" strike="noStrike" cap="none" dirty="0">
              <a:solidFill>
                <a:srgbClr val="000000"/>
              </a:solidFill>
              <a:latin typeface="Meiryo"/>
              <a:ea typeface="Meiryo"/>
              <a:cs typeface="Meiryo"/>
              <a:sym typeface="Meiryo"/>
            </a:endParaRPr>
          </a:p>
        </p:txBody>
      </p:sp>
      <p:sp>
        <p:nvSpPr>
          <p:cNvPr id="79" name="Google Shape;79;p5"/>
          <p:cNvSpPr txBox="1"/>
          <p:nvPr/>
        </p:nvSpPr>
        <p:spPr>
          <a:xfrm>
            <a:off x="547650" y="1209308"/>
            <a:ext cx="100737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700" b="1" i="0" u="sng" strike="noStrike" cap="none" dirty="0" err="1">
                <a:solidFill>
                  <a:srgbClr val="000000"/>
                </a:solidFill>
                <a:latin typeface="Meiryo"/>
                <a:ea typeface="Meiryo"/>
                <a:cs typeface="Meiryo"/>
                <a:sym typeface="Meiryo"/>
              </a:rPr>
              <a:t>カオナビ導入によって出来ること</a:t>
            </a:r>
            <a:endParaRPr sz="1700" b="1" i="0" u="sng" strike="noStrike" cap="none" dirty="0">
              <a:solidFill>
                <a:srgbClr val="000000"/>
              </a:solidFill>
              <a:latin typeface="Meiryo"/>
              <a:ea typeface="Meiryo"/>
              <a:cs typeface="Meiryo"/>
              <a:sym typeface="Meiryo"/>
            </a:endParaRPr>
          </a:p>
        </p:txBody>
      </p:sp>
      <p:sp>
        <p:nvSpPr>
          <p:cNvPr id="80" name="Google Shape;80;p5"/>
          <p:cNvSpPr txBox="1"/>
          <p:nvPr/>
        </p:nvSpPr>
        <p:spPr>
          <a:xfrm>
            <a:off x="938955" y="1998675"/>
            <a:ext cx="8807700" cy="9925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電話でしか話したことのないメンバーも「顔」が見えれば</a:t>
            </a:r>
            <a:r>
              <a:rPr lang="en-US" sz="1300" b="0" i="0" u="none" strike="noStrike" cap="none" dirty="0">
                <a:solidFill>
                  <a:srgbClr val="000000"/>
                </a:solidFill>
                <a:latin typeface="Meiryo"/>
                <a:ea typeface="Meiryo"/>
                <a:cs typeface="Meiryo"/>
                <a:sym typeface="Meiryo"/>
              </a:rPr>
              <a:t>、</a:t>
            </a:r>
          </a:p>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安心感や親近感が湧きコミュニケーションが取りやすくなり社員同士の相互理解が深まります</a:t>
            </a:r>
            <a:r>
              <a:rPr lang="en-US" sz="1300" b="0" i="0" u="none" strike="noStrike" cap="none" dirty="0">
                <a:solidFill>
                  <a:srgbClr val="000000"/>
                </a:solidFill>
                <a:latin typeface="Meiryo"/>
                <a:ea typeface="Meiryo"/>
                <a:cs typeface="Meiryo"/>
                <a:sym typeface="Meiryo"/>
              </a:rPr>
              <a:t>！</a:t>
            </a:r>
          </a:p>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良い仕事は良いコミュニケーションから</a:t>
            </a:r>
            <a:r>
              <a:rPr lang="en-US" sz="1300" b="0" i="0" u="none" strike="noStrike" cap="none" dirty="0">
                <a:solidFill>
                  <a:srgbClr val="000000"/>
                </a:solidFill>
                <a:latin typeface="Meiryo"/>
                <a:ea typeface="Meiryo"/>
                <a:cs typeface="Meiryo"/>
                <a:sym typeface="Meiryo"/>
              </a:rPr>
              <a:t>。</a:t>
            </a:r>
            <a:endParaRPr sz="1300" b="0" i="0" u="none" strike="noStrike" cap="none" dirty="0">
              <a:solidFill>
                <a:srgbClr val="000000"/>
              </a:solidFill>
              <a:latin typeface="Meiryo"/>
              <a:ea typeface="Meiryo"/>
              <a:cs typeface="Meiryo"/>
              <a:sym typeface="Meiryo"/>
            </a:endParaRPr>
          </a:p>
        </p:txBody>
      </p:sp>
      <p:sp>
        <p:nvSpPr>
          <p:cNvPr id="81" name="Google Shape;81;p5"/>
          <p:cNvSpPr txBox="1"/>
          <p:nvPr/>
        </p:nvSpPr>
        <p:spPr>
          <a:xfrm>
            <a:off x="714105" y="1701196"/>
            <a:ext cx="92574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err="1">
                <a:solidFill>
                  <a:srgbClr val="000000"/>
                </a:solidFill>
                <a:latin typeface="Meiryo"/>
                <a:ea typeface="Meiryo"/>
                <a:cs typeface="Meiryo"/>
                <a:sym typeface="Meiryo"/>
              </a:rPr>
              <a:t>普段顔を合わせない拠点のメンバーとも顔が分かればコミュニケーションが円滑に</a:t>
            </a:r>
            <a:r>
              <a:rPr lang="en-US" b="1" i="0" u="none" strike="noStrike" cap="none" dirty="0">
                <a:solidFill>
                  <a:srgbClr val="000000"/>
                </a:solidFill>
                <a:latin typeface="Meiryo"/>
                <a:ea typeface="Meiryo"/>
                <a:cs typeface="Meiryo"/>
                <a:sym typeface="Meiryo"/>
              </a:rPr>
              <a:t>！</a:t>
            </a:r>
            <a:endParaRPr b="1" i="0" u="none" strike="noStrike" cap="none" dirty="0">
              <a:solidFill>
                <a:srgbClr val="000000"/>
              </a:solidFill>
              <a:latin typeface="Meiryo"/>
              <a:ea typeface="Meiryo"/>
              <a:cs typeface="Meiryo"/>
              <a:sym typeface="Meiryo"/>
            </a:endParaRPr>
          </a:p>
        </p:txBody>
      </p:sp>
      <p:sp>
        <p:nvSpPr>
          <p:cNvPr id="84" name="Google Shape;84;p5"/>
          <p:cNvSpPr txBox="1"/>
          <p:nvPr/>
        </p:nvSpPr>
        <p:spPr>
          <a:xfrm>
            <a:off x="4508456" y="3496715"/>
            <a:ext cx="6550800" cy="9925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人事情報以外も一元化するので</a:t>
            </a:r>
            <a:r>
              <a:rPr lang="en-US" sz="1300" b="0" i="0" u="none" strike="noStrike" cap="none" dirty="0">
                <a:solidFill>
                  <a:srgbClr val="000000"/>
                </a:solidFill>
                <a:latin typeface="Meiryo"/>
                <a:ea typeface="Meiryo"/>
                <a:cs typeface="Meiryo"/>
                <a:sym typeface="Meiryo"/>
              </a:rPr>
              <a:t>、</a:t>
            </a:r>
            <a:endParaRPr sz="1300" b="0" i="0" u="none" strike="noStrike" cap="none" dirty="0">
              <a:solidFill>
                <a:srgbClr val="000000"/>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a:solidFill>
                  <a:srgbClr val="000000"/>
                </a:solidFill>
                <a:latin typeface="Meiryo"/>
                <a:ea typeface="Meiryo"/>
                <a:cs typeface="Meiryo"/>
                <a:sym typeface="Meiryo"/>
              </a:rPr>
              <a:t>「</a:t>
            </a:r>
            <a:r>
              <a:rPr lang="en-US" sz="1300" b="0" i="0" u="none" strike="noStrike" cap="none" dirty="0" err="1">
                <a:solidFill>
                  <a:srgbClr val="000000"/>
                </a:solidFill>
                <a:latin typeface="Meiryo"/>
                <a:ea typeface="Meiryo"/>
                <a:cs typeface="Meiryo"/>
                <a:sym typeface="Meiryo"/>
              </a:rPr>
              <a:t>あの部署にいた人、名前何だっけ</a:t>
            </a:r>
            <a:r>
              <a:rPr lang="en-US" sz="1300" b="0" i="0" u="none" strike="noStrike" cap="none" dirty="0">
                <a:solidFill>
                  <a:srgbClr val="000000"/>
                </a:solidFill>
                <a:latin typeface="Meiryo"/>
                <a:ea typeface="Meiryo"/>
                <a:cs typeface="Meiryo"/>
                <a:sym typeface="Meiryo"/>
              </a:rPr>
              <a:t>？」「</a:t>
            </a:r>
            <a:r>
              <a:rPr lang="en-US" sz="1300" b="0" i="0" u="none" strike="noStrike" cap="none" dirty="0" err="1">
                <a:solidFill>
                  <a:srgbClr val="000000"/>
                </a:solidFill>
                <a:latin typeface="Meiryo"/>
                <a:ea typeface="Meiryo"/>
                <a:cs typeface="Meiryo"/>
                <a:sym typeface="Meiryo"/>
              </a:rPr>
              <a:t>あの資格持っている人いなかったっけ</a:t>
            </a:r>
            <a:r>
              <a:rPr lang="en-US" sz="1300" b="0" i="0" u="none" strike="noStrike" cap="none" dirty="0">
                <a:solidFill>
                  <a:srgbClr val="000000"/>
                </a:solidFill>
                <a:latin typeface="Meiryo"/>
                <a:ea typeface="Meiryo"/>
                <a:cs typeface="Meiryo"/>
                <a:sym typeface="Meiryo"/>
              </a:rPr>
              <a:t>」</a:t>
            </a:r>
            <a:endParaRPr sz="1300" b="0" i="0" u="none" strike="noStrike" cap="none" dirty="0">
              <a:solidFill>
                <a:srgbClr val="000000"/>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といったことも社員情報を検索できることで解決できます</a:t>
            </a:r>
            <a:r>
              <a:rPr lang="en-US" sz="1300" b="0" i="0" u="none" strike="noStrike" cap="none" dirty="0">
                <a:solidFill>
                  <a:srgbClr val="000000"/>
                </a:solidFill>
                <a:latin typeface="Meiryo"/>
                <a:ea typeface="Meiryo"/>
                <a:cs typeface="Meiryo"/>
                <a:sym typeface="Meiryo"/>
              </a:rPr>
              <a:t>！</a:t>
            </a:r>
            <a:endParaRPr sz="1300" b="0" i="0" u="none" strike="noStrike" cap="none" dirty="0">
              <a:solidFill>
                <a:srgbClr val="000000"/>
              </a:solidFill>
              <a:latin typeface="Meiryo"/>
              <a:ea typeface="Meiryo"/>
              <a:cs typeface="Meiryo"/>
              <a:sym typeface="Meiryo"/>
            </a:endParaRPr>
          </a:p>
        </p:txBody>
      </p:sp>
      <p:sp>
        <p:nvSpPr>
          <p:cNvPr id="85" name="Google Shape;85;p5"/>
          <p:cNvSpPr txBox="1"/>
          <p:nvPr/>
        </p:nvSpPr>
        <p:spPr>
          <a:xfrm>
            <a:off x="4329056" y="3188979"/>
            <a:ext cx="67302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err="1">
                <a:solidFill>
                  <a:srgbClr val="000000"/>
                </a:solidFill>
                <a:latin typeface="Meiryo"/>
                <a:ea typeface="Meiryo"/>
                <a:cs typeface="Meiryo"/>
                <a:sym typeface="Meiryo"/>
              </a:rPr>
              <a:t>スキルや過去の業務経験などから社員を検索することが出来ます</a:t>
            </a:r>
            <a:r>
              <a:rPr lang="en-US" b="1" i="0" u="none" strike="noStrike" cap="none" dirty="0">
                <a:solidFill>
                  <a:srgbClr val="000000"/>
                </a:solidFill>
                <a:latin typeface="Meiryo"/>
                <a:ea typeface="Meiryo"/>
                <a:cs typeface="Meiryo"/>
                <a:sym typeface="Meiryo"/>
              </a:rPr>
              <a:t>！</a:t>
            </a:r>
            <a:endParaRPr b="1" i="0" u="none" strike="noStrike" cap="none" dirty="0">
              <a:solidFill>
                <a:srgbClr val="000000"/>
              </a:solidFill>
              <a:latin typeface="Meiryo"/>
              <a:ea typeface="Meiryo"/>
              <a:cs typeface="Meiryo"/>
              <a:sym typeface="Meiryo"/>
            </a:endParaRPr>
          </a:p>
        </p:txBody>
      </p:sp>
      <p:sp>
        <p:nvSpPr>
          <p:cNvPr id="86" name="Google Shape;86;p5"/>
          <p:cNvSpPr txBox="1"/>
          <p:nvPr/>
        </p:nvSpPr>
        <p:spPr>
          <a:xfrm>
            <a:off x="1770502" y="4913118"/>
            <a:ext cx="985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err="1">
                <a:solidFill>
                  <a:srgbClr val="000000"/>
                </a:solidFill>
                <a:latin typeface="Meiryo"/>
                <a:ea typeface="Meiryo"/>
                <a:cs typeface="Meiryo"/>
                <a:sym typeface="Meiryo"/>
              </a:rPr>
              <a:t>クラウドでの情報管理で、ペーパーレス化へ前進！組織図も、評価シートもカオナビで実施</a:t>
            </a:r>
            <a:r>
              <a:rPr lang="en-US" b="1" i="0" u="none" strike="noStrike" cap="none" dirty="0">
                <a:solidFill>
                  <a:srgbClr val="000000"/>
                </a:solidFill>
                <a:latin typeface="Meiryo"/>
                <a:ea typeface="Meiryo"/>
                <a:cs typeface="Meiryo"/>
                <a:sym typeface="Meiryo"/>
              </a:rPr>
              <a:t>！</a:t>
            </a:r>
            <a:endParaRPr b="1" i="0" u="none" strike="noStrike" cap="none" dirty="0">
              <a:solidFill>
                <a:srgbClr val="000000"/>
              </a:solidFill>
              <a:latin typeface="Meiryo"/>
              <a:ea typeface="Meiryo"/>
              <a:cs typeface="Meiryo"/>
              <a:sym typeface="Meiryo"/>
            </a:endParaRPr>
          </a:p>
        </p:txBody>
      </p:sp>
      <p:sp>
        <p:nvSpPr>
          <p:cNvPr id="88" name="Google Shape;88;p5"/>
          <p:cNvSpPr txBox="1"/>
          <p:nvPr/>
        </p:nvSpPr>
        <p:spPr>
          <a:xfrm>
            <a:off x="1899397" y="5268742"/>
            <a:ext cx="7779300" cy="9925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組織改編の度に印刷していた組織図や、紙で保管し続けている過去の評価シートも</a:t>
            </a:r>
            <a:r>
              <a:rPr lang="en-US" sz="1300" b="0" i="0" u="none" strike="noStrike" cap="none" dirty="0">
                <a:solidFill>
                  <a:srgbClr val="000000"/>
                </a:solidFill>
                <a:latin typeface="Meiryo"/>
                <a:ea typeface="Meiryo"/>
                <a:cs typeface="Meiryo"/>
                <a:sym typeface="Meiryo"/>
              </a:rPr>
              <a:t>、</a:t>
            </a:r>
          </a:p>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err="1">
                <a:solidFill>
                  <a:srgbClr val="000000"/>
                </a:solidFill>
                <a:latin typeface="Meiryo"/>
                <a:ea typeface="Meiryo"/>
                <a:cs typeface="Meiryo"/>
                <a:sym typeface="Meiryo"/>
              </a:rPr>
              <a:t>カオナビ上で閲覧できるから煩雑な紙資料管理が削減。ペーパーレスを実現できます</a:t>
            </a:r>
            <a:r>
              <a:rPr lang="en-US" sz="1300" b="0" i="0" u="none" strike="noStrike" cap="none" dirty="0">
                <a:solidFill>
                  <a:srgbClr val="000000"/>
                </a:solidFill>
                <a:latin typeface="Meiryo"/>
                <a:ea typeface="Meiryo"/>
                <a:cs typeface="Meiryo"/>
                <a:sym typeface="Meiryo"/>
              </a:rPr>
              <a:t>！</a:t>
            </a:r>
            <a:endParaRPr sz="1300" b="0" i="0" u="none" strike="noStrike" cap="none" dirty="0">
              <a:solidFill>
                <a:srgbClr val="000000"/>
              </a:solidFill>
              <a:latin typeface="Meiryo"/>
              <a:ea typeface="Meiryo"/>
              <a:cs typeface="Meiryo"/>
              <a:sym typeface="Meiryo"/>
            </a:endParaRPr>
          </a:p>
          <a:p>
            <a:pPr marL="0" marR="0" lvl="0" indent="0" algn="l" rtl="0">
              <a:lnSpc>
                <a:spcPct val="150000"/>
              </a:lnSpc>
              <a:spcBef>
                <a:spcPts val="0"/>
              </a:spcBef>
              <a:spcAft>
                <a:spcPts val="0"/>
              </a:spcAft>
              <a:buClr>
                <a:srgbClr val="000000"/>
              </a:buClr>
              <a:buSzPts val="1600"/>
              <a:buFont typeface="Arial"/>
              <a:buNone/>
            </a:pPr>
            <a:r>
              <a:rPr lang="en-US" sz="1300" b="0" i="0" u="none" strike="noStrike" cap="none" dirty="0">
                <a:solidFill>
                  <a:srgbClr val="000000"/>
                </a:solidFill>
                <a:latin typeface="Meiryo"/>
                <a:ea typeface="Meiryo"/>
                <a:cs typeface="Meiryo"/>
                <a:sym typeface="Meiryo"/>
              </a:rPr>
              <a:t>※</a:t>
            </a:r>
            <a:r>
              <a:rPr lang="en-US" sz="1300" b="0" i="0" u="none" strike="noStrike" cap="none" dirty="0" err="1">
                <a:solidFill>
                  <a:srgbClr val="000000"/>
                </a:solidFill>
                <a:latin typeface="Meiryo"/>
                <a:ea typeface="Meiryo"/>
                <a:cs typeface="Meiryo"/>
                <a:sym typeface="Meiryo"/>
              </a:rPr>
              <a:t>過去の評価シートなどは、権限設定により必要な範囲のみでの公開となります</a:t>
            </a:r>
            <a:r>
              <a:rPr lang="en-US" sz="1300" b="0" i="0" u="none" strike="noStrike" cap="none" dirty="0">
                <a:solidFill>
                  <a:srgbClr val="000000"/>
                </a:solidFill>
                <a:latin typeface="Meiryo"/>
                <a:ea typeface="Meiryo"/>
                <a:cs typeface="Meiryo"/>
                <a:sym typeface="Meiryo"/>
              </a:rPr>
              <a:t>。</a:t>
            </a:r>
            <a:endParaRPr sz="1300" b="0" i="0" u="none" strike="noStrike" cap="none" dirty="0">
              <a:solidFill>
                <a:srgbClr val="000000"/>
              </a:solidFill>
              <a:latin typeface="Meiryo"/>
              <a:ea typeface="Meiryo"/>
              <a:cs typeface="Meiryo"/>
              <a:sym typeface="Meiryo"/>
            </a:endParaRPr>
          </a:p>
        </p:txBody>
      </p:sp>
      <p:pic>
        <p:nvPicPr>
          <p:cNvPr id="4" name="図 3">
            <a:extLst>
              <a:ext uri="{FF2B5EF4-FFF2-40B4-BE49-F238E27FC236}">
                <a16:creationId xmlns:a16="http://schemas.microsoft.com/office/drawing/2014/main" id="{48A62522-8C6E-42B6-A80E-C40375798F5F}"/>
              </a:ext>
            </a:extLst>
          </p:cNvPr>
          <p:cNvPicPr>
            <a:picLocks noChangeAspect="1"/>
          </p:cNvPicPr>
          <p:nvPr/>
        </p:nvPicPr>
        <p:blipFill rotWithShape="1">
          <a:blip r:embed="rId5"/>
          <a:srcRect b="30656"/>
          <a:stretch/>
        </p:blipFill>
        <p:spPr>
          <a:xfrm>
            <a:off x="9115995" y="4583816"/>
            <a:ext cx="1562080" cy="16774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126584d4e9d_0_219"/>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603" name="Google Shape;603;g126584d4e9d_0_219"/>
          <p:cNvSpPr txBox="1"/>
          <p:nvPr/>
        </p:nvSpPr>
        <p:spPr>
          <a:xfrm>
            <a:off x="292317" y="1630795"/>
            <a:ext cx="100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a:solidFill>
                  <a:srgbClr val="000000"/>
                </a:solidFill>
                <a:latin typeface="Meiryo"/>
                <a:ea typeface="Meiryo"/>
                <a:cs typeface="Meiryo"/>
                <a:sym typeface="Meiryo"/>
              </a:rPr>
              <a:t>●</a:t>
            </a:r>
            <a:r>
              <a:rPr lang="en-US" b="1" i="0" u="none" strike="noStrike" cap="none" dirty="0" err="1">
                <a:solidFill>
                  <a:srgbClr val="000000"/>
                </a:solidFill>
                <a:latin typeface="Meiryo"/>
                <a:ea typeface="Meiryo"/>
                <a:cs typeface="Meiryo"/>
                <a:sym typeface="Meiryo"/>
              </a:rPr>
              <a:t>メール・通知送信履歴を確認する方法</a:t>
            </a:r>
            <a:endParaRPr b="0" i="0" u="none" strike="noStrike" cap="none" dirty="0">
              <a:solidFill>
                <a:srgbClr val="000000"/>
              </a:solidFill>
              <a:latin typeface="Meiryo"/>
              <a:ea typeface="Meiryo"/>
              <a:cs typeface="Meiryo"/>
              <a:sym typeface="Meiryo"/>
            </a:endParaRPr>
          </a:p>
        </p:txBody>
      </p:sp>
      <p:sp>
        <p:nvSpPr>
          <p:cNvPr id="12" name="Google Shape;76;p5">
            <a:extLst>
              <a:ext uri="{FF2B5EF4-FFF2-40B4-BE49-F238E27FC236}">
                <a16:creationId xmlns:a16="http://schemas.microsoft.com/office/drawing/2014/main" id="{B12D8DA9-7956-428B-8B00-7CF0FE0DE49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B36C879E-4032-4D73-9437-5A2E72E2E51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4" name="Google Shape;203;g125f8f40711_0_141">
            <a:extLst>
              <a:ext uri="{FF2B5EF4-FFF2-40B4-BE49-F238E27FC236}">
                <a16:creationId xmlns:a16="http://schemas.microsoft.com/office/drawing/2014/main" id="{14A32C12-8F1A-44C1-BF71-D1D55C4886A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7-3. </a:t>
            </a:r>
            <a:r>
              <a:rPr lang="ja-JP" altLang="en-US" sz="1600" b="1" i="0" u="none" strike="noStrike" cap="none" dirty="0">
                <a:solidFill>
                  <a:srgbClr val="000000"/>
                </a:solidFill>
                <a:latin typeface="Meiryo"/>
                <a:ea typeface="Meiryo"/>
                <a:cs typeface="Meiryo"/>
                <a:sym typeface="Meiryo"/>
              </a:rPr>
              <a:t>メール・通知送信履歴を確認する</a:t>
            </a:r>
            <a:endParaRPr lang="ja-JP" altLang="en-US" sz="500" b="1" i="0" u="none" strike="noStrike" cap="none" dirty="0">
              <a:solidFill>
                <a:srgbClr val="000000"/>
              </a:solidFill>
              <a:latin typeface="Meiryo"/>
              <a:ea typeface="Meiryo"/>
              <a:cs typeface="Meiryo"/>
              <a:sym typeface="Meiryo"/>
            </a:endParaRPr>
          </a:p>
        </p:txBody>
      </p:sp>
      <p:sp>
        <p:nvSpPr>
          <p:cNvPr id="15" name="Google Shape;510;g126584d4e9d_0_115">
            <a:extLst>
              <a:ext uri="{FF2B5EF4-FFF2-40B4-BE49-F238E27FC236}">
                <a16:creationId xmlns:a16="http://schemas.microsoft.com/office/drawing/2014/main" id="{7E6C4A1D-FD09-494B-8AD0-10C49E8F4C73}"/>
              </a:ext>
            </a:extLst>
          </p:cNvPr>
          <p:cNvSpPr txBox="1"/>
          <p:nvPr/>
        </p:nvSpPr>
        <p:spPr>
          <a:xfrm>
            <a:off x="728700" y="1237432"/>
            <a:ext cx="10734600" cy="307800"/>
          </a:xfrm>
          <a:prstGeom prst="rect">
            <a:avLst/>
          </a:prstGeom>
          <a:solidFill>
            <a:srgbClr val="FCD3A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「個別メール」「一括メール」の送信権限がある場合に利用可能です。</a:t>
            </a:r>
          </a:p>
        </p:txBody>
      </p:sp>
      <p:sp>
        <p:nvSpPr>
          <p:cNvPr id="16" name="Google Shape;156;g125f8f40711_0_119">
            <a:extLst>
              <a:ext uri="{FF2B5EF4-FFF2-40B4-BE49-F238E27FC236}">
                <a16:creationId xmlns:a16="http://schemas.microsoft.com/office/drawing/2014/main" id="{35055943-991C-41A4-B714-5A065BED3665}"/>
              </a:ext>
            </a:extLst>
          </p:cNvPr>
          <p:cNvSpPr txBox="1"/>
          <p:nvPr/>
        </p:nvSpPr>
        <p:spPr>
          <a:xfrm>
            <a:off x="6185803" y="192577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②ポップアップ画面で「メール・通知送信履歴」が一覧で表示されます。</a:t>
            </a:r>
            <a:endParaRPr lang="ja-JP" altLang="en-US" sz="800" b="0" i="0" u="none" strike="noStrike" cap="none" dirty="0">
              <a:solidFill>
                <a:srgbClr val="000000"/>
              </a:solidFill>
              <a:latin typeface="Arial"/>
              <a:ea typeface="Arial"/>
              <a:cs typeface="Arial"/>
              <a:sym typeface="Arial"/>
            </a:endParaRPr>
          </a:p>
        </p:txBody>
      </p:sp>
      <p:sp>
        <p:nvSpPr>
          <p:cNvPr id="17" name="Google Shape;156;g125f8f40711_0_119">
            <a:extLst>
              <a:ext uri="{FF2B5EF4-FFF2-40B4-BE49-F238E27FC236}">
                <a16:creationId xmlns:a16="http://schemas.microsoft.com/office/drawing/2014/main" id="{12BBB0DB-1614-47DD-A1C4-5644B9528626}"/>
              </a:ext>
            </a:extLst>
          </p:cNvPr>
          <p:cNvSpPr txBox="1"/>
          <p:nvPr/>
        </p:nvSpPr>
        <p:spPr>
          <a:xfrm>
            <a:off x="762298" y="193151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①ユーザーアカウントメニューから「メール・通知送信履歴」をクリックします。</a:t>
            </a:r>
            <a:endParaRPr lang="ja-JP" altLang="en-US" sz="800" b="0" i="0" u="none" strike="noStrike" cap="none" dirty="0">
              <a:solidFill>
                <a:srgbClr val="000000"/>
              </a:solidFill>
              <a:latin typeface="Arial"/>
              <a:ea typeface="Arial"/>
              <a:cs typeface="Arial"/>
              <a:sym typeface="Arial"/>
            </a:endParaRPr>
          </a:p>
        </p:txBody>
      </p:sp>
      <p:pic>
        <p:nvPicPr>
          <p:cNvPr id="14338" name="Picture 2">
            <a:extLst>
              <a:ext uri="{FF2B5EF4-FFF2-40B4-BE49-F238E27FC236}">
                <a16:creationId xmlns:a16="http://schemas.microsoft.com/office/drawing/2014/main" id="{4E790065-46D7-4D82-80DB-42E5222CD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4"/>
          <a:stretch/>
        </p:blipFill>
        <p:spPr bwMode="auto">
          <a:xfrm>
            <a:off x="505336" y="2827937"/>
            <a:ext cx="5680467" cy="23992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63E1991-C3B7-46D6-B87E-527E81C18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958" y="2448954"/>
            <a:ext cx="3718983" cy="3011435"/>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971A1F78-D7F8-4B9F-41C5-23C89EB8656C}"/>
              </a:ext>
            </a:extLst>
          </p:cNvPr>
          <p:cNvPicPr>
            <a:picLocks noChangeAspect="1"/>
          </p:cNvPicPr>
          <p:nvPr/>
        </p:nvPicPr>
        <p:blipFill>
          <a:blip r:embed="rId5"/>
          <a:stretch>
            <a:fillRect/>
          </a:stretch>
        </p:blipFill>
        <p:spPr>
          <a:xfrm>
            <a:off x="343473" y="2577992"/>
            <a:ext cx="5842330" cy="219872"/>
          </a:xfrm>
          <a:prstGeom prst="rect">
            <a:avLst/>
          </a:prstGeom>
        </p:spPr>
      </p:pic>
      <p:sp>
        <p:nvSpPr>
          <p:cNvPr id="3" name="正方形/長方形 2">
            <a:extLst>
              <a:ext uri="{FF2B5EF4-FFF2-40B4-BE49-F238E27FC236}">
                <a16:creationId xmlns:a16="http://schemas.microsoft.com/office/drawing/2014/main" id="{AFA9448E-66C7-7399-F4CE-B6C1BE938D9E}"/>
              </a:ext>
            </a:extLst>
          </p:cNvPr>
          <p:cNvSpPr/>
          <p:nvPr/>
        </p:nvSpPr>
        <p:spPr>
          <a:xfrm>
            <a:off x="5786968" y="2520201"/>
            <a:ext cx="462400" cy="3077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126584d4e9d_0_223"/>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618" name="Google Shape;618;g126584d4e9d_0_223"/>
          <p:cNvSpPr txBox="1"/>
          <p:nvPr/>
        </p:nvSpPr>
        <p:spPr>
          <a:xfrm>
            <a:off x="292317" y="1161864"/>
            <a:ext cx="100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0" u="none" strike="noStrike" cap="none" dirty="0">
                <a:solidFill>
                  <a:srgbClr val="000000"/>
                </a:solidFill>
                <a:latin typeface="Meiryo"/>
                <a:ea typeface="Meiryo"/>
                <a:cs typeface="Meiryo"/>
                <a:sym typeface="Meiryo"/>
              </a:rPr>
              <a:t>●</a:t>
            </a:r>
            <a:r>
              <a:rPr lang="en-US" b="1" i="0" u="none" strike="noStrike" cap="none" dirty="0" err="1">
                <a:solidFill>
                  <a:srgbClr val="000000"/>
                </a:solidFill>
                <a:latin typeface="Meiryo"/>
                <a:ea typeface="Meiryo"/>
                <a:cs typeface="Meiryo"/>
                <a:sym typeface="Meiryo"/>
              </a:rPr>
              <a:t>送信メールの詳細を確認する方法</a:t>
            </a:r>
            <a:endParaRPr b="1" i="0" u="none" strike="noStrike" cap="none" dirty="0">
              <a:solidFill>
                <a:srgbClr val="000000"/>
              </a:solidFill>
              <a:latin typeface="Meiryo"/>
              <a:ea typeface="Meiryo"/>
              <a:cs typeface="Meiryo"/>
              <a:sym typeface="Meiryo"/>
            </a:endParaRPr>
          </a:p>
        </p:txBody>
      </p:sp>
      <p:sp>
        <p:nvSpPr>
          <p:cNvPr id="10" name="Google Shape;76;p5">
            <a:extLst>
              <a:ext uri="{FF2B5EF4-FFF2-40B4-BE49-F238E27FC236}">
                <a16:creationId xmlns:a16="http://schemas.microsoft.com/office/drawing/2014/main" id="{F9453E5F-8826-4043-BA85-3141044837E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7DD5249B-44B3-46FB-8B70-F10987A3ED1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2" name="Google Shape;203;g125f8f40711_0_141">
            <a:extLst>
              <a:ext uri="{FF2B5EF4-FFF2-40B4-BE49-F238E27FC236}">
                <a16:creationId xmlns:a16="http://schemas.microsoft.com/office/drawing/2014/main" id="{2373F2A2-765F-4B54-B649-B3F666B60F2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7-3. </a:t>
            </a:r>
            <a:r>
              <a:rPr lang="ja-JP" altLang="en-US" sz="1600" b="1" i="0" u="none" strike="noStrike" cap="none" dirty="0">
                <a:solidFill>
                  <a:srgbClr val="000000"/>
                </a:solidFill>
                <a:latin typeface="Meiryo"/>
                <a:ea typeface="Meiryo"/>
                <a:cs typeface="Meiryo"/>
                <a:sym typeface="Meiryo"/>
              </a:rPr>
              <a:t>メール・通知送信履歴を確認する</a:t>
            </a:r>
            <a:endParaRPr lang="ja-JP" altLang="en-US" sz="500" b="1" i="0" u="none" strike="noStrike" cap="none" dirty="0">
              <a:solidFill>
                <a:srgbClr val="000000"/>
              </a:solidFill>
              <a:latin typeface="Meiryo"/>
              <a:ea typeface="Meiryo"/>
              <a:cs typeface="Meiryo"/>
              <a:sym typeface="Meiryo"/>
            </a:endParaRPr>
          </a:p>
        </p:txBody>
      </p:sp>
      <p:sp>
        <p:nvSpPr>
          <p:cNvPr id="13" name="Google Shape;156;g125f8f40711_0_119">
            <a:extLst>
              <a:ext uri="{FF2B5EF4-FFF2-40B4-BE49-F238E27FC236}">
                <a16:creationId xmlns:a16="http://schemas.microsoft.com/office/drawing/2014/main" id="{1555A0E9-4508-44FD-909A-24144A15822C}"/>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①「メール・通知送信履歴」一覧から、任意のメールをクリックします。</a:t>
            </a:r>
            <a:endParaRPr lang="ja-JP" altLang="en-US" sz="800" b="0" i="0" u="none" strike="noStrike" cap="none" dirty="0">
              <a:solidFill>
                <a:srgbClr val="000000"/>
              </a:solidFill>
              <a:latin typeface="Arial"/>
              <a:ea typeface="Arial"/>
              <a:cs typeface="Arial"/>
              <a:sym typeface="Arial"/>
            </a:endParaRPr>
          </a:p>
        </p:txBody>
      </p:sp>
      <p:sp>
        <p:nvSpPr>
          <p:cNvPr id="14" name="Google Shape;156;g125f8f40711_0_119">
            <a:extLst>
              <a:ext uri="{FF2B5EF4-FFF2-40B4-BE49-F238E27FC236}">
                <a16:creationId xmlns:a16="http://schemas.microsoft.com/office/drawing/2014/main" id="{85246A0A-4AEA-41A8-90C4-773E6490F206}"/>
              </a:ext>
            </a:extLst>
          </p:cNvPr>
          <p:cNvSpPr txBox="1"/>
          <p:nvPr/>
        </p:nvSpPr>
        <p:spPr>
          <a:xfrm>
            <a:off x="6117676" y="1464816"/>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②メール内容の詳細画面が開きます。</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　左側に「タイトル」「本文」、右側に「宛先」「送信状態」が表示されます。</a:t>
            </a:r>
            <a:endParaRPr lang="ja-JP" altLang="en-US" sz="800" b="0" i="0" u="none" strike="noStrike" cap="none" dirty="0">
              <a:solidFill>
                <a:srgbClr val="000000"/>
              </a:solidFill>
              <a:latin typeface="Arial"/>
              <a:ea typeface="Arial"/>
              <a:cs typeface="Arial"/>
              <a:sym typeface="Arial"/>
            </a:endParaRPr>
          </a:p>
        </p:txBody>
      </p:sp>
      <p:grpSp>
        <p:nvGrpSpPr>
          <p:cNvPr id="18" name="グループ化 17">
            <a:extLst>
              <a:ext uri="{FF2B5EF4-FFF2-40B4-BE49-F238E27FC236}">
                <a16:creationId xmlns:a16="http://schemas.microsoft.com/office/drawing/2014/main" id="{4780232A-91FE-4EFF-B636-9762465C393A}"/>
              </a:ext>
            </a:extLst>
          </p:cNvPr>
          <p:cNvGrpSpPr/>
          <p:nvPr/>
        </p:nvGrpSpPr>
        <p:grpSpPr>
          <a:xfrm>
            <a:off x="673950" y="5443280"/>
            <a:ext cx="10844100" cy="871795"/>
            <a:chOff x="765462" y="5186312"/>
            <a:chExt cx="10844100" cy="871795"/>
          </a:xfrm>
        </p:grpSpPr>
        <p:sp>
          <p:nvSpPr>
            <p:cNvPr id="19" name="Google Shape;158;g125f8f40711_0_119">
              <a:extLst>
                <a:ext uri="{FF2B5EF4-FFF2-40B4-BE49-F238E27FC236}">
                  <a16:creationId xmlns:a16="http://schemas.microsoft.com/office/drawing/2014/main" id="{233F1A8A-019E-4005-B85F-17CCFDE990AA}"/>
                </a:ext>
              </a:extLst>
            </p:cNvPr>
            <p:cNvSpPr/>
            <p:nvPr/>
          </p:nvSpPr>
          <p:spPr>
            <a:xfrm>
              <a:off x="765462" y="5186312"/>
              <a:ext cx="10844100" cy="871795"/>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grpSp>
          <p:nvGrpSpPr>
            <p:cNvPr id="21" name="グループ化 20">
              <a:extLst>
                <a:ext uri="{FF2B5EF4-FFF2-40B4-BE49-F238E27FC236}">
                  <a16:creationId xmlns:a16="http://schemas.microsoft.com/office/drawing/2014/main" id="{CD2986D5-0E44-4A53-A249-2067513AA244}"/>
                </a:ext>
              </a:extLst>
            </p:cNvPr>
            <p:cNvGrpSpPr/>
            <p:nvPr/>
          </p:nvGrpSpPr>
          <p:grpSpPr>
            <a:xfrm>
              <a:off x="938079" y="5237512"/>
              <a:ext cx="1284308" cy="368830"/>
              <a:chOff x="918117" y="5088175"/>
              <a:chExt cx="1284308" cy="368830"/>
            </a:xfrm>
          </p:grpSpPr>
          <p:sp>
            <p:nvSpPr>
              <p:cNvPr id="23" name="Google Shape;159;g125f8f40711_0_119">
                <a:extLst>
                  <a:ext uri="{FF2B5EF4-FFF2-40B4-BE49-F238E27FC236}">
                    <a16:creationId xmlns:a16="http://schemas.microsoft.com/office/drawing/2014/main" id="{39DC46E3-1D31-42B0-AE69-6675A56065EF}"/>
                  </a:ext>
                </a:extLst>
              </p:cNvPr>
              <p:cNvSpPr txBox="1"/>
              <p:nvPr/>
            </p:nvSpPr>
            <p:spPr>
              <a:xfrm>
                <a:off x="1243228" y="5118491"/>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4" name="Google Shape;161;g125f8f40711_0_119">
                <a:extLst>
                  <a:ext uri="{FF2B5EF4-FFF2-40B4-BE49-F238E27FC236}">
                    <a16:creationId xmlns:a16="http://schemas.microsoft.com/office/drawing/2014/main" id="{D68AF8D2-48FD-427F-8B2A-73C9EE42C4E5}"/>
                  </a:ext>
                </a:extLst>
              </p:cNvPr>
              <p:cNvPicPr preferRelativeResize="0"/>
              <p:nvPr/>
            </p:nvPicPr>
            <p:blipFill rotWithShape="1">
              <a:blip r:embed="rId3">
                <a:alphaModFix/>
              </a:blip>
              <a:srcRect/>
              <a:stretch/>
            </p:blipFill>
            <p:spPr>
              <a:xfrm>
                <a:off x="918117" y="5088175"/>
                <a:ext cx="335332" cy="338514"/>
              </a:xfrm>
              <a:prstGeom prst="rect">
                <a:avLst/>
              </a:prstGeom>
              <a:noFill/>
              <a:ln>
                <a:noFill/>
              </a:ln>
            </p:spPr>
          </p:pic>
        </p:grpSp>
        <p:sp>
          <p:nvSpPr>
            <p:cNvPr id="22" name="Google Shape;159;g125f8f40711_0_119">
              <a:extLst>
                <a:ext uri="{FF2B5EF4-FFF2-40B4-BE49-F238E27FC236}">
                  <a16:creationId xmlns:a16="http://schemas.microsoft.com/office/drawing/2014/main" id="{5E86661F-6EF4-489B-B04D-55610EF042C0}"/>
                </a:ext>
              </a:extLst>
            </p:cNvPr>
            <p:cNvSpPr txBox="1"/>
            <p:nvPr/>
          </p:nvSpPr>
          <p:spPr>
            <a:xfrm>
              <a:off x="1998186" y="5264200"/>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b="1" i="1" dirty="0">
                  <a:solidFill>
                    <a:srgbClr val="C96F06"/>
                  </a:solidFill>
                  <a:latin typeface="Meiryo"/>
                  <a:ea typeface="Meiryo"/>
                  <a:cs typeface="Meiryo"/>
                  <a:sym typeface="Meiryo"/>
                </a:rPr>
                <a:t>送信状態</a:t>
              </a:r>
              <a:endParaRPr b="1" i="1" u="none" strike="noStrike" cap="none" dirty="0">
                <a:solidFill>
                  <a:srgbClr val="C96F06"/>
                </a:solidFill>
                <a:latin typeface="Meiryo"/>
                <a:ea typeface="Meiryo"/>
                <a:cs typeface="Meiryo"/>
                <a:sym typeface="Meiryo"/>
              </a:endParaRPr>
            </a:p>
          </p:txBody>
        </p:sp>
      </p:grpSp>
      <p:grpSp>
        <p:nvGrpSpPr>
          <p:cNvPr id="25" name="グループ化 24">
            <a:extLst>
              <a:ext uri="{FF2B5EF4-FFF2-40B4-BE49-F238E27FC236}">
                <a16:creationId xmlns:a16="http://schemas.microsoft.com/office/drawing/2014/main" id="{68DE4AC2-F47B-499E-9CDA-3DCD525765CF}"/>
              </a:ext>
            </a:extLst>
          </p:cNvPr>
          <p:cNvGrpSpPr/>
          <p:nvPr/>
        </p:nvGrpSpPr>
        <p:grpSpPr>
          <a:xfrm>
            <a:off x="1014233" y="5887128"/>
            <a:ext cx="1826416" cy="338514"/>
            <a:chOff x="7526034" y="2849318"/>
            <a:chExt cx="1826416" cy="338514"/>
          </a:xfrm>
        </p:grpSpPr>
        <p:sp>
          <p:nvSpPr>
            <p:cNvPr id="26" name="Google Shape;640;g126584d4e9d_0_227">
              <a:extLst>
                <a:ext uri="{FF2B5EF4-FFF2-40B4-BE49-F238E27FC236}">
                  <a16:creationId xmlns:a16="http://schemas.microsoft.com/office/drawing/2014/main" id="{41C3D24B-9DDC-4072-93FA-0ADEBA70DA5A}"/>
                </a:ext>
              </a:extLst>
            </p:cNvPr>
            <p:cNvSpPr txBox="1"/>
            <p:nvPr/>
          </p:nvSpPr>
          <p:spPr>
            <a:xfrm>
              <a:off x="7853321" y="2897871"/>
              <a:ext cx="1499129" cy="276959"/>
            </a:xfrm>
            <a:prstGeom prst="rect">
              <a:avLst/>
            </a:prstGeom>
            <a:noFill/>
            <a:ln>
              <a:noFill/>
            </a:ln>
          </p:spPr>
          <p:txBody>
            <a:bodyPr spcFirstLastPara="1" wrap="square" lIns="91425" tIns="45700" rIns="91425" bIns="45700" anchor="t" anchorCtr="0">
              <a:spAutoFit/>
            </a:bodyPr>
            <a:lstStyle/>
            <a:p>
              <a:pPr marL="25400" marR="0" lvl="0" algn="l" rtl="0">
                <a:lnSpc>
                  <a:spcPct val="100000"/>
                </a:lnSpc>
                <a:spcBef>
                  <a:spcPts val="0"/>
                </a:spcBef>
                <a:spcAft>
                  <a:spcPts val="0"/>
                </a:spcAft>
                <a:buClr>
                  <a:srgbClr val="000000"/>
                </a:buClr>
                <a:buSzPts val="1400"/>
              </a:pP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メール」送信中</a:t>
              </a:r>
              <a:endParaRPr sz="1200" b="0" i="0" u="none" strike="noStrike" cap="none" dirty="0">
                <a:solidFill>
                  <a:srgbClr val="000000"/>
                </a:solidFill>
                <a:latin typeface="Meiryo"/>
                <a:ea typeface="Meiryo"/>
                <a:cs typeface="Meiryo"/>
                <a:sym typeface="Meiryo"/>
              </a:endParaRPr>
            </a:p>
          </p:txBody>
        </p:sp>
        <p:pic>
          <p:nvPicPr>
            <p:cNvPr id="27" name="Google Shape;641;g126584d4e9d_0_227" descr="https://support.kaonavi.jp/wp/wp-content/uploads/header_waiting.png">
              <a:extLst>
                <a:ext uri="{FF2B5EF4-FFF2-40B4-BE49-F238E27FC236}">
                  <a16:creationId xmlns:a16="http://schemas.microsoft.com/office/drawing/2014/main" id="{18D6BA1D-D21F-4A69-9BE5-64897B12EDDA}"/>
                </a:ext>
              </a:extLst>
            </p:cNvPr>
            <p:cNvPicPr preferRelativeResize="0"/>
            <p:nvPr/>
          </p:nvPicPr>
          <p:blipFill rotWithShape="1">
            <a:blip r:embed="rId4">
              <a:alphaModFix/>
            </a:blip>
            <a:srcRect/>
            <a:stretch/>
          </p:blipFill>
          <p:spPr>
            <a:xfrm>
              <a:off x="7526034" y="2849318"/>
              <a:ext cx="337508" cy="338514"/>
            </a:xfrm>
            <a:prstGeom prst="rect">
              <a:avLst/>
            </a:prstGeom>
            <a:noFill/>
            <a:ln>
              <a:noFill/>
            </a:ln>
          </p:spPr>
        </p:pic>
      </p:grpSp>
      <p:grpSp>
        <p:nvGrpSpPr>
          <p:cNvPr id="28" name="グループ化 27">
            <a:extLst>
              <a:ext uri="{FF2B5EF4-FFF2-40B4-BE49-F238E27FC236}">
                <a16:creationId xmlns:a16="http://schemas.microsoft.com/office/drawing/2014/main" id="{03609F61-1747-46C1-B13A-0BA4D87A0DF0}"/>
              </a:ext>
            </a:extLst>
          </p:cNvPr>
          <p:cNvGrpSpPr/>
          <p:nvPr/>
        </p:nvGrpSpPr>
        <p:grpSpPr>
          <a:xfrm>
            <a:off x="3681077" y="5863310"/>
            <a:ext cx="3182038" cy="363751"/>
            <a:chOff x="6412609" y="3592968"/>
            <a:chExt cx="3182038" cy="363751"/>
          </a:xfrm>
        </p:grpSpPr>
        <p:pic>
          <p:nvPicPr>
            <p:cNvPr id="29" name="Google Shape;643;g126584d4e9d_0_227" descr="https://support.kaonavi.jp/wp/wp-content/uploads/header_check.png">
              <a:extLst>
                <a:ext uri="{FF2B5EF4-FFF2-40B4-BE49-F238E27FC236}">
                  <a16:creationId xmlns:a16="http://schemas.microsoft.com/office/drawing/2014/main" id="{908F219A-56EF-498B-9C8F-40891947BE03}"/>
                </a:ext>
              </a:extLst>
            </p:cNvPr>
            <p:cNvPicPr preferRelativeResize="0"/>
            <p:nvPr/>
          </p:nvPicPr>
          <p:blipFill rotWithShape="1">
            <a:blip r:embed="rId5">
              <a:alphaModFix/>
            </a:blip>
            <a:srcRect/>
            <a:stretch/>
          </p:blipFill>
          <p:spPr>
            <a:xfrm>
              <a:off x="6412609" y="3592968"/>
              <a:ext cx="348075" cy="363751"/>
            </a:xfrm>
            <a:prstGeom prst="rect">
              <a:avLst/>
            </a:prstGeom>
            <a:noFill/>
            <a:ln>
              <a:noFill/>
            </a:ln>
          </p:spPr>
        </p:pic>
        <p:sp>
          <p:nvSpPr>
            <p:cNvPr id="30" name="Google Shape;644;g126584d4e9d_0_227">
              <a:extLst>
                <a:ext uri="{FF2B5EF4-FFF2-40B4-BE49-F238E27FC236}">
                  <a16:creationId xmlns:a16="http://schemas.microsoft.com/office/drawing/2014/main" id="{E165494A-4539-480E-8305-61BA396F509F}"/>
                </a:ext>
              </a:extLst>
            </p:cNvPr>
            <p:cNvSpPr txBox="1"/>
            <p:nvPr/>
          </p:nvSpPr>
          <p:spPr>
            <a:xfrm>
              <a:off x="6705010" y="3654140"/>
              <a:ext cx="2889637" cy="276959"/>
            </a:xfrm>
            <a:prstGeom prst="rect">
              <a:avLst/>
            </a:prstGeom>
            <a:noFill/>
            <a:ln>
              <a:noFill/>
            </a:ln>
          </p:spPr>
          <p:txBody>
            <a:bodyPr spcFirstLastPara="1" wrap="square" lIns="91425" tIns="45700" rIns="91425" bIns="45700" anchor="t" anchorCtr="0">
              <a:spAutoFit/>
            </a:bodyPr>
            <a:lstStyle/>
            <a:p>
              <a:pPr marL="25400" marR="0" lvl="0" algn="l" rtl="0">
                <a:lnSpc>
                  <a:spcPct val="100000"/>
                </a:lnSpc>
                <a:spcBef>
                  <a:spcPts val="0"/>
                </a:spcBef>
                <a:spcAft>
                  <a:spcPts val="0"/>
                </a:spcAft>
                <a:buClr>
                  <a:srgbClr val="000000"/>
                </a:buClr>
                <a:buSzPts val="1400"/>
              </a:pP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メール</a:t>
              </a: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Slack」どちらも送信</a:t>
              </a:r>
              <a:r>
                <a:rPr lang="ja-JP" altLang="en-US" sz="1200" b="0" i="0" u="none" strike="noStrike" cap="none" dirty="0">
                  <a:solidFill>
                    <a:srgbClr val="000000"/>
                  </a:solidFill>
                  <a:latin typeface="Meiryo"/>
                  <a:ea typeface="Meiryo"/>
                  <a:cs typeface="Meiryo"/>
                  <a:sym typeface="Meiryo"/>
                </a:rPr>
                <a:t>成功</a:t>
              </a:r>
              <a:endParaRPr sz="1200" b="0" i="0" u="none" strike="noStrike" cap="none" dirty="0">
                <a:solidFill>
                  <a:srgbClr val="000000"/>
                </a:solidFill>
                <a:latin typeface="Meiryo"/>
                <a:ea typeface="Meiryo"/>
                <a:cs typeface="Meiryo"/>
                <a:sym typeface="Meiryo"/>
              </a:endParaRPr>
            </a:p>
          </p:txBody>
        </p:sp>
      </p:grpSp>
      <p:grpSp>
        <p:nvGrpSpPr>
          <p:cNvPr id="31" name="グループ化 30">
            <a:extLst>
              <a:ext uri="{FF2B5EF4-FFF2-40B4-BE49-F238E27FC236}">
                <a16:creationId xmlns:a16="http://schemas.microsoft.com/office/drawing/2014/main" id="{58056D31-7111-4BAB-A8CD-816BFC654AED}"/>
              </a:ext>
            </a:extLst>
          </p:cNvPr>
          <p:cNvGrpSpPr/>
          <p:nvPr/>
        </p:nvGrpSpPr>
        <p:grpSpPr>
          <a:xfrm>
            <a:off x="7561328" y="5828904"/>
            <a:ext cx="3784105" cy="363762"/>
            <a:chOff x="6464075" y="4189974"/>
            <a:chExt cx="3784105" cy="363762"/>
          </a:xfrm>
        </p:grpSpPr>
        <p:pic>
          <p:nvPicPr>
            <p:cNvPr id="32" name="Google Shape;646;g126584d4e9d_0_227" descr="https://support.kaonavi.jp/wp/wp-content/uploads/header_hatena.png">
              <a:extLst>
                <a:ext uri="{FF2B5EF4-FFF2-40B4-BE49-F238E27FC236}">
                  <a16:creationId xmlns:a16="http://schemas.microsoft.com/office/drawing/2014/main" id="{98706AEC-596B-4814-A972-6EBB264343D2}"/>
                </a:ext>
              </a:extLst>
            </p:cNvPr>
            <p:cNvPicPr preferRelativeResize="0"/>
            <p:nvPr/>
          </p:nvPicPr>
          <p:blipFill rotWithShape="1">
            <a:blip r:embed="rId6">
              <a:alphaModFix/>
            </a:blip>
            <a:srcRect/>
            <a:stretch/>
          </p:blipFill>
          <p:spPr>
            <a:xfrm flipH="1">
              <a:off x="6464075" y="4189974"/>
              <a:ext cx="348075" cy="363762"/>
            </a:xfrm>
            <a:prstGeom prst="rect">
              <a:avLst/>
            </a:prstGeom>
            <a:noFill/>
            <a:ln>
              <a:noFill/>
            </a:ln>
          </p:spPr>
        </p:pic>
        <p:sp>
          <p:nvSpPr>
            <p:cNvPr id="33" name="Google Shape;647;g126584d4e9d_0_227">
              <a:extLst>
                <a:ext uri="{FF2B5EF4-FFF2-40B4-BE49-F238E27FC236}">
                  <a16:creationId xmlns:a16="http://schemas.microsoft.com/office/drawing/2014/main" id="{E9DDFC1B-62E6-4548-99E4-1EADB70C7ABC}"/>
                </a:ext>
              </a:extLst>
            </p:cNvPr>
            <p:cNvSpPr txBox="1"/>
            <p:nvPr/>
          </p:nvSpPr>
          <p:spPr>
            <a:xfrm>
              <a:off x="6707400" y="4233376"/>
              <a:ext cx="3540780" cy="276959"/>
            </a:xfrm>
            <a:prstGeom prst="rect">
              <a:avLst/>
            </a:prstGeom>
            <a:noFill/>
            <a:ln>
              <a:noFill/>
            </a:ln>
          </p:spPr>
          <p:txBody>
            <a:bodyPr spcFirstLastPara="1" wrap="square" lIns="91425" tIns="45700" rIns="91425" bIns="45700" anchor="t" anchorCtr="0">
              <a:spAutoFit/>
            </a:bodyPr>
            <a:lstStyle/>
            <a:p>
              <a:pPr marL="25400" marR="0" lvl="0" algn="l" rtl="0">
                <a:lnSpc>
                  <a:spcPct val="100000"/>
                </a:lnSpc>
                <a:spcBef>
                  <a:spcPts val="0"/>
                </a:spcBef>
                <a:spcAft>
                  <a:spcPts val="0"/>
                </a:spcAft>
                <a:buClr>
                  <a:srgbClr val="000000"/>
                </a:buClr>
                <a:buSzPts val="1400"/>
              </a:pP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メール</a:t>
              </a: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Slack」どちらか一方でも送信失敗</a:t>
              </a:r>
              <a:endParaRPr sz="900" b="0" i="0" u="none" strike="noStrike" cap="none" dirty="0">
                <a:solidFill>
                  <a:srgbClr val="000000"/>
                </a:solidFill>
                <a:latin typeface="Arial"/>
                <a:ea typeface="Arial"/>
                <a:cs typeface="Arial"/>
                <a:sym typeface="Arial"/>
              </a:endParaRPr>
            </a:p>
          </p:txBody>
        </p:sp>
      </p:grpSp>
      <p:pic>
        <p:nvPicPr>
          <p:cNvPr id="15362" name="Picture 2">
            <a:extLst>
              <a:ext uri="{FF2B5EF4-FFF2-40B4-BE49-F238E27FC236}">
                <a16:creationId xmlns:a16="http://schemas.microsoft.com/office/drawing/2014/main" id="{66B0661A-F170-4588-BC2D-DD8616B057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233" y="2155630"/>
            <a:ext cx="3693234" cy="299563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399327A4-9F57-493E-A398-AC001A1FDF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0228" y="2155652"/>
            <a:ext cx="3724502" cy="3121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19" name="Google Shape;156;g125f8f40711_0_119">
            <a:extLst>
              <a:ext uri="{FF2B5EF4-FFF2-40B4-BE49-F238E27FC236}">
                <a16:creationId xmlns:a16="http://schemas.microsoft.com/office/drawing/2014/main" id="{164286D1-AA7F-4215-A98B-43A8CA90A2A2}"/>
              </a:ext>
            </a:extLst>
          </p:cNvPr>
          <p:cNvSpPr txBox="1"/>
          <p:nvPr/>
        </p:nvSpPr>
        <p:spPr>
          <a:xfrm>
            <a:off x="694171" y="1893341"/>
            <a:ext cx="1087632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①「件名」と「宛先」（メールアドレス・メンバー氏名）での検索が可能です。「メール・通知送信履歴」画面の検索ウィンドウにキーワードを入力し、　　をクリックします。</a:t>
            </a:r>
            <a:endParaRPr lang="ja-JP" altLang="en-US" sz="2000" b="0" i="0" u="none" strike="noStrike" cap="none" dirty="0">
              <a:solidFill>
                <a:srgbClr val="000000"/>
              </a:solidFill>
              <a:latin typeface="Meiryo"/>
              <a:ea typeface="Meiryo"/>
              <a:cs typeface="Meiryo"/>
              <a:sym typeface="Meiryo"/>
            </a:endParaRPr>
          </a:p>
        </p:txBody>
      </p:sp>
      <p:sp>
        <p:nvSpPr>
          <p:cNvPr id="654" name="Google Shape;654;g12e46f93c55_0_80"/>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659" name="Google Shape;659;g12e46f93c55_0_80"/>
          <p:cNvSpPr txBox="1"/>
          <p:nvPr/>
        </p:nvSpPr>
        <p:spPr>
          <a:xfrm>
            <a:off x="694171" y="1602444"/>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rgbClr val="000000"/>
                </a:solidFill>
                <a:latin typeface="Meiryo"/>
                <a:ea typeface="Meiryo"/>
                <a:cs typeface="Meiryo"/>
                <a:sym typeface="Meiryo"/>
              </a:rPr>
              <a:t>【</a:t>
            </a:r>
            <a:r>
              <a:rPr lang="en-US" sz="1200" b="1" i="0" u="none" strike="noStrike" cap="none" dirty="0" err="1">
                <a:solidFill>
                  <a:srgbClr val="000000"/>
                </a:solidFill>
                <a:latin typeface="Meiryo"/>
                <a:ea typeface="Meiryo"/>
                <a:cs typeface="Meiryo"/>
                <a:sym typeface="Meiryo"/>
              </a:rPr>
              <a:t>メール・通知送信履歴画面で検索</a:t>
            </a:r>
            <a:r>
              <a:rPr lang="en-US" sz="1200" b="1" i="0" u="none" strike="noStrike" cap="none" dirty="0">
                <a:solidFill>
                  <a:srgbClr val="000000"/>
                </a:solidFill>
                <a:latin typeface="Meiryo"/>
                <a:ea typeface="Meiryo"/>
                <a:cs typeface="Meiryo"/>
                <a:sym typeface="Meiryo"/>
              </a:rPr>
              <a:t>】</a:t>
            </a:r>
            <a:endParaRPr sz="1200" b="1" i="0" u="none" strike="noStrike" cap="none" dirty="0">
              <a:solidFill>
                <a:srgbClr val="000000"/>
              </a:solidFill>
              <a:latin typeface="Meiryo"/>
              <a:ea typeface="Meiryo"/>
              <a:cs typeface="Meiryo"/>
              <a:sym typeface="Meiryo"/>
            </a:endParaRPr>
          </a:p>
        </p:txBody>
      </p:sp>
      <p:sp>
        <p:nvSpPr>
          <p:cNvPr id="15" name="Google Shape;76;p5">
            <a:extLst>
              <a:ext uri="{FF2B5EF4-FFF2-40B4-BE49-F238E27FC236}">
                <a16:creationId xmlns:a16="http://schemas.microsoft.com/office/drawing/2014/main" id="{16416699-C0C0-4B91-85B7-0BE20F301E2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6" name="Google Shape;78;p5">
            <a:extLst>
              <a:ext uri="{FF2B5EF4-FFF2-40B4-BE49-F238E27FC236}">
                <a16:creationId xmlns:a16="http://schemas.microsoft.com/office/drawing/2014/main" id="{BF8D9D43-970D-43B2-B678-7C95917E83B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7" name="Google Shape;618;g126584d4e9d_0_223">
            <a:extLst>
              <a:ext uri="{FF2B5EF4-FFF2-40B4-BE49-F238E27FC236}">
                <a16:creationId xmlns:a16="http://schemas.microsoft.com/office/drawing/2014/main" id="{B56F8927-FE82-45F1-924B-B7DB621906BA}"/>
              </a:ext>
            </a:extLst>
          </p:cNvPr>
          <p:cNvSpPr txBox="1"/>
          <p:nvPr/>
        </p:nvSpPr>
        <p:spPr>
          <a:xfrm>
            <a:off x="292317" y="1161864"/>
            <a:ext cx="100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sz="1400" b="1" i="0" u="none" strike="noStrike" cap="none" dirty="0">
                <a:solidFill>
                  <a:srgbClr val="000000"/>
                </a:solidFill>
                <a:latin typeface="Meiryo"/>
                <a:ea typeface="Meiryo"/>
                <a:cs typeface="Meiryo"/>
                <a:sym typeface="Meiryo"/>
              </a:rPr>
              <a:t>●メール送信履歴を検索する方法</a:t>
            </a:r>
            <a:endParaRPr lang="ja-JP" altLang="en-US" sz="1000" b="1" i="0" u="none" strike="noStrike" cap="none" dirty="0">
              <a:solidFill>
                <a:srgbClr val="000000"/>
              </a:solidFill>
              <a:latin typeface="Meiryo"/>
              <a:ea typeface="Meiryo"/>
              <a:cs typeface="Meiryo"/>
              <a:sym typeface="Meiryo"/>
            </a:endParaRPr>
          </a:p>
        </p:txBody>
      </p:sp>
      <p:sp>
        <p:nvSpPr>
          <p:cNvPr id="18" name="Google Shape;203;g125f8f40711_0_141">
            <a:extLst>
              <a:ext uri="{FF2B5EF4-FFF2-40B4-BE49-F238E27FC236}">
                <a16:creationId xmlns:a16="http://schemas.microsoft.com/office/drawing/2014/main" id="{AE3805DC-F04F-44B9-B94B-B6EC2E6542C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7-3. </a:t>
            </a:r>
            <a:r>
              <a:rPr lang="ja-JP" altLang="en-US" sz="1600" b="1" i="0" u="none" strike="noStrike" cap="none" dirty="0">
                <a:solidFill>
                  <a:srgbClr val="000000"/>
                </a:solidFill>
                <a:latin typeface="Meiryo"/>
                <a:ea typeface="Meiryo"/>
                <a:cs typeface="Meiryo"/>
                <a:sym typeface="Meiryo"/>
              </a:rPr>
              <a:t>メール・通知送信履歴を確認する</a:t>
            </a:r>
            <a:endParaRPr lang="ja-JP" altLang="en-US" sz="500" b="1" i="0" u="none" strike="noStrike" cap="none" dirty="0">
              <a:solidFill>
                <a:srgbClr val="000000"/>
              </a:solidFill>
              <a:latin typeface="Meiryo"/>
              <a:ea typeface="Meiryo"/>
              <a:cs typeface="Meiryo"/>
              <a:sym typeface="Meiryo"/>
            </a:endParaRPr>
          </a:p>
        </p:txBody>
      </p:sp>
      <p:pic>
        <p:nvPicPr>
          <p:cNvPr id="16386" name="Picture 2">
            <a:extLst>
              <a:ext uri="{FF2B5EF4-FFF2-40B4-BE49-F238E27FC236}">
                <a16:creationId xmlns:a16="http://schemas.microsoft.com/office/drawing/2014/main" id="{434F1B58-C089-40EC-8BCE-80B775ADD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855" y="2457636"/>
            <a:ext cx="4216995" cy="356017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F56B418C-8AED-4FAF-A587-9E7BE657BEFF}"/>
              </a:ext>
            </a:extLst>
          </p:cNvPr>
          <p:cNvPicPr>
            <a:picLocks noChangeAspect="1"/>
          </p:cNvPicPr>
          <p:nvPr/>
        </p:nvPicPr>
        <p:blipFill>
          <a:blip r:embed="rId4"/>
          <a:stretch>
            <a:fillRect/>
          </a:stretch>
        </p:blipFill>
        <p:spPr>
          <a:xfrm>
            <a:off x="2369924" y="2116991"/>
            <a:ext cx="336641" cy="2970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12e46f93c55_0_84"/>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674" name="Google Shape;674;g12e46f93c55_0_84"/>
          <p:cNvSpPr txBox="1"/>
          <p:nvPr/>
        </p:nvSpPr>
        <p:spPr>
          <a:xfrm>
            <a:off x="694171" y="1879403"/>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件名で検索した場合</a:t>
            </a:r>
            <a:endParaRPr sz="1200" b="0" i="0" u="none" strike="noStrike" cap="none" dirty="0">
              <a:solidFill>
                <a:srgbClr val="000000"/>
              </a:solidFill>
              <a:latin typeface="Meiryo"/>
              <a:ea typeface="Meiryo"/>
              <a:cs typeface="Meiryo"/>
              <a:sym typeface="Meiryo"/>
            </a:endParaRPr>
          </a:p>
        </p:txBody>
      </p:sp>
      <p:sp>
        <p:nvSpPr>
          <p:cNvPr id="11" name="Google Shape;76;p5">
            <a:extLst>
              <a:ext uri="{FF2B5EF4-FFF2-40B4-BE49-F238E27FC236}">
                <a16:creationId xmlns:a16="http://schemas.microsoft.com/office/drawing/2014/main" id="{9F599192-9623-4376-80C5-8DA5AE6B6A7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74674779-272F-4F86-8146-E7A317D03AD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3" name="Google Shape;618;g126584d4e9d_0_223">
            <a:extLst>
              <a:ext uri="{FF2B5EF4-FFF2-40B4-BE49-F238E27FC236}">
                <a16:creationId xmlns:a16="http://schemas.microsoft.com/office/drawing/2014/main" id="{F58AAC23-6B4F-4442-B108-FCB6A36C66B1}"/>
              </a:ext>
            </a:extLst>
          </p:cNvPr>
          <p:cNvSpPr txBox="1"/>
          <p:nvPr/>
        </p:nvSpPr>
        <p:spPr>
          <a:xfrm>
            <a:off x="292317" y="1161864"/>
            <a:ext cx="100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sz="1400" b="1" i="0" u="none" strike="noStrike" cap="none" dirty="0">
                <a:solidFill>
                  <a:srgbClr val="000000"/>
                </a:solidFill>
                <a:latin typeface="Meiryo"/>
                <a:ea typeface="Meiryo"/>
                <a:cs typeface="Meiryo"/>
                <a:sym typeface="Meiryo"/>
              </a:rPr>
              <a:t>●メール送信履歴を検索する方法</a:t>
            </a:r>
            <a:endParaRPr lang="ja-JP" altLang="en-US" sz="1000" b="1" i="0" u="none" strike="noStrike" cap="none" dirty="0">
              <a:solidFill>
                <a:srgbClr val="000000"/>
              </a:solidFill>
              <a:latin typeface="Meiryo"/>
              <a:ea typeface="Meiryo"/>
              <a:cs typeface="Meiryo"/>
              <a:sym typeface="Meiryo"/>
            </a:endParaRPr>
          </a:p>
        </p:txBody>
      </p:sp>
      <p:sp>
        <p:nvSpPr>
          <p:cNvPr id="14" name="Google Shape;203;g125f8f40711_0_141">
            <a:extLst>
              <a:ext uri="{FF2B5EF4-FFF2-40B4-BE49-F238E27FC236}">
                <a16:creationId xmlns:a16="http://schemas.microsoft.com/office/drawing/2014/main" id="{06F400BD-A321-4D31-84E8-E471E5459F2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7-3. </a:t>
            </a:r>
            <a:r>
              <a:rPr lang="ja-JP" altLang="en-US" sz="1600" b="1" i="0" u="none" strike="noStrike" cap="none" dirty="0">
                <a:solidFill>
                  <a:srgbClr val="000000"/>
                </a:solidFill>
                <a:latin typeface="Meiryo"/>
                <a:ea typeface="Meiryo"/>
                <a:cs typeface="Meiryo"/>
                <a:sym typeface="Meiryo"/>
              </a:rPr>
              <a:t>メール・通知送信履歴を確認する</a:t>
            </a:r>
            <a:endParaRPr lang="ja-JP" altLang="en-US" sz="500" b="1" i="0" u="none" strike="noStrike" cap="none" dirty="0">
              <a:solidFill>
                <a:srgbClr val="000000"/>
              </a:solidFill>
              <a:latin typeface="Meiryo"/>
              <a:ea typeface="Meiryo"/>
              <a:cs typeface="Meiryo"/>
              <a:sym typeface="Meiryo"/>
            </a:endParaRPr>
          </a:p>
        </p:txBody>
      </p:sp>
      <p:sp>
        <p:nvSpPr>
          <p:cNvPr id="15" name="Google Shape;659;g12e46f93c55_0_80">
            <a:extLst>
              <a:ext uri="{FF2B5EF4-FFF2-40B4-BE49-F238E27FC236}">
                <a16:creationId xmlns:a16="http://schemas.microsoft.com/office/drawing/2014/main" id="{4C68DF4B-888B-4312-8A96-07E1EF070F25}"/>
              </a:ext>
            </a:extLst>
          </p:cNvPr>
          <p:cNvSpPr txBox="1"/>
          <p:nvPr/>
        </p:nvSpPr>
        <p:spPr>
          <a:xfrm>
            <a:off x="694171" y="1602444"/>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rgbClr val="000000"/>
                </a:solidFill>
                <a:latin typeface="Meiryo"/>
                <a:ea typeface="Meiryo"/>
                <a:cs typeface="Meiryo"/>
                <a:sym typeface="Meiryo"/>
              </a:rPr>
              <a:t>【</a:t>
            </a:r>
            <a:r>
              <a:rPr lang="en-US" sz="1200" b="1" i="0" u="none" strike="noStrike" cap="none" dirty="0" err="1">
                <a:solidFill>
                  <a:srgbClr val="000000"/>
                </a:solidFill>
                <a:latin typeface="Meiryo"/>
                <a:ea typeface="Meiryo"/>
                <a:cs typeface="Meiryo"/>
                <a:sym typeface="Meiryo"/>
              </a:rPr>
              <a:t>メール・通知送信履歴画面で検索</a:t>
            </a:r>
            <a:r>
              <a:rPr lang="en-US" sz="1200" b="1" i="0" u="none" strike="noStrike" cap="none" dirty="0">
                <a:solidFill>
                  <a:srgbClr val="000000"/>
                </a:solidFill>
                <a:latin typeface="Meiryo"/>
                <a:ea typeface="Meiryo"/>
                <a:cs typeface="Meiryo"/>
                <a:sym typeface="Meiryo"/>
              </a:rPr>
              <a:t>】</a:t>
            </a:r>
            <a:endParaRPr sz="1200" b="1" i="0" u="none" strike="noStrike" cap="none" dirty="0">
              <a:solidFill>
                <a:srgbClr val="000000"/>
              </a:solidFill>
              <a:latin typeface="Meiryo"/>
              <a:ea typeface="Meiryo"/>
              <a:cs typeface="Meiryo"/>
              <a:sym typeface="Meiryo"/>
            </a:endParaRPr>
          </a:p>
        </p:txBody>
      </p:sp>
      <p:sp>
        <p:nvSpPr>
          <p:cNvPr id="17" name="Google Shape;156;g125f8f40711_0_119">
            <a:extLst>
              <a:ext uri="{FF2B5EF4-FFF2-40B4-BE49-F238E27FC236}">
                <a16:creationId xmlns:a16="http://schemas.microsoft.com/office/drawing/2014/main" id="{53509304-CF7C-4B04-86B9-3E4ED37B5AB1}"/>
              </a:ext>
            </a:extLst>
          </p:cNvPr>
          <p:cNvSpPr txBox="1"/>
          <p:nvPr/>
        </p:nvSpPr>
        <p:spPr>
          <a:xfrm>
            <a:off x="694171" y="21717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①件名にキーワードを含むメールが一覧で表示されます。</a:t>
            </a:r>
            <a:endParaRPr lang="ja-JP" altLang="en-US" sz="1400" b="1" i="0" u="none" strike="noStrike" cap="none" dirty="0">
              <a:solidFill>
                <a:srgbClr val="000000"/>
              </a:solidFill>
              <a:latin typeface="Meiryo"/>
              <a:ea typeface="Meiryo"/>
              <a:cs typeface="Meiryo"/>
              <a:sym typeface="Meiryo"/>
            </a:endParaRPr>
          </a:p>
        </p:txBody>
      </p:sp>
      <p:sp>
        <p:nvSpPr>
          <p:cNvPr id="18" name="Google Shape;156;g125f8f40711_0_119">
            <a:extLst>
              <a:ext uri="{FF2B5EF4-FFF2-40B4-BE49-F238E27FC236}">
                <a16:creationId xmlns:a16="http://schemas.microsoft.com/office/drawing/2014/main" id="{403045E9-60B1-4566-BC75-30ACD2CE798E}"/>
              </a:ext>
            </a:extLst>
          </p:cNvPr>
          <p:cNvSpPr txBox="1"/>
          <p:nvPr/>
        </p:nvSpPr>
        <p:spPr>
          <a:xfrm>
            <a:off x="6220332" y="215636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②件名をクリックすると詳細画面が開きます。</a:t>
            </a:r>
            <a:endParaRPr lang="ja-JP" altLang="en-US" sz="1400" b="1" i="0" u="none" strike="noStrike" cap="none" dirty="0">
              <a:solidFill>
                <a:srgbClr val="000000"/>
              </a:solidFill>
              <a:latin typeface="Meiryo"/>
              <a:ea typeface="Meiryo"/>
              <a:cs typeface="Meiryo"/>
              <a:sym typeface="Meiryo"/>
            </a:endParaRPr>
          </a:p>
        </p:txBody>
      </p:sp>
      <p:pic>
        <p:nvPicPr>
          <p:cNvPr id="17410" name="Picture 2">
            <a:extLst>
              <a:ext uri="{FF2B5EF4-FFF2-40B4-BE49-F238E27FC236}">
                <a16:creationId xmlns:a16="http://schemas.microsoft.com/office/drawing/2014/main" id="{1785F766-64B0-4641-BE4A-A85DAF6C3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2581545"/>
            <a:ext cx="3735387" cy="314804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CF3CE7B5-6727-40F0-A052-C5BC08E5C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172" y="2581545"/>
            <a:ext cx="3956916" cy="3148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2e46f93c55_0_92"/>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1" name="Google Shape;76;p5">
            <a:extLst>
              <a:ext uri="{FF2B5EF4-FFF2-40B4-BE49-F238E27FC236}">
                <a16:creationId xmlns:a16="http://schemas.microsoft.com/office/drawing/2014/main" id="{30FA8A71-17F0-4DCD-BE26-796A147C98F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75786AC2-9FA2-4D9C-970A-26FF95F0243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3" name="Google Shape;674;g12e46f93c55_0_84">
            <a:extLst>
              <a:ext uri="{FF2B5EF4-FFF2-40B4-BE49-F238E27FC236}">
                <a16:creationId xmlns:a16="http://schemas.microsoft.com/office/drawing/2014/main" id="{10E8E5AC-2FE4-49A5-831C-F54476E8AEDA}"/>
              </a:ext>
            </a:extLst>
          </p:cNvPr>
          <p:cNvSpPr txBox="1"/>
          <p:nvPr/>
        </p:nvSpPr>
        <p:spPr>
          <a:xfrm>
            <a:off x="694171" y="1879403"/>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latin typeface="Meiryo"/>
                <a:ea typeface="Meiryo"/>
                <a:cs typeface="Meiryo"/>
                <a:sym typeface="Meiryo"/>
              </a:rPr>
              <a:t>■宛先で検索した場合</a:t>
            </a:r>
          </a:p>
        </p:txBody>
      </p:sp>
      <p:sp>
        <p:nvSpPr>
          <p:cNvPr id="14" name="Google Shape;618;g126584d4e9d_0_223">
            <a:extLst>
              <a:ext uri="{FF2B5EF4-FFF2-40B4-BE49-F238E27FC236}">
                <a16:creationId xmlns:a16="http://schemas.microsoft.com/office/drawing/2014/main" id="{F3D2D59B-804B-49E0-BC99-30E3FEEDD863}"/>
              </a:ext>
            </a:extLst>
          </p:cNvPr>
          <p:cNvSpPr txBox="1"/>
          <p:nvPr/>
        </p:nvSpPr>
        <p:spPr>
          <a:xfrm>
            <a:off x="292317" y="1161864"/>
            <a:ext cx="100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sz="1400" b="1" i="0" u="none" strike="noStrike" cap="none" dirty="0">
                <a:solidFill>
                  <a:srgbClr val="000000"/>
                </a:solidFill>
                <a:latin typeface="Meiryo"/>
                <a:ea typeface="Meiryo"/>
                <a:cs typeface="Meiryo"/>
                <a:sym typeface="Meiryo"/>
              </a:rPr>
              <a:t>●メール送信履歴を検索する方法</a:t>
            </a:r>
            <a:endParaRPr lang="ja-JP" altLang="en-US" sz="1000" b="1" i="0" u="none" strike="noStrike" cap="none" dirty="0">
              <a:solidFill>
                <a:srgbClr val="000000"/>
              </a:solidFill>
              <a:latin typeface="Meiryo"/>
              <a:ea typeface="Meiryo"/>
              <a:cs typeface="Meiryo"/>
              <a:sym typeface="Meiryo"/>
            </a:endParaRPr>
          </a:p>
        </p:txBody>
      </p:sp>
      <p:sp>
        <p:nvSpPr>
          <p:cNvPr id="15" name="Google Shape;203;g125f8f40711_0_141">
            <a:extLst>
              <a:ext uri="{FF2B5EF4-FFF2-40B4-BE49-F238E27FC236}">
                <a16:creationId xmlns:a16="http://schemas.microsoft.com/office/drawing/2014/main" id="{A02ADDF5-5D14-4154-880C-DD0A5453483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7-3. </a:t>
            </a:r>
            <a:r>
              <a:rPr lang="ja-JP" altLang="en-US" sz="1600" b="1" i="0" u="none" strike="noStrike" cap="none" dirty="0">
                <a:solidFill>
                  <a:srgbClr val="000000"/>
                </a:solidFill>
                <a:latin typeface="Meiryo"/>
                <a:ea typeface="Meiryo"/>
                <a:cs typeface="Meiryo"/>
                <a:sym typeface="Meiryo"/>
              </a:rPr>
              <a:t>メール・通知送信履歴を確認する</a:t>
            </a:r>
            <a:endParaRPr lang="ja-JP" altLang="en-US" sz="500" b="1" i="0" u="none" strike="noStrike" cap="none" dirty="0">
              <a:solidFill>
                <a:srgbClr val="000000"/>
              </a:solidFill>
              <a:latin typeface="Meiryo"/>
              <a:ea typeface="Meiryo"/>
              <a:cs typeface="Meiryo"/>
              <a:sym typeface="Meiryo"/>
            </a:endParaRPr>
          </a:p>
        </p:txBody>
      </p:sp>
      <p:sp>
        <p:nvSpPr>
          <p:cNvPr id="16" name="Google Shape;659;g12e46f93c55_0_80">
            <a:extLst>
              <a:ext uri="{FF2B5EF4-FFF2-40B4-BE49-F238E27FC236}">
                <a16:creationId xmlns:a16="http://schemas.microsoft.com/office/drawing/2014/main" id="{67E4D223-3658-4601-A54E-0B5A0194DC64}"/>
              </a:ext>
            </a:extLst>
          </p:cNvPr>
          <p:cNvSpPr txBox="1"/>
          <p:nvPr/>
        </p:nvSpPr>
        <p:spPr>
          <a:xfrm>
            <a:off x="694171" y="1602444"/>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rgbClr val="000000"/>
                </a:solidFill>
                <a:latin typeface="Meiryo"/>
                <a:ea typeface="Meiryo"/>
                <a:cs typeface="Meiryo"/>
                <a:sym typeface="Meiryo"/>
              </a:rPr>
              <a:t>【</a:t>
            </a:r>
            <a:r>
              <a:rPr lang="en-US" sz="1200" b="1" i="0" u="none" strike="noStrike" cap="none" dirty="0" err="1">
                <a:solidFill>
                  <a:srgbClr val="000000"/>
                </a:solidFill>
                <a:latin typeface="Meiryo"/>
                <a:ea typeface="Meiryo"/>
                <a:cs typeface="Meiryo"/>
                <a:sym typeface="Meiryo"/>
              </a:rPr>
              <a:t>メール・通知送信履歴画面で検索</a:t>
            </a:r>
            <a:r>
              <a:rPr lang="en-US" sz="1200" b="1" i="0" u="none" strike="noStrike" cap="none" dirty="0">
                <a:solidFill>
                  <a:srgbClr val="000000"/>
                </a:solidFill>
                <a:latin typeface="Meiryo"/>
                <a:ea typeface="Meiryo"/>
                <a:cs typeface="Meiryo"/>
                <a:sym typeface="Meiryo"/>
              </a:rPr>
              <a:t>】</a:t>
            </a:r>
            <a:endParaRPr sz="1200" b="1" i="0" u="none" strike="noStrike" cap="none" dirty="0">
              <a:solidFill>
                <a:srgbClr val="000000"/>
              </a:solidFill>
              <a:latin typeface="Meiryo"/>
              <a:ea typeface="Meiryo"/>
              <a:cs typeface="Meiryo"/>
              <a:sym typeface="Meiryo"/>
            </a:endParaRPr>
          </a:p>
        </p:txBody>
      </p:sp>
      <p:sp>
        <p:nvSpPr>
          <p:cNvPr id="17" name="Google Shape;156;g125f8f40711_0_119">
            <a:extLst>
              <a:ext uri="{FF2B5EF4-FFF2-40B4-BE49-F238E27FC236}">
                <a16:creationId xmlns:a16="http://schemas.microsoft.com/office/drawing/2014/main" id="{A3BEF465-C628-4513-A083-543B0E14471E}"/>
              </a:ext>
            </a:extLst>
          </p:cNvPr>
          <p:cNvSpPr txBox="1"/>
          <p:nvPr/>
        </p:nvSpPr>
        <p:spPr>
          <a:xfrm>
            <a:off x="694171" y="21717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①キーワードを含む宛先が一覧で表示されます。</a:t>
            </a:r>
            <a:endParaRPr lang="ja-JP" altLang="en-US" sz="1400" b="1" i="0" u="none" strike="noStrike" cap="none" dirty="0">
              <a:solidFill>
                <a:srgbClr val="000000"/>
              </a:solidFill>
              <a:latin typeface="Meiryo"/>
              <a:ea typeface="Meiryo"/>
              <a:cs typeface="Meiryo"/>
              <a:sym typeface="Meiryo"/>
            </a:endParaRPr>
          </a:p>
        </p:txBody>
      </p:sp>
      <p:sp>
        <p:nvSpPr>
          <p:cNvPr id="18" name="Google Shape;156;g125f8f40711_0_119">
            <a:extLst>
              <a:ext uri="{FF2B5EF4-FFF2-40B4-BE49-F238E27FC236}">
                <a16:creationId xmlns:a16="http://schemas.microsoft.com/office/drawing/2014/main" id="{F688A8E2-AA02-4366-8609-457CF4604DD6}"/>
              </a:ext>
            </a:extLst>
          </p:cNvPr>
          <p:cNvSpPr txBox="1"/>
          <p:nvPr/>
        </p:nvSpPr>
        <p:spPr>
          <a:xfrm>
            <a:off x="6220332" y="2156362"/>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②宛先をクリックすると、宛先に送信されたメッセージが一覧で表示されます。</a:t>
            </a:r>
            <a:endParaRPr lang="ja-JP" altLang="en-US" sz="1400" b="1" i="0" u="none" strike="noStrike" cap="none" dirty="0">
              <a:solidFill>
                <a:srgbClr val="000000"/>
              </a:solidFill>
              <a:latin typeface="Meiryo"/>
              <a:ea typeface="Meiryo"/>
              <a:cs typeface="Meiryo"/>
              <a:sym typeface="Meiryo"/>
            </a:endParaRPr>
          </a:p>
        </p:txBody>
      </p:sp>
      <p:sp>
        <p:nvSpPr>
          <p:cNvPr id="26" name="Google Shape;726;g12e46f93c55_0_171">
            <a:extLst>
              <a:ext uri="{FF2B5EF4-FFF2-40B4-BE49-F238E27FC236}">
                <a16:creationId xmlns:a16="http://schemas.microsoft.com/office/drawing/2014/main" id="{2DBF10B3-60C2-4DD8-AD30-3B075BD59E05}"/>
              </a:ext>
            </a:extLst>
          </p:cNvPr>
          <p:cNvSpPr txBox="1"/>
          <p:nvPr/>
        </p:nvSpPr>
        <p:spPr>
          <a:xfrm>
            <a:off x="6220332" y="5887823"/>
            <a:ext cx="5109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③</a:t>
            </a:r>
            <a:r>
              <a:rPr lang="en-US" sz="1400" b="0" i="0" u="none" strike="noStrike" cap="none" dirty="0" err="1">
                <a:solidFill>
                  <a:srgbClr val="000000"/>
                </a:solidFill>
                <a:latin typeface="Meiryo"/>
                <a:ea typeface="Meiryo"/>
                <a:cs typeface="Meiryo"/>
                <a:sym typeface="Meiryo"/>
              </a:rPr>
              <a:t>メール件名をクリックすると詳細画面が開きます</a:t>
            </a:r>
            <a:r>
              <a:rPr lang="en-US" sz="1400" b="0" i="0" u="none" strike="noStrike" cap="none" dirty="0">
                <a:solidFill>
                  <a:srgbClr val="000000"/>
                </a:solidFill>
                <a:latin typeface="Meiryo"/>
                <a:ea typeface="Meiryo"/>
                <a:cs typeface="Meiryo"/>
                <a:sym typeface="Meiryo"/>
              </a:rPr>
              <a:t>。</a:t>
            </a:r>
            <a:endParaRPr sz="800" b="1" i="0" u="none" strike="noStrike" cap="none" dirty="0">
              <a:solidFill>
                <a:srgbClr val="000000"/>
              </a:solidFill>
              <a:latin typeface="Meiryo"/>
              <a:ea typeface="Meiryo"/>
              <a:cs typeface="Meiryo"/>
              <a:sym typeface="Meiryo"/>
            </a:endParaRPr>
          </a:p>
        </p:txBody>
      </p:sp>
      <p:pic>
        <p:nvPicPr>
          <p:cNvPr id="18434" name="Picture 2">
            <a:extLst>
              <a:ext uri="{FF2B5EF4-FFF2-40B4-BE49-F238E27FC236}">
                <a16:creationId xmlns:a16="http://schemas.microsoft.com/office/drawing/2014/main" id="{448A553C-7EC2-4156-8014-46987B387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76" y="2616925"/>
            <a:ext cx="3734749" cy="315057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B763EDAD-89A7-4713-9C56-CCAA0BAF9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611" y="2645251"/>
            <a:ext cx="3892938" cy="3105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20" name="Google Shape;156;g125f8f40711_0_119">
            <a:extLst>
              <a:ext uri="{FF2B5EF4-FFF2-40B4-BE49-F238E27FC236}">
                <a16:creationId xmlns:a16="http://schemas.microsoft.com/office/drawing/2014/main" id="{2C76A432-BC4B-4F0E-80A8-4CDFF4E2877D}"/>
              </a:ext>
            </a:extLst>
          </p:cNvPr>
          <p:cNvSpPr txBox="1"/>
          <p:nvPr/>
        </p:nvSpPr>
        <p:spPr>
          <a:xfrm>
            <a:off x="694171" y="1827615"/>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①「宛先」（メールアドレス・メンバー氏名）で検索が可能です。メール詳細画面を開き、右上の検索ウィンドウにキーワードを入力し、      をクリックします。</a:t>
            </a:r>
          </a:p>
        </p:txBody>
      </p:sp>
      <p:sp>
        <p:nvSpPr>
          <p:cNvPr id="734" name="Google Shape;734;g12e46f93c55_0_175"/>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14" name="Google Shape;76;p5">
            <a:extLst>
              <a:ext uri="{FF2B5EF4-FFF2-40B4-BE49-F238E27FC236}">
                <a16:creationId xmlns:a16="http://schemas.microsoft.com/office/drawing/2014/main" id="{9C527A9E-1DB9-4282-A1FB-322EFF3A19C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2AAC9D89-7B23-48FA-BD9E-56FE68FE579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7" name="Google Shape;618;g126584d4e9d_0_223">
            <a:extLst>
              <a:ext uri="{FF2B5EF4-FFF2-40B4-BE49-F238E27FC236}">
                <a16:creationId xmlns:a16="http://schemas.microsoft.com/office/drawing/2014/main" id="{95D412CE-2CAD-45E0-B851-97A30DC986F2}"/>
              </a:ext>
            </a:extLst>
          </p:cNvPr>
          <p:cNvSpPr txBox="1"/>
          <p:nvPr/>
        </p:nvSpPr>
        <p:spPr>
          <a:xfrm>
            <a:off x="292317" y="1161864"/>
            <a:ext cx="100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sz="1400" b="1" i="0" u="none" strike="noStrike" cap="none" dirty="0">
                <a:solidFill>
                  <a:srgbClr val="000000"/>
                </a:solidFill>
                <a:latin typeface="Meiryo"/>
                <a:ea typeface="Meiryo"/>
                <a:cs typeface="Meiryo"/>
                <a:sym typeface="Meiryo"/>
              </a:rPr>
              <a:t>●メール送信履歴を検索する方法</a:t>
            </a:r>
            <a:endParaRPr lang="ja-JP" altLang="en-US" sz="1000" b="1" i="0" u="none" strike="noStrike" cap="none" dirty="0">
              <a:solidFill>
                <a:srgbClr val="000000"/>
              </a:solidFill>
              <a:latin typeface="Meiryo"/>
              <a:ea typeface="Meiryo"/>
              <a:cs typeface="Meiryo"/>
              <a:sym typeface="Meiryo"/>
            </a:endParaRPr>
          </a:p>
        </p:txBody>
      </p:sp>
      <p:sp>
        <p:nvSpPr>
          <p:cNvPr id="18" name="Google Shape;203;g125f8f40711_0_141">
            <a:extLst>
              <a:ext uri="{FF2B5EF4-FFF2-40B4-BE49-F238E27FC236}">
                <a16:creationId xmlns:a16="http://schemas.microsoft.com/office/drawing/2014/main" id="{E24F3DFB-706A-4B26-983D-449008EC706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7-3. </a:t>
            </a:r>
            <a:r>
              <a:rPr lang="ja-JP" altLang="en-US" sz="1600" b="1" i="0" u="none" strike="noStrike" cap="none" dirty="0">
                <a:solidFill>
                  <a:srgbClr val="000000"/>
                </a:solidFill>
                <a:latin typeface="Meiryo"/>
                <a:ea typeface="Meiryo"/>
                <a:cs typeface="Meiryo"/>
                <a:sym typeface="Meiryo"/>
              </a:rPr>
              <a:t>メール・通知送信履歴を確認する</a:t>
            </a:r>
            <a:endParaRPr lang="ja-JP" altLang="en-US" sz="500" b="1" i="0" u="none" strike="noStrike" cap="none" dirty="0">
              <a:solidFill>
                <a:srgbClr val="000000"/>
              </a:solidFill>
              <a:latin typeface="Meiryo"/>
              <a:ea typeface="Meiryo"/>
              <a:cs typeface="Meiryo"/>
              <a:sym typeface="Meiryo"/>
            </a:endParaRPr>
          </a:p>
        </p:txBody>
      </p:sp>
      <p:sp>
        <p:nvSpPr>
          <p:cNvPr id="19" name="Google Shape;659;g12e46f93c55_0_80">
            <a:extLst>
              <a:ext uri="{FF2B5EF4-FFF2-40B4-BE49-F238E27FC236}">
                <a16:creationId xmlns:a16="http://schemas.microsoft.com/office/drawing/2014/main" id="{B6EC3C66-E89A-4424-B891-9A132FD94D97}"/>
              </a:ext>
            </a:extLst>
          </p:cNvPr>
          <p:cNvSpPr txBox="1"/>
          <p:nvPr/>
        </p:nvSpPr>
        <p:spPr>
          <a:xfrm>
            <a:off x="694171" y="1602444"/>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メール詳細画面で検索</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21" name="Google Shape;156;g125f8f40711_0_119">
            <a:extLst>
              <a:ext uri="{FF2B5EF4-FFF2-40B4-BE49-F238E27FC236}">
                <a16:creationId xmlns:a16="http://schemas.microsoft.com/office/drawing/2014/main" id="{176D33A5-5663-44EA-B176-1C67C22856FB}"/>
              </a:ext>
            </a:extLst>
          </p:cNvPr>
          <p:cNvSpPr txBox="1"/>
          <p:nvPr/>
        </p:nvSpPr>
        <p:spPr>
          <a:xfrm>
            <a:off x="6220332" y="1812235"/>
            <a:ext cx="527749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②検索結果が表示されます</a:t>
            </a:r>
            <a:r>
              <a:rPr lang="ja-JP" altLang="en-US" sz="2000" b="0" i="0" u="none" strike="noStrike" cap="none" dirty="0">
                <a:solidFill>
                  <a:srgbClr val="000000"/>
                </a:solidFill>
                <a:latin typeface="Meiryo"/>
                <a:ea typeface="Meiryo"/>
                <a:cs typeface="Meiryo"/>
                <a:sym typeface="Meiryo"/>
              </a:rPr>
              <a:t>。</a:t>
            </a:r>
            <a:endParaRPr lang="ja-JP" altLang="en-US" sz="2000" b="1" i="0" u="none" strike="noStrike" cap="none" dirty="0">
              <a:solidFill>
                <a:srgbClr val="000000"/>
              </a:solidFill>
              <a:latin typeface="Meiryo"/>
              <a:ea typeface="Meiryo"/>
              <a:cs typeface="Meiryo"/>
              <a:sym typeface="Meiryo"/>
            </a:endParaRPr>
          </a:p>
        </p:txBody>
      </p:sp>
      <p:pic>
        <p:nvPicPr>
          <p:cNvPr id="19458" name="Picture 2">
            <a:extLst>
              <a:ext uri="{FF2B5EF4-FFF2-40B4-BE49-F238E27FC236}">
                <a16:creationId xmlns:a16="http://schemas.microsoft.com/office/drawing/2014/main" id="{B25C3766-64F9-41EB-A69A-C7DDD515A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2687919"/>
            <a:ext cx="4309975" cy="343145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4F330DD5-E2C9-45B0-B7E3-E494F8DFC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092" y="2678406"/>
            <a:ext cx="4309975" cy="3440971"/>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B03DFD32-8CE5-4D18-B822-6BFBC9BAA581}"/>
              </a:ext>
            </a:extLst>
          </p:cNvPr>
          <p:cNvPicPr>
            <a:picLocks noChangeAspect="1"/>
          </p:cNvPicPr>
          <p:nvPr/>
        </p:nvPicPr>
        <p:blipFill>
          <a:blip r:embed="rId5"/>
          <a:stretch>
            <a:fillRect/>
          </a:stretch>
        </p:blipFill>
        <p:spPr>
          <a:xfrm>
            <a:off x="1788980" y="2269202"/>
            <a:ext cx="336641" cy="29703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55" name="Google Shape;755;g12e46f93c55_0_179"/>
          <p:cNvPicPr preferRelativeResize="0"/>
          <p:nvPr/>
        </p:nvPicPr>
        <p:blipFill rotWithShape="1">
          <a:blip r:embed="rId3">
            <a:alphaModFix/>
          </a:blip>
          <a:srcRect/>
          <a:stretch/>
        </p:blipFill>
        <p:spPr>
          <a:xfrm>
            <a:off x="6300903" y="1821469"/>
            <a:ext cx="5013697" cy="3170717"/>
          </a:xfrm>
          <a:prstGeom prst="rect">
            <a:avLst/>
          </a:prstGeom>
          <a:noFill/>
          <a:ln>
            <a:noFill/>
          </a:ln>
        </p:spPr>
      </p:pic>
      <p:sp>
        <p:nvSpPr>
          <p:cNvPr id="9" name="Google Shape;76;p5">
            <a:extLst>
              <a:ext uri="{FF2B5EF4-FFF2-40B4-BE49-F238E27FC236}">
                <a16:creationId xmlns:a16="http://schemas.microsoft.com/office/drawing/2014/main" id="{13987063-F533-4475-A188-045F72F4189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A16FF905-278E-47DF-BFCF-35FDA0C5856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7</a:t>
            </a:r>
            <a:r>
              <a:rPr lang="ja-JP" altLang="en-US" b="1" i="0" u="none" strike="noStrike" cap="none" dirty="0">
                <a:solidFill>
                  <a:srgbClr val="000000"/>
                </a:solidFill>
                <a:latin typeface="Meiryo"/>
                <a:ea typeface="Meiryo"/>
                <a:cs typeface="Meiryo"/>
                <a:sym typeface="Meiryo"/>
              </a:rPr>
              <a:t>．ユーザーアカウントメニュー</a:t>
            </a:r>
          </a:p>
        </p:txBody>
      </p:sp>
      <p:sp>
        <p:nvSpPr>
          <p:cNvPr id="13" name="Google Shape;203;g125f8f40711_0_141">
            <a:extLst>
              <a:ext uri="{FF2B5EF4-FFF2-40B4-BE49-F238E27FC236}">
                <a16:creationId xmlns:a16="http://schemas.microsoft.com/office/drawing/2014/main" id="{5A352BE2-2360-4C15-92B4-492FA6F1320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0" u="none" strike="noStrike" cap="none" dirty="0">
                <a:solidFill>
                  <a:srgbClr val="000000"/>
                </a:solidFill>
                <a:latin typeface="Meiryo"/>
                <a:ea typeface="Meiryo"/>
                <a:cs typeface="Meiryo"/>
                <a:sym typeface="Meiryo"/>
              </a:rPr>
              <a:t>7-</a:t>
            </a:r>
            <a:r>
              <a:rPr lang="en-US" altLang="ja-JP" sz="1600" b="1" dirty="0">
                <a:latin typeface="Meiryo"/>
                <a:ea typeface="Meiryo"/>
                <a:cs typeface="Meiryo"/>
                <a:sym typeface="Meiryo"/>
              </a:rPr>
              <a:t>4</a:t>
            </a:r>
            <a:r>
              <a:rPr lang="en-US" altLang="ja-JP" sz="1600" b="1" i="0" u="none" strike="noStrike" cap="none" dirty="0">
                <a:solidFill>
                  <a:srgbClr val="000000"/>
                </a:solidFill>
                <a:latin typeface="Meiryo"/>
                <a:ea typeface="Meiryo"/>
                <a:cs typeface="Meiryo"/>
                <a:sym typeface="Meiryo"/>
              </a:rPr>
              <a:t>. </a:t>
            </a:r>
            <a:r>
              <a:rPr lang="ja-JP" altLang="en-US" sz="1600" b="1" i="0" u="none" strike="noStrike" cap="none" dirty="0">
                <a:solidFill>
                  <a:srgbClr val="000000"/>
                </a:solidFill>
                <a:latin typeface="Meiryo"/>
                <a:ea typeface="Meiryo"/>
                <a:cs typeface="Meiryo"/>
                <a:sym typeface="Meiryo"/>
              </a:rPr>
              <a:t>カオナビをログアウトする</a:t>
            </a:r>
            <a:endParaRPr lang="ja-JP" altLang="en-US" sz="500" b="1" i="0" u="none" strike="noStrike" cap="none" dirty="0">
              <a:solidFill>
                <a:srgbClr val="000000"/>
              </a:solidFill>
              <a:latin typeface="Meiryo"/>
              <a:ea typeface="Meiryo"/>
              <a:cs typeface="Meiryo"/>
              <a:sym typeface="Meiryo"/>
            </a:endParaRPr>
          </a:p>
        </p:txBody>
      </p:sp>
      <p:sp>
        <p:nvSpPr>
          <p:cNvPr id="17" name="Google Shape;156;g125f8f40711_0_119">
            <a:extLst>
              <a:ext uri="{FF2B5EF4-FFF2-40B4-BE49-F238E27FC236}">
                <a16:creationId xmlns:a16="http://schemas.microsoft.com/office/drawing/2014/main" id="{9B1826A5-E726-4AA0-906D-C4B224E6D573}"/>
              </a:ext>
            </a:extLst>
          </p:cNvPr>
          <p:cNvSpPr txBox="1"/>
          <p:nvPr/>
        </p:nvSpPr>
        <p:spPr>
          <a:xfrm>
            <a:off x="6169004" y="120021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②ログアウトされ、カオナビのログイン画面が表示されます。</a:t>
            </a:r>
            <a:endParaRPr lang="ja-JP" altLang="en-US" sz="1400" b="1" i="0" u="none" strike="noStrike" cap="none" dirty="0">
              <a:solidFill>
                <a:srgbClr val="000000"/>
              </a:solidFill>
              <a:latin typeface="Meiryo"/>
              <a:ea typeface="Meiryo"/>
              <a:cs typeface="Meiryo"/>
              <a:sym typeface="Meiryo"/>
            </a:endParaRPr>
          </a:p>
        </p:txBody>
      </p:sp>
      <p:sp>
        <p:nvSpPr>
          <p:cNvPr id="18" name="Google Shape;156;g125f8f40711_0_119">
            <a:extLst>
              <a:ext uri="{FF2B5EF4-FFF2-40B4-BE49-F238E27FC236}">
                <a16:creationId xmlns:a16="http://schemas.microsoft.com/office/drawing/2014/main" id="{D91BF001-5FEA-47CA-9310-7D0542345B5C}"/>
              </a:ext>
            </a:extLst>
          </p:cNvPr>
          <p:cNvSpPr txBox="1"/>
          <p:nvPr/>
        </p:nvSpPr>
        <p:spPr>
          <a:xfrm>
            <a:off x="745499" y="1205956"/>
            <a:ext cx="5277497"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①ユーザーアカウントメニューから「ログアウト」を</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クリックします</a:t>
            </a:r>
            <a:r>
              <a:rPr lang="ja-JP" altLang="en-US" sz="2000" b="0" i="0" u="none" strike="noStrike" cap="none" dirty="0">
                <a:solidFill>
                  <a:srgbClr val="000000"/>
                </a:solidFill>
                <a:latin typeface="Meiryo"/>
                <a:ea typeface="Meiryo"/>
                <a:cs typeface="Meiryo"/>
                <a:sym typeface="Meiryo"/>
              </a:rPr>
              <a:t>。</a:t>
            </a:r>
            <a:endParaRPr lang="ja-JP" altLang="en-US" sz="2000" b="1" i="0" u="none" strike="noStrike" cap="none" dirty="0">
              <a:solidFill>
                <a:srgbClr val="000000"/>
              </a:solidFill>
              <a:latin typeface="Meiryo"/>
              <a:ea typeface="Meiryo"/>
              <a:cs typeface="Meiryo"/>
              <a:sym typeface="Meiryo"/>
            </a:endParaRPr>
          </a:p>
        </p:txBody>
      </p:sp>
      <p:pic>
        <p:nvPicPr>
          <p:cNvPr id="20482" name="Picture 2">
            <a:extLst>
              <a:ext uri="{FF2B5EF4-FFF2-40B4-BE49-F238E27FC236}">
                <a16:creationId xmlns:a16="http://schemas.microsoft.com/office/drawing/2014/main" id="{21D2489C-6361-41F0-8FFC-00337F0B0B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01"/>
          <a:stretch/>
        </p:blipFill>
        <p:spPr bwMode="auto">
          <a:xfrm>
            <a:off x="489653" y="2139193"/>
            <a:ext cx="5606347" cy="2431301"/>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DCA4F62D-3ADC-BF98-78E7-B27785578198}"/>
              </a:ext>
            </a:extLst>
          </p:cNvPr>
          <p:cNvPicPr>
            <a:picLocks noChangeAspect="1"/>
          </p:cNvPicPr>
          <p:nvPr/>
        </p:nvPicPr>
        <p:blipFill>
          <a:blip r:embed="rId5"/>
          <a:stretch>
            <a:fillRect/>
          </a:stretch>
        </p:blipFill>
        <p:spPr>
          <a:xfrm>
            <a:off x="489653" y="1955729"/>
            <a:ext cx="5635081" cy="212073"/>
          </a:xfrm>
          <a:prstGeom prst="rect">
            <a:avLst/>
          </a:prstGeom>
        </p:spPr>
      </p:pic>
      <p:sp>
        <p:nvSpPr>
          <p:cNvPr id="3" name="正方形/長方形 2">
            <a:extLst>
              <a:ext uri="{FF2B5EF4-FFF2-40B4-BE49-F238E27FC236}">
                <a16:creationId xmlns:a16="http://schemas.microsoft.com/office/drawing/2014/main" id="{9D5DE1B8-98D5-B0BB-5B26-5441B9D71677}"/>
              </a:ext>
            </a:extLst>
          </p:cNvPr>
          <p:cNvSpPr/>
          <p:nvPr/>
        </p:nvSpPr>
        <p:spPr>
          <a:xfrm>
            <a:off x="5713296" y="1901639"/>
            <a:ext cx="462400" cy="3077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graphicFrame>
        <p:nvGraphicFramePr>
          <p:cNvPr id="763" name="Google Shape;763;g12e46f93c55_0_183"/>
          <p:cNvGraphicFramePr/>
          <p:nvPr>
            <p:extLst>
              <p:ext uri="{D42A27DB-BD31-4B8C-83A1-F6EECF244321}">
                <p14:modId xmlns:p14="http://schemas.microsoft.com/office/powerpoint/2010/main" val="3401684287"/>
              </p:ext>
            </p:extLst>
          </p:nvPr>
        </p:nvGraphicFramePr>
        <p:xfrm>
          <a:off x="836127" y="1655434"/>
          <a:ext cx="5076993" cy="3482084"/>
        </p:xfrm>
        <a:graphic>
          <a:graphicData uri="http://schemas.openxmlformats.org/drawingml/2006/table">
            <a:tbl>
              <a:tblPr>
                <a:noFill/>
                <a:tableStyleId>{C6C90C77-9A05-48C1-8635-7B70BF034EDF}</a:tableStyleId>
              </a:tblPr>
              <a:tblGrid>
                <a:gridCol w="1510833">
                  <a:extLst>
                    <a:ext uri="{9D8B030D-6E8A-4147-A177-3AD203B41FA5}">
                      <a16:colId xmlns:a16="http://schemas.microsoft.com/office/drawing/2014/main" val="20000"/>
                    </a:ext>
                  </a:extLst>
                </a:gridCol>
                <a:gridCol w="3566160">
                  <a:extLst>
                    <a:ext uri="{9D8B030D-6E8A-4147-A177-3AD203B41FA5}">
                      <a16:colId xmlns:a16="http://schemas.microsoft.com/office/drawing/2014/main" val="20001"/>
                    </a:ext>
                  </a:extLst>
                </a:gridCol>
              </a:tblGrid>
              <a:tr h="1741042">
                <a:tc>
                  <a:txBody>
                    <a:bodyPr/>
                    <a:lstStyle/>
                    <a:p>
                      <a:pPr marL="0" marR="0" lvl="0" indent="0" algn="l" rtl="0">
                        <a:lnSpc>
                          <a:spcPct val="100000"/>
                        </a:lnSpc>
                        <a:spcBef>
                          <a:spcPts val="0"/>
                        </a:spcBef>
                        <a:spcAft>
                          <a:spcPts val="0"/>
                        </a:spcAft>
                        <a:buClr>
                          <a:srgbClr val="000000"/>
                        </a:buClr>
                        <a:buSzPts val="2000"/>
                        <a:buFont typeface="Arial"/>
                        <a:buNone/>
                      </a:pPr>
                      <a:r>
                        <a:rPr lang="en-US" sz="1400" b="1" i="0" u="none" strike="noStrike" cap="none" dirty="0" err="1">
                          <a:solidFill>
                            <a:schemeClr val="dk1"/>
                          </a:solidFill>
                          <a:latin typeface="Meiryo"/>
                          <a:ea typeface="Meiryo"/>
                          <a:cs typeface="Meiryo"/>
                          <a:sym typeface="Meiryo"/>
                        </a:rPr>
                        <a:t>推奨OS</a:t>
                      </a:r>
                      <a:endParaRPr sz="1400" b="1"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latin typeface="Meiryo"/>
                          <a:ea typeface="Meiryo"/>
                          <a:cs typeface="Meiryo"/>
                          <a:sym typeface="Meiryo"/>
                        </a:rPr>
                        <a:t>Windows10以上</a:t>
                      </a:r>
                      <a:endParaRPr sz="14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latin typeface="Meiryo"/>
                          <a:ea typeface="Meiryo"/>
                          <a:cs typeface="Meiryo"/>
                          <a:sym typeface="Meiryo"/>
                        </a:rPr>
                        <a:t>Mac OS X 10.11以上</a:t>
                      </a:r>
                      <a:endParaRPr sz="1400" b="0"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741042">
                <a:tc>
                  <a:txBody>
                    <a:bodyPr/>
                    <a:lstStyle/>
                    <a:p>
                      <a:pPr marL="0" marR="0" lvl="0" indent="0" algn="l"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推奨ブラウザ</a:t>
                      </a:r>
                      <a:endParaRPr sz="1400" b="1" u="none" strike="noStrike" cap="none">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latin typeface="Meiryo"/>
                          <a:ea typeface="Meiryo"/>
                          <a:cs typeface="Meiryo"/>
                          <a:sym typeface="Meiryo"/>
                        </a:rPr>
                        <a:t>Google </a:t>
                      </a:r>
                      <a:r>
                        <a:rPr lang="en-US" sz="1400" b="0" u="none" strike="noStrike" cap="none" dirty="0" err="1">
                          <a:latin typeface="Meiryo"/>
                          <a:ea typeface="Meiryo"/>
                          <a:cs typeface="Meiryo"/>
                          <a:sym typeface="Meiryo"/>
                        </a:rPr>
                        <a:t>Chrome、Safari、Microsoft</a:t>
                      </a:r>
                      <a:r>
                        <a:rPr lang="en-US" sz="1400" b="0" u="none" strike="noStrike" cap="none" dirty="0">
                          <a:latin typeface="Meiryo"/>
                          <a:ea typeface="Meiryo"/>
                          <a:cs typeface="Meiryo"/>
                          <a:sym typeface="Meiryo"/>
                        </a:rPr>
                        <a:t> </a:t>
                      </a:r>
                      <a:r>
                        <a:rPr lang="en-US" sz="1400" b="0" u="none" strike="noStrike" cap="none" dirty="0" err="1">
                          <a:latin typeface="Meiryo"/>
                          <a:ea typeface="Meiryo"/>
                          <a:cs typeface="Meiryo"/>
                          <a:sym typeface="Meiryo"/>
                        </a:rPr>
                        <a:t>Edge、Firefoxの</a:t>
                      </a:r>
                      <a:endParaRPr sz="14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err="1">
                          <a:latin typeface="Meiryo"/>
                          <a:ea typeface="Meiryo"/>
                          <a:cs typeface="Meiryo"/>
                          <a:sym typeface="Meiryo"/>
                        </a:rPr>
                        <a:t>各最新バージョン</a:t>
                      </a:r>
                      <a:endParaRPr sz="1400" b="0"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764" name="Google Shape;764;g12e46f93c55_0_183"/>
          <p:cNvSpPr/>
          <p:nvPr/>
        </p:nvSpPr>
        <p:spPr>
          <a:xfrm>
            <a:off x="752815" y="5171469"/>
            <a:ext cx="36263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333333"/>
                </a:solidFill>
                <a:latin typeface="Meiryo"/>
                <a:ea typeface="Meiryo"/>
                <a:cs typeface="Meiryo"/>
                <a:sym typeface="Meiryo"/>
              </a:rPr>
              <a:t>※通信暗号方式はTLS1.2以上</a:t>
            </a:r>
            <a:endParaRPr sz="1800" b="0" i="0" u="none" strike="noStrike" cap="none" dirty="0">
              <a:solidFill>
                <a:srgbClr val="000000"/>
              </a:solidFill>
              <a:latin typeface="Meiryo"/>
              <a:ea typeface="Meiryo"/>
              <a:cs typeface="Meiryo"/>
              <a:sym typeface="Meiryo"/>
            </a:endParaRPr>
          </a:p>
        </p:txBody>
      </p:sp>
      <p:sp>
        <p:nvSpPr>
          <p:cNvPr id="765" name="Google Shape;765;g12e46f93c55_0_183"/>
          <p:cNvSpPr txBox="1"/>
          <p:nvPr/>
        </p:nvSpPr>
        <p:spPr>
          <a:xfrm>
            <a:off x="836127" y="1152535"/>
            <a:ext cx="372604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b="1" i="0" u="none" strike="noStrike" cap="none" dirty="0">
                <a:solidFill>
                  <a:srgbClr val="000000"/>
                </a:solidFill>
                <a:latin typeface="Meiryo"/>
                <a:ea typeface="Meiryo"/>
                <a:cs typeface="Meiryo"/>
                <a:sym typeface="Meiryo"/>
              </a:rPr>
              <a:t>【PC】 </a:t>
            </a:r>
            <a:endParaRPr b="0" i="0" u="none" strike="noStrike" cap="none" dirty="0">
              <a:solidFill>
                <a:srgbClr val="000000"/>
              </a:solidFill>
              <a:latin typeface="Arial"/>
              <a:ea typeface="Arial"/>
              <a:cs typeface="Arial"/>
              <a:sym typeface="Arial"/>
            </a:endParaRPr>
          </a:p>
        </p:txBody>
      </p:sp>
      <p:sp>
        <p:nvSpPr>
          <p:cNvPr id="766" name="Google Shape;766;g12e46f93c55_0_183"/>
          <p:cNvSpPr txBox="1"/>
          <p:nvPr/>
        </p:nvSpPr>
        <p:spPr>
          <a:xfrm>
            <a:off x="6278882" y="1152535"/>
            <a:ext cx="338738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b="1" i="0" u="none" strike="noStrike" cap="none" dirty="0">
                <a:solidFill>
                  <a:srgbClr val="000000"/>
                </a:solidFill>
                <a:latin typeface="Meiryo"/>
                <a:ea typeface="Meiryo"/>
                <a:cs typeface="Meiryo"/>
                <a:sym typeface="Meiryo"/>
              </a:rPr>
              <a:t>【</a:t>
            </a:r>
            <a:r>
              <a:rPr lang="en-US" b="1" i="0" u="none" strike="noStrike" cap="none" dirty="0" err="1">
                <a:solidFill>
                  <a:srgbClr val="000000"/>
                </a:solidFill>
                <a:latin typeface="Meiryo"/>
                <a:ea typeface="Meiryo"/>
                <a:cs typeface="Meiryo"/>
                <a:sym typeface="Meiryo"/>
              </a:rPr>
              <a:t>スマートフォン端末</a:t>
            </a:r>
            <a:r>
              <a:rPr lang="en-US" b="1" i="0" u="none" strike="noStrike" cap="none" dirty="0">
                <a:solidFill>
                  <a:srgbClr val="000000"/>
                </a:solidFill>
                <a:latin typeface="Meiryo"/>
                <a:ea typeface="Meiryo"/>
                <a:cs typeface="Meiryo"/>
                <a:sym typeface="Meiryo"/>
              </a:rPr>
              <a:t>】</a:t>
            </a:r>
            <a:endParaRPr b="1" i="0" u="none" strike="noStrike" cap="none" dirty="0">
              <a:solidFill>
                <a:srgbClr val="000000"/>
              </a:solidFill>
              <a:latin typeface="Meiryo"/>
              <a:ea typeface="Meiryo"/>
              <a:cs typeface="Meiryo"/>
              <a:sym typeface="Meiryo"/>
            </a:endParaRPr>
          </a:p>
        </p:txBody>
      </p:sp>
      <p:graphicFrame>
        <p:nvGraphicFramePr>
          <p:cNvPr id="767" name="Google Shape;767;g12e46f93c55_0_183"/>
          <p:cNvGraphicFramePr/>
          <p:nvPr>
            <p:extLst>
              <p:ext uri="{D42A27DB-BD31-4B8C-83A1-F6EECF244321}">
                <p14:modId xmlns:p14="http://schemas.microsoft.com/office/powerpoint/2010/main" val="750341588"/>
              </p:ext>
            </p:extLst>
          </p:nvPr>
        </p:nvGraphicFramePr>
        <p:xfrm>
          <a:off x="6278882" y="1652785"/>
          <a:ext cx="5076991" cy="3482084"/>
        </p:xfrm>
        <a:graphic>
          <a:graphicData uri="http://schemas.openxmlformats.org/drawingml/2006/table">
            <a:tbl>
              <a:tblPr>
                <a:noFill/>
                <a:tableStyleId>{C6C90C77-9A05-48C1-8635-7B70BF034EDF}</a:tableStyleId>
              </a:tblPr>
              <a:tblGrid>
                <a:gridCol w="1747518">
                  <a:extLst>
                    <a:ext uri="{9D8B030D-6E8A-4147-A177-3AD203B41FA5}">
                      <a16:colId xmlns:a16="http://schemas.microsoft.com/office/drawing/2014/main" val="20000"/>
                    </a:ext>
                  </a:extLst>
                </a:gridCol>
                <a:gridCol w="3329473">
                  <a:extLst>
                    <a:ext uri="{9D8B030D-6E8A-4147-A177-3AD203B41FA5}">
                      <a16:colId xmlns:a16="http://schemas.microsoft.com/office/drawing/2014/main" val="20001"/>
                    </a:ext>
                  </a:extLst>
                </a:gridCol>
              </a:tblGrid>
              <a:tr h="1741042">
                <a:tc>
                  <a:txBody>
                    <a:bodyPr/>
                    <a:lstStyle/>
                    <a:p>
                      <a:pPr marL="0" marR="0" lvl="0" indent="0" algn="l"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iPhone・iPad</a:t>
                      </a:r>
                      <a:endParaRPr sz="1400" u="none" strike="noStrike" cap="none"/>
                    </a:p>
                    <a:p>
                      <a:pPr marL="0" marR="0" lvl="0" indent="0" algn="l" rtl="0">
                        <a:lnSpc>
                          <a:spcPct val="100000"/>
                        </a:lnSpc>
                        <a:spcBef>
                          <a:spcPts val="0"/>
                        </a:spcBef>
                        <a:spcAft>
                          <a:spcPts val="0"/>
                        </a:spcAft>
                        <a:buClr>
                          <a:srgbClr val="000000"/>
                        </a:buClr>
                        <a:buSzPts val="2000"/>
                        <a:buFont typeface="Arial"/>
                        <a:buNone/>
                      </a:pPr>
                      <a:endParaRPr sz="14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endParaRPr sz="1400" b="1"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a:latin typeface="Meiryo"/>
                          <a:ea typeface="Meiryo"/>
                          <a:cs typeface="Meiryo"/>
                          <a:sym typeface="Meiryo"/>
                        </a:rPr>
                        <a:t>推奨ブラウザ：Safariの最新バージョン</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1400" b="0" u="none" strike="noStrike" cap="none">
                          <a:latin typeface="Meiryo"/>
                          <a:ea typeface="Meiryo"/>
                          <a:cs typeface="Meiryo"/>
                          <a:sym typeface="Meiryo"/>
                        </a:rPr>
                        <a:t>対応OS：iOS 14以上</a:t>
                      </a:r>
                      <a:endParaRPr sz="1400" b="0"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741042">
                <a:tc>
                  <a:txBody>
                    <a:bodyPr/>
                    <a:lstStyle/>
                    <a:p>
                      <a:pPr marL="0" marR="0" lvl="0" indent="0" algn="l"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Android端末</a:t>
                      </a:r>
                      <a:endParaRPr sz="14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endParaRPr sz="14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endParaRPr sz="1400" b="1"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err="1">
                          <a:latin typeface="Meiryo"/>
                          <a:ea typeface="Meiryo"/>
                          <a:cs typeface="Meiryo"/>
                          <a:sym typeface="Meiryo"/>
                        </a:rPr>
                        <a:t>推奨ブラウザ：Chromeの最新バージョン</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err="1">
                          <a:latin typeface="Meiryo"/>
                          <a:ea typeface="Meiryo"/>
                          <a:cs typeface="Meiryo"/>
                          <a:sym typeface="Meiryo"/>
                        </a:rPr>
                        <a:t>対応OS：Android</a:t>
                      </a:r>
                      <a:r>
                        <a:rPr lang="en-US" sz="1400" b="0" u="none" strike="noStrike" cap="none" dirty="0">
                          <a:latin typeface="Meiryo"/>
                          <a:ea typeface="Meiryo"/>
                          <a:cs typeface="Meiryo"/>
                          <a:sym typeface="Meiryo"/>
                        </a:rPr>
                        <a:t> 9以上</a:t>
                      </a:r>
                      <a:endParaRPr sz="1400" b="0" u="none" strike="noStrike" cap="none" dirty="0">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768" name="Google Shape;768;g12e46f93c55_0_183">
            <a:hlinkClick r:id="rId3"/>
          </p:cNvPr>
          <p:cNvPicPr preferRelativeResize="0"/>
          <p:nvPr/>
        </p:nvPicPr>
        <p:blipFill rotWithShape="1">
          <a:blip r:embed="rId4">
            <a:alphaModFix/>
          </a:blip>
          <a:srcRect/>
          <a:stretch/>
        </p:blipFill>
        <p:spPr>
          <a:xfrm>
            <a:off x="6392310" y="4337874"/>
            <a:ext cx="1544029" cy="522978"/>
          </a:xfrm>
          <a:prstGeom prst="rect">
            <a:avLst/>
          </a:prstGeom>
          <a:noFill/>
          <a:ln>
            <a:noFill/>
          </a:ln>
        </p:spPr>
      </p:pic>
      <p:pic>
        <p:nvPicPr>
          <p:cNvPr id="769" name="Google Shape;769;g12e46f93c55_0_183">
            <a:hlinkClick r:id="rId5"/>
          </p:cNvPr>
          <p:cNvPicPr preferRelativeResize="0"/>
          <p:nvPr/>
        </p:nvPicPr>
        <p:blipFill rotWithShape="1">
          <a:blip r:embed="rId6">
            <a:alphaModFix/>
          </a:blip>
          <a:srcRect/>
          <a:stretch/>
        </p:blipFill>
        <p:spPr>
          <a:xfrm>
            <a:off x="6392310" y="2506201"/>
            <a:ext cx="1544029" cy="522978"/>
          </a:xfrm>
          <a:prstGeom prst="rect">
            <a:avLst/>
          </a:prstGeom>
          <a:noFill/>
          <a:ln>
            <a:noFill/>
          </a:ln>
        </p:spPr>
      </p:pic>
      <p:sp>
        <p:nvSpPr>
          <p:cNvPr id="770" name="Google Shape;770;g12e46f93c55_0_183"/>
          <p:cNvSpPr txBox="1"/>
          <p:nvPr/>
        </p:nvSpPr>
        <p:spPr>
          <a:xfrm>
            <a:off x="6733882" y="5658996"/>
            <a:ext cx="5153318"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u="sng" dirty="0" err="1">
                <a:latin typeface="Meiryo"/>
                <a:ea typeface="Meiryo"/>
                <a:cs typeface="Meiryo"/>
                <a:sym typeface="Meiryo"/>
              </a:rPr>
              <a:t>最新の推奨環境は、カオナビのサイトを参照してください</a:t>
            </a:r>
            <a:endParaRPr u="sng"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Meiryo"/>
                <a:ea typeface="Meiryo"/>
                <a:cs typeface="Meiryo"/>
                <a:sym typeface="Meiryo"/>
                <a:hlinkClick r:id="rId7"/>
              </a:rPr>
              <a:t>https://help.kaonavi.jp/hc/ja/articles/30383836058125</a:t>
            </a:r>
            <a:endParaRPr lang="en-US" sz="1400" b="0" i="0" u="sng"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a:ea typeface="Meiryo"/>
              <a:cs typeface="Meiryo"/>
              <a:sym typeface="Meiryo"/>
            </a:endParaRPr>
          </a:p>
        </p:txBody>
      </p:sp>
      <p:sp>
        <p:nvSpPr>
          <p:cNvPr id="12" name="Google Shape;76;p5">
            <a:extLst>
              <a:ext uri="{FF2B5EF4-FFF2-40B4-BE49-F238E27FC236}">
                <a16:creationId xmlns:a16="http://schemas.microsoft.com/office/drawing/2014/main" id="{7AC51C01-7409-43CE-947F-2A7BF5DFF80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5C6A9756-DFE7-42FF-9FA1-2070775D999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dirty="0">
                <a:latin typeface="Meiryo"/>
                <a:ea typeface="Meiryo"/>
                <a:cs typeface="Meiryo"/>
                <a:sym typeface="Meiryo"/>
              </a:rPr>
              <a:t>8. </a:t>
            </a:r>
            <a:r>
              <a:rPr lang="ja-JP" altLang="en-US" b="1" i="0" u="none" strike="noStrike" cap="none" dirty="0">
                <a:solidFill>
                  <a:srgbClr val="000000"/>
                </a:solidFill>
                <a:latin typeface="Meiryo"/>
                <a:ea typeface="Meiryo"/>
                <a:cs typeface="Meiryo"/>
                <a:sym typeface="Meiryo"/>
              </a:rPr>
              <a:t>推奨環境について</a:t>
            </a:r>
            <a:endParaRPr b="1" i="0" u="none" strike="noStrike" cap="none" dirty="0">
              <a:solidFill>
                <a:srgbClr val="000000"/>
              </a:solidFill>
              <a:latin typeface="Meiryo"/>
              <a:ea typeface="Meiryo"/>
              <a:cs typeface="Meiryo"/>
              <a:sym typeface="Meiry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graphicFrame>
        <p:nvGraphicFramePr>
          <p:cNvPr id="778" name="Google Shape;778;g12e46f93c55_0_187"/>
          <p:cNvGraphicFramePr/>
          <p:nvPr>
            <p:extLst>
              <p:ext uri="{D42A27DB-BD31-4B8C-83A1-F6EECF244321}">
                <p14:modId xmlns:p14="http://schemas.microsoft.com/office/powerpoint/2010/main" val="3082963190"/>
              </p:ext>
            </p:extLst>
          </p:nvPr>
        </p:nvGraphicFramePr>
        <p:xfrm>
          <a:off x="1400625" y="1450937"/>
          <a:ext cx="9390750" cy="3956125"/>
        </p:xfrm>
        <a:graphic>
          <a:graphicData uri="http://schemas.openxmlformats.org/drawingml/2006/table">
            <a:tbl>
              <a:tblPr>
                <a:noFill/>
                <a:tableStyleId>{C6C90C77-9A05-48C1-8635-7B70BF034EDF}</a:tableStyleId>
              </a:tblPr>
              <a:tblGrid>
                <a:gridCol w="1605375">
                  <a:extLst>
                    <a:ext uri="{9D8B030D-6E8A-4147-A177-3AD203B41FA5}">
                      <a16:colId xmlns:a16="http://schemas.microsoft.com/office/drawing/2014/main" val="20000"/>
                    </a:ext>
                  </a:extLst>
                </a:gridCol>
                <a:gridCol w="7785375">
                  <a:extLst>
                    <a:ext uri="{9D8B030D-6E8A-4147-A177-3AD203B41FA5}">
                      <a16:colId xmlns:a16="http://schemas.microsoft.com/office/drawing/2014/main" val="20001"/>
                    </a:ext>
                  </a:extLst>
                </a:gridCol>
              </a:tblGrid>
              <a:tr h="791225">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メンバー</a:t>
                      </a:r>
                      <a:endParaRPr sz="1400" b="1" u="none" strike="noStrike" cap="none">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a:latin typeface="Meiryo"/>
                          <a:ea typeface="Meiryo"/>
                          <a:cs typeface="Meiryo"/>
                          <a:sym typeface="Meiryo"/>
                        </a:rPr>
                        <a:t>カオナビに登録されている従業員の情報のことです。</a:t>
                      </a:r>
                      <a:endParaRPr sz="1400" b="0" u="none" strike="noStrike" cap="none">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791225">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ユーザー</a:t>
                      </a:r>
                      <a:endParaRPr sz="1400" b="1" i="0" u="none" strike="noStrike" cap="none">
                        <a:solidFill>
                          <a:schemeClr val="dk1"/>
                        </a:solidFill>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a:latin typeface="Meiryo"/>
                          <a:ea typeface="Meiryo"/>
                          <a:cs typeface="Meiryo"/>
                          <a:sym typeface="Meiryo"/>
                        </a:rPr>
                        <a:t>カオナビにログインしているあなたのことです。</a:t>
                      </a:r>
                      <a:endParaRPr sz="1400" b="0" u="none" strike="noStrike" cap="none">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791225">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イベント</a:t>
                      </a:r>
                      <a:endParaRPr sz="1400" b="1" i="0" u="none" strike="noStrike" cap="none">
                        <a:solidFill>
                          <a:schemeClr val="dk1"/>
                        </a:solidFill>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a:latin typeface="Meiryo"/>
                          <a:ea typeface="Meiryo"/>
                          <a:cs typeface="Meiryo"/>
                          <a:sym typeface="Meiryo"/>
                        </a:rPr>
                        <a:t>アンケートや評価などのことです。</a:t>
                      </a:r>
                      <a:endParaRPr sz="1400" b="0" u="none" strike="noStrike" cap="none">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791225">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基本情報</a:t>
                      </a:r>
                      <a:endParaRPr sz="1400" b="1" i="0" u="none" strike="noStrike" cap="none">
                        <a:solidFill>
                          <a:schemeClr val="dk1"/>
                        </a:solidFill>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latin typeface="Meiryo"/>
                          <a:ea typeface="Meiryo"/>
                          <a:cs typeface="Meiryo"/>
                          <a:sym typeface="Meiryo"/>
                        </a:rPr>
                        <a:t>「</a:t>
                      </a:r>
                      <a:r>
                        <a:rPr lang="en-US" sz="1400" b="0" u="none" strike="noStrike" cap="none" dirty="0" err="1">
                          <a:latin typeface="Meiryo"/>
                          <a:ea typeface="Meiryo"/>
                          <a:cs typeface="Meiryo"/>
                          <a:sym typeface="Meiryo"/>
                        </a:rPr>
                        <a:t>社員番号</a:t>
                      </a:r>
                      <a:r>
                        <a:rPr lang="en-US" sz="1400" b="0" u="none" strike="noStrike" cap="none" dirty="0">
                          <a:latin typeface="Meiryo"/>
                          <a:ea typeface="Meiryo"/>
                          <a:cs typeface="Meiryo"/>
                          <a:sym typeface="Meiryo"/>
                        </a:rPr>
                        <a:t>」「</a:t>
                      </a:r>
                      <a:r>
                        <a:rPr lang="en-US" sz="1400" b="0" u="none" strike="noStrike" cap="none" dirty="0" err="1">
                          <a:latin typeface="Meiryo"/>
                          <a:ea typeface="Meiryo"/>
                          <a:cs typeface="Meiryo"/>
                          <a:sym typeface="Meiryo"/>
                        </a:rPr>
                        <a:t>氏名」などベースになる従業員の情報です</a:t>
                      </a:r>
                      <a:r>
                        <a:rPr lang="en-US" sz="1400" b="0" u="none" strike="noStrike" cap="none" dirty="0">
                          <a:latin typeface="Meiryo"/>
                          <a:ea typeface="Meiryo"/>
                          <a:cs typeface="Meiryo"/>
                          <a:sym typeface="Meiryo"/>
                        </a:rPr>
                        <a:t>。</a:t>
                      </a:r>
                      <a:endParaRPr sz="1400" u="none" strike="noStrike" cap="none" dirty="0"/>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791225">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Meiryo"/>
                          <a:ea typeface="Meiryo"/>
                          <a:cs typeface="Meiryo"/>
                          <a:sym typeface="Meiryo"/>
                        </a:rPr>
                        <a:t>シート情報</a:t>
                      </a:r>
                      <a:endParaRPr sz="1400" b="1" i="0" u="none" strike="noStrike" cap="none">
                        <a:solidFill>
                          <a:schemeClr val="dk1"/>
                        </a:solidFill>
                        <a:latin typeface="Meiryo"/>
                        <a:ea typeface="Meiryo"/>
                        <a:cs typeface="Meiryo"/>
                        <a:sym typeface="Meiryo"/>
                      </a:endParaRPr>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latin typeface="Meiryo"/>
                          <a:ea typeface="Meiryo"/>
                          <a:cs typeface="Meiryo"/>
                          <a:sym typeface="Meiryo"/>
                        </a:rPr>
                        <a:t>「</a:t>
                      </a:r>
                      <a:r>
                        <a:rPr lang="en-US" sz="1400" b="0" u="none" strike="noStrike" cap="none" dirty="0" err="1">
                          <a:latin typeface="Meiryo"/>
                          <a:ea typeface="Meiryo"/>
                          <a:cs typeface="Meiryo"/>
                          <a:sym typeface="Meiryo"/>
                        </a:rPr>
                        <a:t>人事評価</a:t>
                      </a:r>
                      <a:r>
                        <a:rPr lang="en-US" sz="1400" b="0" u="none" strike="noStrike" cap="none" dirty="0">
                          <a:latin typeface="Meiryo"/>
                          <a:ea typeface="Meiryo"/>
                          <a:cs typeface="Meiryo"/>
                          <a:sym typeface="Meiryo"/>
                        </a:rPr>
                        <a:t>」「</a:t>
                      </a:r>
                      <a:r>
                        <a:rPr lang="en-US" sz="1400" b="0" u="none" strike="noStrike" cap="none" dirty="0" err="1">
                          <a:latin typeface="Meiryo"/>
                          <a:ea typeface="Meiryo"/>
                          <a:cs typeface="Meiryo"/>
                          <a:sym typeface="Meiryo"/>
                        </a:rPr>
                        <a:t>資格」など、基本情報以外のデータのことです。情報の単位ごとにシートに登録されています</a:t>
                      </a:r>
                      <a:r>
                        <a:rPr lang="en-US" sz="1400" b="0" u="none" strike="noStrike" cap="none" dirty="0">
                          <a:latin typeface="Meiryo"/>
                          <a:ea typeface="Meiryo"/>
                          <a:cs typeface="Meiryo"/>
                          <a:sym typeface="Meiryo"/>
                        </a:rPr>
                        <a:t>。</a:t>
                      </a:r>
                      <a:endParaRPr sz="1400" u="none" strike="noStrike" cap="none" dirty="0"/>
                    </a:p>
                  </a:txBody>
                  <a:tcPr marL="91450" marR="91450" marT="45725" marB="45725" anchor="ctr">
                    <a:lnL w="12700" cap="flat" cmpd="sng">
                      <a:solidFill>
                        <a:srgbClr val="FFCA08"/>
                      </a:solidFill>
                      <a:prstDash val="solid"/>
                      <a:round/>
                      <a:headEnd type="none" w="sm" len="sm"/>
                      <a:tailEnd type="none" w="sm" len="sm"/>
                    </a:lnL>
                    <a:lnR w="12700" cap="flat" cmpd="sng">
                      <a:solidFill>
                        <a:srgbClr val="FFCA08"/>
                      </a:solidFill>
                      <a:prstDash val="solid"/>
                      <a:round/>
                      <a:headEnd type="none" w="sm" len="sm"/>
                      <a:tailEnd type="none" w="sm" len="sm"/>
                    </a:lnR>
                    <a:lnT w="12700" cap="flat" cmpd="sng">
                      <a:solidFill>
                        <a:srgbClr val="FFCA08"/>
                      </a:solidFill>
                      <a:prstDash val="solid"/>
                      <a:round/>
                      <a:headEnd type="none" w="sm" len="sm"/>
                      <a:tailEnd type="none" w="sm" len="sm"/>
                    </a:lnT>
                    <a:lnB w="12700" cap="flat" cmpd="sng">
                      <a:solidFill>
                        <a:srgbClr val="FFCA08"/>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6" name="Google Shape;76;p5">
            <a:extLst>
              <a:ext uri="{FF2B5EF4-FFF2-40B4-BE49-F238E27FC236}">
                <a16:creationId xmlns:a16="http://schemas.microsoft.com/office/drawing/2014/main" id="{7DC70B10-DA27-435F-9B0E-B012DC009DB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7" name="Google Shape;78;p5">
            <a:extLst>
              <a:ext uri="{FF2B5EF4-FFF2-40B4-BE49-F238E27FC236}">
                <a16:creationId xmlns:a16="http://schemas.microsoft.com/office/drawing/2014/main" id="{4B2DAB08-2AE9-45F3-95DB-43A79AE3BF8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dirty="0">
                <a:latin typeface="Meiryo"/>
                <a:ea typeface="Meiryo"/>
                <a:cs typeface="Meiryo"/>
                <a:sym typeface="Meiryo"/>
              </a:rPr>
              <a:t>9</a:t>
            </a:r>
            <a:r>
              <a:rPr lang="en-US" b="1" i="0" u="none" strike="noStrike" cap="none" dirty="0">
                <a:solidFill>
                  <a:srgbClr val="000000"/>
                </a:solidFill>
                <a:latin typeface="Meiryo"/>
                <a:ea typeface="Meiryo"/>
                <a:cs typeface="Meiryo"/>
                <a:sym typeface="Meiryo"/>
              </a:rPr>
              <a:t>. </a:t>
            </a:r>
            <a:r>
              <a:rPr lang="ja-JP" altLang="en-US" b="1" i="0" u="none" strike="noStrike" cap="none" dirty="0">
                <a:solidFill>
                  <a:srgbClr val="000000"/>
                </a:solidFill>
                <a:latin typeface="Meiryo"/>
                <a:ea typeface="Meiryo"/>
                <a:cs typeface="Meiryo"/>
                <a:sym typeface="Meiryo"/>
              </a:rPr>
              <a:t>用語について</a:t>
            </a:r>
            <a:endParaRPr b="1" i="0" u="none" strike="noStrike" cap="none" dirty="0">
              <a:solidFill>
                <a:srgbClr val="000000"/>
              </a:solidFill>
              <a:latin typeface="Meiryo"/>
              <a:ea typeface="Meiryo"/>
              <a:cs typeface="Meiryo"/>
              <a:sym typeface="Meiry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96" name="Google Shape;96;g125f8f40711_0_12"/>
          <p:cNvGraphicFramePr/>
          <p:nvPr>
            <p:extLst>
              <p:ext uri="{D42A27DB-BD31-4B8C-83A1-F6EECF244321}">
                <p14:modId xmlns:p14="http://schemas.microsoft.com/office/powerpoint/2010/main" val="2602028791"/>
              </p:ext>
            </p:extLst>
          </p:nvPr>
        </p:nvGraphicFramePr>
        <p:xfrm>
          <a:off x="673858" y="986377"/>
          <a:ext cx="5534650" cy="5071875"/>
        </p:xfrm>
        <a:graphic>
          <a:graphicData uri="http://schemas.openxmlformats.org/drawingml/2006/table">
            <a:tbl>
              <a:tblPr firstRow="1" bandRow="1">
                <a:noFill/>
                <a:tableStyleId>{23F41762-7F61-4FEE-8137-EAF95C75022C}</a:tableStyleId>
              </a:tblPr>
              <a:tblGrid>
                <a:gridCol w="5534650">
                  <a:extLst>
                    <a:ext uri="{9D8B030D-6E8A-4147-A177-3AD203B41FA5}">
                      <a16:colId xmlns:a16="http://schemas.microsoft.com/office/drawing/2014/main" val="20000"/>
                    </a:ext>
                  </a:extLst>
                </a:gridCol>
              </a:tblGrid>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tc>
                <a:extLst>
                  <a:ext uri="{0D108BD9-81ED-4DB2-BD59-A6C34878D82A}">
                    <a16:rowId xmlns:a16="http://schemas.microsoft.com/office/drawing/2014/main" val="10000"/>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1"/>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97" name="Google Shape;97;g125f8f40711_0_12"/>
          <p:cNvGraphicFramePr/>
          <p:nvPr>
            <p:extLst>
              <p:ext uri="{D42A27DB-BD31-4B8C-83A1-F6EECF244321}">
                <p14:modId xmlns:p14="http://schemas.microsoft.com/office/powerpoint/2010/main" val="2811791269"/>
              </p:ext>
            </p:extLst>
          </p:nvPr>
        </p:nvGraphicFramePr>
        <p:xfrm>
          <a:off x="6058333" y="986377"/>
          <a:ext cx="5534650" cy="5071875"/>
        </p:xfrm>
        <a:graphic>
          <a:graphicData uri="http://schemas.openxmlformats.org/drawingml/2006/table">
            <a:tbl>
              <a:tblPr firstRow="1" bandRow="1">
                <a:noFill/>
                <a:tableStyleId>{23F41762-7F61-4FEE-8137-EAF95C75022C}</a:tableStyleId>
              </a:tblPr>
              <a:tblGrid>
                <a:gridCol w="5534650">
                  <a:extLst>
                    <a:ext uri="{9D8B030D-6E8A-4147-A177-3AD203B41FA5}">
                      <a16:colId xmlns:a16="http://schemas.microsoft.com/office/drawing/2014/main" val="20000"/>
                    </a:ext>
                  </a:extLst>
                </a:gridCol>
              </a:tblGrid>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tc>
                <a:extLst>
                  <a:ext uri="{0D108BD9-81ED-4DB2-BD59-A6C34878D82A}">
                    <a16:rowId xmlns:a16="http://schemas.microsoft.com/office/drawing/2014/main" val="10000"/>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1"/>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98" name="Google Shape;98;g125f8f40711_0_12"/>
          <p:cNvSpPr txBox="1"/>
          <p:nvPr/>
        </p:nvSpPr>
        <p:spPr>
          <a:xfrm>
            <a:off x="676075" y="1055891"/>
            <a:ext cx="5620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en-US" sz="1500" b="1" i="0" u="none" strike="noStrike" cap="none" dirty="0" err="1">
                <a:solidFill>
                  <a:srgbClr val="C96F06"/>
                </a:solidFill>
                <a:latin typeface="Meiryo"/>
                <a:ea typeface="Meiryo"/>
                <a:cs typeface="Meiryo"/>
                <a:sym typeface="Meiryo"/>
              </a:rPr>
              <a:t>プロファイルブック</a:t>
            </a:r>
            <a:r>
              <a:rPr lang="ja-JP" altLang="en-US" sz="1500" b="1" i="0" u="none" strike="noStrike" cap="none" dirty="0">
                <a:solidFill>
                  <a:srgbClr val="C96F06"/>
                </a:solidFill>
                <a:latin typeface="Meiryo"/>
                <a:ea typeface="Meiryo"/>
                <a:cs typeface="Meiryo"/>
                <a:sym typeface="Meiryo"/>
              </a:rPr>
              <a:t>　</a:t>
            </a:r>
            <a:r>
              <a:rPr lang="en-US"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社員を探す・見つけ</a:t>
            </a:r>
            <a:r>
              <a:rPr lang="ja-JP" altLang="en-US" sz="1500" b="1" dirty="0">
                <a:solidFill>
                  <a:srgbClr val="C96F06"/>
                </a:solidFill>
                <a:latin typeface="Meiryo"/>
                <a:ea typeface="Meiryo"/>
                <a:cs typeface="Meiryo"/>
                <a:sym typeface="Meiryo"/>
              </a:rPr>
              <a:t>る</a:t>
            </a:r>
            <a:endParaRPr sz="1500" b="1" i="0" u="none" strike="noStrike" cap="none" dirty="0">
              <a:solidFill>
                <a:srgbClr val="C96F06"/>
              </a:solidFill>
              <a:latin typeface="Meiryo"/>
              <a:ea typeface="Meiryo"/>
              <a:cs typeface="Meiryo"/>
              <a:sym typeface="Meiryo"/>
            </a:endParaRPr>
          </a:p>
        </p:txBody>
      </p:sp>
      <p:sp>
        <p:nvSpPr>
          <p:cNvPr id="99" name="Google Shape;99;g125f8f40711_0_12"/>
          <p:cNvSpPr txBox="1"/>
          <p:nvPr/>
        </p:nvSpPr>
        <p:spPr>
          <a:xfrm>
            <a:off x="1996365" y="1384837"/>
            <a:ext cx="406701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カオナビのベースとなる機能です。社員をはじめとするメンバーを顔写真で一覧表示できる直観的な人材データベースです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Meiryo"/>
                <a:ea typeface="Meiryo"/>
                <a:cs typeface="Meiryo"/>
                <a:sym typeface="Meiryo"/>
              </a:rPr>
              <a:t>社内にデータや紙で保存された様々な人材情報を一元化して管理することができ、条件やキーワードでの絞り込み検索で必要な情報にアクセスできます。</a:t>
            </a: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また、登録されたメンバーは個別に詳細情報を閲覧することも可能です</a:t>
            </a:r>
            <a:r>
              <a:rPr lang="en-US" sz="1000" b="0" i="0" u="none" strike="noStrike" cap="none" dirty="0">
                <a:solidFill>
                  <a:srgbClr val="000000"/>
                </a:solidFill>
                <a:latin typeface="Meiryo"/>
                <a:ea typeface="Meiryo"/>
                <a:cs typeface="Meiryo"/>
                <a:sym typeface="Meiryo"/>
              </a:rPr>
              <a:t>。</a:t>
            </a:r>
            <a:endParaRPr sz="1200" b="0" i="0" u="none" strike="noStrike" cap="none" dirty="0">
              <a:solidFill>
                <a:srgbClr val="000000"/>
              </a:solidFill>
              <a:latin typeface="Arial"/>
              <a:ea typeface="Arial"/>
              <a:cs typeface="Arial"/>
              <a:sym typeface="Arial"/>
            </a:endParaRPr>
          </a:p>
        </p:txBody>
      </p:sp>
      <p:sp>
        <p:nvSpPr>
          <p:cNvPr id="101" name="Google Shape;101;g125f8f40711_0_12"/>
          <p:cNvSpPr txBox="1"/>
          <p:nvPr/>
        </p:nvSpPr>
        <p:spPr>
          <a:xfrm>
            <a:off x="6058372" y="1057679"/>
            <a:ext cx="4288800"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en-US" sz="1500" b="1" i="0" u="none" strike="noStrike" cap="none" dirty="0" err="1">
                <a:solidFill>
                  <a:srgbClr val="C96F06"/>
                </a:solidFill>
                <a:latin typeface="Meiryo"/>
                <a:ea typeface="Meiryo"/>
                <a:cs typeface="Meiryo"/>
                <a:sym typeface="Meiryo"/>
              </a:rPr>
              <a:t>シートガレージ</a:t>
            </a:r>
            <a:r>
              <a:rPr lang="ja-JP" altLang="en-US" sz="1500" b="1" i="0" u="none" strike="noStrike" cap="none" dirty="0">
                <a:solidFill>
                  <a:srgbClr val="C96F06"/>
                </a:solidFill>
                <a:latin typeface="Meiryo"/>
                <a:ea typeface="Meiryo"/>
                <a:cs typeface="Meiryo"/>
                <a:sym typeface="Meiryo"/>
              </a:rPr>
              <a:t>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各種社員情報を一覧表示</a:t>
            </a:r>
            <a:endParaRPr sz="1500" b="1" i="0" u="none" strike="noStrike" cap="none" dirty="0">
              <a:solidFill>
                <a:srgbClr val="C96F06"/>
              </a:solidFill>
              <a:latin typeface="Meiryo"/>
              <a:ea typeface="Meiryo"/>
              <a:cs typeface="Meiryo"/>
              <a:sym typeface="Meiryo"/>
            </a:endParaRPr>
          </a:p>
        </p:txBody>
      </p:sp>
      <p:sp>
        <p:nvSpPr>
          <p:cNvPr id="102" name="Google Shape;102;g125f8f40711_0_12"/>
          <p:cNvSpPr txBox="1"/>
          <p:nvPr/>
        </p:nvSpPr>
        <p:spPr>
          <a:xfrm>
            <a:off x="7500074" y="1424656"/>
            <a:ext cx="381953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err="1">
                <a:solidFill>
                  <a:srgbClr val="000000"/>
                </a:solidFill>
                <a:latin typeface="Meiryo"/>
                <a:ea typeface="Meiryo"/>
                <a:cs typeface="Meiryo"/>
                <a:sym typeface="Meiryo"/>
              </a:rPr>
              <a:t>各メンバーに登録された情報をシート単位で横断的に閲覧できる機能です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err="1">
                <a:solidFill>
                  <a:srgbClr val="000000"/>
                </a:solidFill>
                <a:latin typeface="Meiryo"/>
                <a:ea typeface="Meiryo"/>
                <a:cs typeface="Meiryo"/>
                <a:sym typeface="Meiryo"/>
              </a:rPr>
              <a:t>メンバー情報の比較を簡単に行える他、複数レコードのシートの平均値･合計値を閲覧することができます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err="1">
                <a:solidFill>
                  <a:srgbClr val="000000"/>
                </a:solidFill>
                <a:latin typeface="Meiryo"/>
                <a:ea typeface="Meiryo"/>
                <a:cs typeface="Meiryo"/>
                <a:sym typeface="Meiryo"/>
              </a:rPr>
              <a:t>これらの情報をグラフで表示し、組織の傾向や分布を知ることができます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Meiryo"/>
              <a:ea typeface="Meiryo"/>
              <a:cs typeface="Meiryo"/>
              <a:sym typeface="Meiryo"/>
            </a:endParaRPr>
          </a:p>
        </p:txBody>
      </p:sp>
      <p:sp>
        <p:nvSpPr>
          <p:cNvPr id="104" name="Google Shape;104;g125f8f40711_0_12"/>
          <p:cNvSpPr txBox="1"/>
          <p:nvPr/>
        </p:nvSpPr>
        <p:spPr>
          <a:xfrm>
            <a:off x="676074" y="2741004"/>
            <a:ext cx="5227542"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セレクトビュー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選択した項目で社員を一覧表示</a:t>
            </a:r>
            <a:r>
              <a:rPr lang="en-US" altLang="ja-JP" sz="1500" b="1" dirty="0">
                <a:solidFill>
                  <a:srgbClr val="C96F06"/>
                </a:solidFill>
                <a:latin typeface="Meiryo"/>
                <a:ea typeface="Meiryo"/>
                <a:cs typeface="Meiryo"/>
                <a:sym typeface="Meiryo"/>
              </a:rPr>
              <a:t> </a:t>
            </a:r>
            <a:endParaRPr sz="1500" b="1" i="0" u="none" strike="noStrike" cap="none" dirty="0">
              <a:solidFill>
                <a:srgbClr val="C96F06"/>
              </a:solidFill>
              <a:latin typeface="Meiryo"/>
              <a:ea typeface="Meiryo"/>
              <a:cs typeface="Meiryo"/>
              <a:sym typeface="Meiryo"/>
            </a:endParaRPr>
          </a:p>
        </p:txBody>
      </p:sp>
      <p:sp>
        <p:nvSpPr>
          <p:cNvPr id="106" name="Google Shape;106;g125f8f40711_0_12"/>
          <p:cNvSpPr txBox="1"/>
          <p:nvPr/>
        </p:nvSpPr>
        <p:spPr>
          <a:xfrm>
            <a:off x="6063379" y="2741004"/>
            <a:ext cx="5534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ピックアップリスト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社員をグルーピング</a:t>
            </a:r>
            <a:endParaRPr sz="1500" b="1" i="0" u="none" strike="noStrike" cap="none" dirty="0">
              <a:solidFill>
                <a:srgbClr val="C96F06"/>
              </a:solidFill>
              <a:latin typeface="Meiryo"/>
              <a:ea typeface="Meiryo"/>
              <a:cs typeface="Meiryo"/>
              <a:sym typeface="Meiryo"/>
            </a:endParaRPr>
          </a:p>
        </p:txBody>
      </p:sp>
      <p:sp>
        <p:nvSpPr>
          <p:cNvPr id="109" name="Google Shape;109;g125f8f40711_0_12"/>
          <p:cNvSpPr txBox="1"/>
          <p:nvPr/>
        </p:nvSpPr>
        <p:spPr>
          <a:xfrm>
            <a:off x="676074" y="4417572"/>
            <a:ext cx="5380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en-US" sz="1500" b="1" i="0" u="none" strike="noStrike" cap="none" dirty="0" err="1">
                <a:solidFill>
                  <a:srgbClr val="C96F06"/>
                </a:solidFill>
                <a:latin typeface="Meiryo"/>
                <a:ea typeface="Meiryo"/>
                <a:cs typeface="Meiryo"/>
                <a:sym typeface="Meiryo"/>
              </a:rPr>
              <a:t>スマートレビュ</a:t>
            </a:r>
            <a:r>
              <a:rPr lang="en-US" sz="1500" b="1" i="0" u="none" strike="noStrike" cap="none" dirty="0">
                <a:solidFill>
                  <a:srgbClr val="C96F06"/>
                </a:solidFill>
                <a:latin typeface="Meiryo"/>
                <a:ea typeface="Meiryo"/>
                <a:cs typeface="Meiryo"/>
                <a:sym typeface="Meiryo"/>
              </a:rPr>
              <a:t>ー</a:t>
            </a:r>
            <a:r>
              <a:rPr lang="ja-JP" altLang="en-US" sz="1500" b="1" i="0" u="none" strike="noStrike" cap="none" dirty="0">
                <a:solidFill>
                  <a:srgbClr val="C96F06"/>
                </a:solidFill>
                <a:latin typeface="Meiryo"/>
                <a:ea typeface="Meiryo"/>
                <a:cs typeface="Meiryo"/>
                <a:sym typeface="Meiryo"/>
              </a:rPr>
              <a:t>　</a:t>
            </a:r>
            <a:r>
              <a:rPr lang="en-US" altLang="ja-JP"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評価ワークフロー</a:t>
            </a:r>
            <a:endParaRPr sz="1500" b="1" i="0" u="none" strike="noStrike" cap="none" dirty="0">
              <a:solidFill>
                <a:srgbClr val="C96F06"/>
              </a:solidFill>
              <a:latin typeface="Meiryo"/>
              <a:ea typeface="Meiryo"/>
              <a:cs typeface="Meiryo"/>
              <a:sym typeface="Meiryo"/>
            </a:endParaRPr>
          </a:p>
        </p:txBody>
      </p:sp>
      <p:sp>
        <p:nvSpPr>
          <p:cNvPr id="110" name="Google Shape;110;g125f8f40711_0_12"/>
          <p:cNvSpPr txBox="1"/>
          <p:nvPr/>
        </p:nvSpPr>
        <p:spPr>
          <a:xfrm>
            <a:off x="2002312" y="4746428"/>
            <a:ext cx="4050925"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err="1">
                <a:solidFill>
                  <a:srgbClr val="000000"/>
                </a:solidFill>
                <a:latin typeface="Meiryo"/>
                <a:ea typeface="Meiryo"/>
                <a:cs typeface="Meiryo"/>
                <a:sym typeface="Meiryo"/>
              </a:rPr>
              <a:t>評価制度をスムーズに運用するための評価ワークフロー機能です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err="1">
                <a:solidFill>
                  <a:srgbClr val="000000"/>
                </a:solidFill>
                <a:latin typeface="Meiryo"/>
                <a:ea typeface="Meiryo"/>
                <a:cs typeface="Meiryo"/>
                <a:sym typeface="Meiryo"/>
              </a:rPr>
              <a:t>紙やExcelを使用する煩雑な評価制度をクラウド化することで、効率的な運用が実現できます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300"/>
              <a:buFont typeface="Meiryo"/>
              <a:buNone/>
            </a:pP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a:solidFill>
                  <a:srgbClr val="000000"/>
                </a:solidFill>
                <a:latin typeface="Meiryo"/>
                <a:ea typeface="Meiryo"/>
                <a:cs typeface="Meiryo"/>
                <a:sym typeface="Meiryo"/>
              </a:rPr>
              <a:t>評価者は部下の顔写真を見ながら評価できたり、入力状況を把握しやすくなります。被評価者は「確定」ボタン一つで提出できるなど、会社全体で効率化を図れます。</a:t>
            </a:r>
            <a:endParaRPr sz="1000" b="0" i="0" u="none" strike="noStrike" cap="none" dirty="0">
              <a:solidFill>
                <a:srgbClr val="000000"/>
              </a:solidFill>
              <a:latin typeface="Meiryo"/>
              <a:ea typeface="Meiryo"/>
              <a:cs typeface="Meiryo"/>
              <a:sym typeface="Meiryo"/>
            </a:endParaRPr>
          </a:p>
        </p:txBody>
      </p:sp>
      <p:sp>
        <p:nvSpPr>
          <p:cNvPr id="111" name="Google Shape;111;g125f8f40711_0_12"/>
          <p:cNvSpPr txBox="1"/>
          <p:nvPr/>
        </p:nvSpPr>
        <p:spPr>
          <a:xfrm>
            <a:off x="6120751" y="4435801"/>
            <a:ext cx="52776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アビリティマネージャー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スキルの収集・分析</a:t>
            </a:r>
            <a:endParaRPr sz="900" b="1" i="0" u="none" strike="noStrike" cap="none" dirty="0">
              <a:solidFill>
                <a:srgbClr val="C96F06"/>
              </a:solidFill>
              <a:latin typeface="Meiryo"/>
              <a:ea typeface="Meiryo"/>
              <a:cs typeface="Meiryo"/>
              <a:sym typeface="Meiryo"/>
            </a:endParaRPr>
          </a:p>
        </p:txBody>
      </p:sp>
      <p:sp>
        <p:nvSpPr>
          <p:cNvPr id="112" name="Google Shape;112;g125f8f40711_0_12"/>
          <p:cNvSpPr txBox="1"/>
          <p:nvPr/>
        </p:nvSpPr>
        <p:spPr>
          <a:xfrm>
            <a:off x="7528262" y="3100373"/>
            <a:ext cx="390107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マウスで社員の顔写真を操作する、社員リストアップ機能です</a:t>
            </a:r>
            <a:r>
              <a:rPr lang="en-US" sz="1000" b="0" i="0" u="none" strike="noStrike" cap="none" dirty="0">
                <a:solidFill>
                  <a:srgbClr val="000000"/>
                </a:solidFill>
                <a:latin typeface="Meiryo"/>
                <a:ea typeface="Meiryo"/>
                <a:cs typeface="Meiryo"/>
                <a:sym typeface="Meiryo"/>
              </a:rPr>
              <a:t>。</a:t>
            </a:r>
            <a:br>
              <a:rPr lang="en-US" sz="1000" b="0" i="0" u="none" strike="noStrike" cap="none" dirty="0">
                <a:solidFill>
                  <a:srgbClr val="000000"/>
                </a:solidFill>
                <a:latin typeface="Meiryo"/>
                <a:ea typeface="Meiryo"/>
                <a:cs typeface="Meiryo"/>
                <a:sym typeface="Meiryo"/>
              </a:rPr>
            </a:br>
            <a:endParaRPr lang="en-US"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抜擢候補や研修メンバーなど、任意の条件で絞り込んだ社員をリストアップすることができます</a:t>
            </a:r>
            <a:r>
              <a:rPr lang="en-US" sz="1000" b="0" i="0" u="none" strike="noStrike" cap="none" dirty="0">
                <a:solidFill>
                  <a:srgbClr val="000000"/>
                </a:solidFill>
                <a:latin typeface="Meiryo"/>
                <a:ea typeface="Meiryo"/>
                <a:cs typeface="Meiryo"/>
                <a:sym typeface="Meiryo"/>
              </a:rPr>
              <a:t>。</a:t>
            </a:r>
            <a:endParaRPr sz="1200" b="0" i="0" u="none" strike="noStrike" cap="none" dirty="0">
              <a:solidFill>
                <a:srgbClr val="000000"/>
              </a:solidFill>
              <a:latin typeface="Arial"/>
              <a:ea typeface="Arial"/>
              <a:cs typeface="Arial"/>
              <a:sym typeface="Arial"/>
            </a:endParaRPr>
          </a:p>
        </p:txBody>
      </p:sp>
      <p:sp>
        <p:nvSpPr>
          <p:cNvPr id="114" name="Google Shape;114;g125f8f40711_0_12"/>
          <p:cNvSpPr txBox="1"/>
          <p:nvPr/>
        </p:nvSpPr>
        <p:spPr>
          <a:xfrm>
            <a:off x="7500074" y="4758901"/>
            <a:ext cx="39008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Meiryo"/>
              <a:buNone/>
            </a:pPr>
            <a:r>
              <a:rPr lang="ja-JP" altLang="en-US" sz="1000" dirty="0">
                <a:latin typeface="Meiryo"/>
                <a:ea typeface="Meiryo"/>
                <a:cs typeface="Meiryo"/>
                <a:sym typeface="Meiryo"/>
              </a:rPr>
              <a:t>スキル管理に特化した機能です。</a:t>
            </a:r>
            <a:endParaRPr lang="en-US" altLang="ja-JP" sz="1000"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endParaRPr lang="en-US"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r>
              <a:rPr lang="ja-JP" altLang="en-US" sz="1000" dirty="0">
                <a:latin typeface="Meiryo"/>
                <a:ea typeface="Meiryo"/>
                <a:cs typeface="Meiryo"/>
                <a:sym typeface="Meiryo"/>
              </a:rPr>
              <a:t>スキルの定義から見える化までをワンストップで行うことで最適な配置や育成を実現します。</a:t>
            </a:r>
            <a:endParaRPr sz="1000" b="0" i="0" u="none" strike="noStrike" cap="none" dirty="0">
              <a:solidFill>
                <a:srgbClr val="000000"/>
              </a:solidFill>
              <a:latin typeface="Meiryo"/>
              <a:ea typeface="Meiryo"/>
              <a:cs typeface="Meiryo"/>
              <a:sym typeface="Meiryo"/>
            </a:endParaRPr>
          </a:p>
        </p:txBody>
      </p:sp>
      <p:sp>
        <p:nvSpPr>
          <p:cNvPr id="24" name="Google Shape;76;p5">
            <a:extLst>
              <a:ext uri="{FF2B5EF4-FFF2-40B4-BE49-F238E27FC236}">
                <a16:creationId xmlns:a16="http://schemas.microsoft.com/office/drawing/2014/main" id="{DC7A069E-71BE-4897-B16C-23775D5EFDA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5" name="Google Shape;78;p5">
            <a:extLst>
              <a:ext uri="{FF2B5EF4-FFF2-40B4-BE49-F238E27FC236}">
                <a16:creationId xmlns:a16="http://schemas.microsoft.com/office/drawing/2014/main" id="{71E87D30-46CD-484A-AF34-AEBE13D2412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1. </a:t>
            </a:r>
            <a:r>
              <a:rPr lang="ja-JP" altLang="en-US" b="1" i="0" u="none" strike="noStrike" cap="none" dirty="0">
                <a:solidFill>
                  <a:srgbClr val="000000"/>
                </a:solidFill>
                <a:latin typeface="Meiryo"/>
                <a:ea typeface="Meiryo"/>
                <a:cs typeface="Meiryo"/>
                <a:sym typeface="Meiryo"/>
              </a:rPr>
              <a:t>カオナビとは</a:t>
            </a:r>
          </a:p>
        </p:txBody>
      </p:sp>
      <p:pic>
        <p:nvPicPr>
          <p:cNvPr id="5" name="図 4">
            <a:extLst>
              <a:ext uri="{FF2B5EF4-FFF2-40B4-BE49-F238E27FC236}">
                <a16:creationId xmlns:a16="http://schemas.microsoft.com/office/drawing/2014/main" id="{509303B4-BEDB-4AF8-B28A-401934A47636}"/>
              </a:ext>
            </a:extLst>
          </p:cNvPr>
          <p:cNvPicPr>
            <a:picLocks noChangeAspect="1"/>
          </p:cNvPicPr>
          <p:nvPr/>
        </p:nvPicPr>
        <p:blipFill>
          <a:blip r:embed="rId3"/>
          <a:srcRect l="1547" t="1159"/>
          <a:stretch/>
        </p:blipFill>
        <p:spPr>
          <a:xfrm>
            <a:off x="6208508" y="1415260"/>
            <a:ext cx="1134093" cy="1075697"/>
          </a:xfrm>
          <a:prstGeom prst="rect">
            <a:avLst/>
          </a:prstGeom>
        </p:spPr>
      </p:pic>
      <p:pic>
        <p:nvPicPr>
          <p:cNvPr id="13" name="図 12">
            <a:extLst>
              <a:ext uri="{FF2B5EF4-FFF2-40B4-BE49-F238E27FC236}">
                <a16:creationId xmlns:a16="http://schemas.microsoft.com/office/drawing/2014/main" id="{FCD45A6A-37DC-4BA3-975F-2A855EF89FE6}"/>
              </a:ext>
            </a:extLst>
          </p:cNvPr>
          <p:cNvPicPr>
            <a:picLocks noChangeAspect="1"/>
          </p:cNvPicPr>
          <p:nvPr/>
        </p:nvPicPr>
        <p:blipFill>
          <a:blip r:embed="rId4"/>
          <a:stretch>
            <a:fillRect/>
          </a:stretch>
        </p:blipFill>
        <p:spPr>
          <a:xfrm>
            <a:off x="834783" y="4786899"/>
            <a:ext cx="1150757" cy="1106497"/>
          </a:xfrm>
          <a:prstGeom prst="rect">
            <a:avLst/>
          </a:prstGeom>
        </p:spPr>
      </p:pic>
      <p:sp>
        <p:nvSpPr>
          <p:cNvPr id="12" name="Google Shape;99;g125f8f40711_0_12">
            <a:extLst>
              <a:ext uri="{FF2B5EF4-FFF2-40B4-BE49-F238E27FC236}">
                <a16:creationId xmlns:a16="http://schemas.microsoft.com/office/drawing/2014/main" id="{EC65634D-887A-44FE-9C30-D8F010DAD120}"/>
              </a:ext>
            </a:extLst>
          </p:cNvPr>
          <p:cNvSpPr txBox="1"/>
          <p:nvPr/>
        </p:nvSpPr>
        <p:spPr>
          <a:xfrm>
            <a:off x="1996154" y="3105235"/>
            <a:ext cx="40509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b="0" i="0" u="none" strike="noStrike" cap="none" dirty="0">
                <a:solidFill>
                  <a:srgbClr val="000000"/>
                </a:solidFill>
                <a:latin typeface="Meiryo"/>
                <a:ea typeface="Meiryo"/>
                <a:cs typeface="Meiryo"/>
                <a:sym typeface="Meiryo"/>
              </a:rPr>
              <a:t>プロファイルブックのデータを複数人で横並びで見ることができる機能です。</a:t>
            </a:r>
            <a:endParaRPr lang="en-US" altLang="ja-JP"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b="0" i="0" u="none" strike="noStrike" cap="none" dirty="0">
                <a:solidFill>
                  <a:srgbClr val="000000"/>
                </a:solidFill>
                <a:latin typeface="Meiryo"/>
                <a:ea typeface="Meiryo"/>
                <a:cs typeface="Meiryo"/>
                <a:sym typeface="Meiryo"/>
              </a:rPr>
              <a:t>目的に合わせて基本情報やシートを跨いだ任意項目を並べて見ることができます。</a:t>
            </a:r>
          </a:p>
        </p:txBody>
      </p:sp>
      <p:pic>
        <p:nvPicPr>
          <p:cNvPr id="16" name="図 15">
            <a:extLst>
              <a:ext uri="{FF2B5EF4-FFF2-40B4-BE49-F238E27FC236}">
                <a16:creationId xmlns:a16="http://schemas.microsoft.com/office/drawing/2014/main" id="{0B76E069-A8A4-FAEF-A293-6819B8475B96}"/>
              </a:ext>
            </a:extLst>
          </p:cNvPr>
          <p:cNvPicPr>
            <a:picLocks noChangeAspect="1"/>
          </p:cNvPicPr>
          <p:nvPr/>
        </p:nvPicPr>
        <p:blipFill>
          <a:blip r:embed="rId5"/>
          <a:stretch>
            <a:fillRect/>
          </a:stretch>
        </p:blipFill>
        <p:spPr>
          <a:xfrm>
            <a:off x="6219762" y="4813844"/>
            <a:ext cx="1066832" cy="1052608"/>
          </a:xfrm>
          <a:prstGeom prst="rect">
            <a:avLst/>
          </a:prstGeom>
        </p:spPr>
      </p:pic>
      <p:pic>
        <p:nvPicPr>
          <p:cNvPr id="3" name="図 2">
            <a:extLst>
              <a:ext uri="{FF2B5EF4-FFF2-40B4-BE49-F238E27FC236}">
                <a16:creationId xmlns:a16="http://schemas.microsoft.com/office/drawing/2014/main" id="{AAC32E3A-0F8A-4346-B12D-96B20072FB99}"/>
              </a:ext>
            </a:extLst>
          </p:cNvPr>
          <p:cNvPicPr>
            <a:picLocks noChangeAspect="1"/>
          </p:cNvPicPr>
          <p:nvPr/>
        </p:nvPicPr>
        <p:blipFill>
          <a:blip r:embed="rId6"/>
          <a:srcRect l="6044" t="3419" r="9472" b="4635"/>
          <a:stretch/>
        </p:blipFill>
        <p:spPr>
          <a:xfrm>
            <a:off x="834783" y="1429208"/>
            <a:ext cx="1135176" cy="1131954"/>
          </a:xfrm>
          <a:prstGeom prst="rect">
            <a:avLst/>
          </a:prstGeom>
        </p:spPr>
      </p:pic>
      <p:pic>
        <p:nvPicPr>
          <p:cNvPr id="10" name="図 9">
            <a:extLst>
              <a:ext uri="{FF2B5EF4-FFF2-40B4-BE49-F238E27FC236}">
                <a16:creationId xmlns:a16="http://schemas.microsoft.com/office/drawing/2014/main" id="{6EABE1B4-9F8E-D8FA-5114-8F7DD7A8CC05}"/>
              </a:ext>
            </a:extLst>
          </p:cNvPr>
          <p:cNvPicPr>
            <a:picLocks noChangeAspect="1"/>
          </p:cNvPicPr>
          <p:nvPr/>
        </p:nvPicPr>
        <p:blipFill>
          <a:blip r:embed="rId7"/>
          <a:srcRect l="8171" r="6938" b="6106"/>
          <a:stretch/>
        </p:blipFill>
        <p:spPr>
          <a:xfrm>
            <a:off x="837912" y="3061338"/>
            <a:ext cx="1128917" cy="1169511"/>
          </a:xfrm>
          <a:prstGeom prst="rect">
            <a:avLst/>
          </a:prstGeom>
        </p:spPr>
      </p:pic>
      <p:pic>
        <p:nvPicPr>
          <p:cNvPr id="7" name="図 6">
            <a:extLst>
              <a:ext uri="{FF2B5EF4-FFF2-40B4-BE49-F238E27FC236}">
                <a16:creationId xmlns:a16="http://schemas.microsoft.com/office/drawing/2014/main" id="{523D64EC-AE07-4CDD-9B9E-888F3C5964B7}"/>
              </a:ext>
            </a:extLst>
          </p:cNvPr>
          <p:cNvPicPr>
            <a:picLocks noChangeAspect="1"/>
          </p:cNvPicPr>
          <p:nvPr/>
        </p:nvPicPr>
        <p:blipFill>
          <a:blip r:embed="rId8"/>
          <a:srcRect r="5373"/>
          <a:stretch/>
        </p:blipFill>
        <p:spPr>
          <a:xfrm>
            <a:off x="6222612" y="3084721"/>
            <a:ext cx="1105884" cy="10372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a:extLst>
            <a:ext uri="{FF2B5EF4-FFF2-40B4-BE49-F238E27FC236}">
              <a16:creationId xmlns:a16="http://schemas.microsoft.com/office/drawing/2014/main" id="{5A67F7A4-3561-CB10-0CBE-9C22138445C9}"/>
            </a:ext>
          </a:extLst>
        </p:cNvPr>
        <p:cNvGrpSpPr/>
        <p:nvPr/>
      </p:nvGrpSpPr>
      <p:grpSpPr>
        <a:xfrm>
          <a:off x="0" y="0"/>
          <a:ext cx="0" cy="0"/>
          <a:chOff x="0" y="0"/>
          <a:chExt cx="0" cy="0"/>
        </a:xfrm>
      </p:grpSpPr>
      <p:graphicFrame>
        <p:nvGraphicFramePr>
          <p:cNvPr id="96" name="Google Shape;96;g125f8f40711_0_12">
            <a:extLst>
              <a:ext uri="{FF2B5EF4-FFF2-40B4-BE49-F238E27FC236}">
                <a16:creationId xmlns:a16="http://schemas.microsoft.com/office/drawing/2014/main" id="{D11FA754-993A-52E3-138F-57F5F5731455}"/>
              </a:ext>
            </a:extLst>
          </p:cNvPr>
          <p:cNvGraphicFramePr/>
          <p:nvPr/>
        </p:nvGraphicFramePr>
        <p:xfrm>
          <a:off x="673858" y="986377"/>
          <a:ext cx="5534650" cy="5071875"/>
        </p:xfrm>
        <a:graphic>
          <a:graphicData uri="http://schemas.openxmlformats.org/drawingml/2006/table">
            <a:tbl>
              <a:tblPr firstRow="1" bandRow="1">
                <a:noFill/>
                <a:tableStyleId>{23F41762-7F61-4FEE-8137-EAF95C75022C}</a:tableStyleId>
              </a:tblPr>
              <a:tblGrid>
                <a:gridCol w="5534650">
                  <a:extLst>
                    <a:ext uri="{9D8B030D-6E8A-4147-A177-3AD203B41FA5}">
                      <a16:colId xmlns:a16="http://schemas.microsoft.com/office/drawing/2014/main" val="20000"/>
                    </a:ext>
                  </a:extLst>
                </a:gridCol>
              </a:tblGrid>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0"/>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1"/>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97" name="Google Shape;97;g125f8f40711_0_12">
            <a:extLst>
              <a:ext uri="{FF2B5EF4-FFF2-40B4-BE49-F238E27FC236}">
                <a16:creationId xmlns:a16="http://schemas.microsoft.com/office/drawing/2014/main" id="{28BC5E5C-996F-529A-D199-6AD58689F716}"/>
              </a:ext>
            </a:extLst>
          </p:cNvPr>
          <p:cNvGraphicFramePr/>
          <p:nvPr/>
        </p:nvGraphicFramePr>
        <p:xfrm>
          <a:off x="6058333" y="986377"/>
          <a:ext cx="5534650" cy="5071875"/>
        </p:xfrm>
        <a:graphic>
          <a:graphicData uri="http://schemas.openxmlformats.org/drawingml/2006/table">
            <a:tbl>
              <a:tblPr firstRow="1" bandRow="1">
                <a:noFill/>
                <a:tableStyleId>{23F41762-7F61-4FEE-8137-EAF95C75022C}</a:tableStyleId>
              </a:tblPr>
              <a:tblGrid>
                <a:gridCol w="5534650">
                  <a:extLst>
                    <a:ext uri="{9D8B030D-6E8A-4147-A177-3AD203B41FA5}">
                      <a16:colId xmlns:a16="http://schemas.microsoft.com/office/drawing/2014/main" val="20000"/>
                    </a:ext>
                  </a:extLst>
                </a:gridCol>
              </a:tblGrid>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0"/>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1"/>
                  </a:ext>
                </a:extLst>
              </a:tr>
              <a:tr h="169062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98" name="Google Shape;98;g125f8f40711_0_12">
            <a:extLst>
              <a:ext uri="{FF2B5EF4-FFF2-40B4-BE49-F238E27FC236}">
                <a16:creationId xmlns:a16="http://schemas.microsoft.com/office/drawing/2014/main" id="{5CE7031A-1185-E44D-BECC-65BAF7BCF49C}"/>
              </a:ext>
            </a:extLst>
          </p:cNvPr>
          <p:cNvSpPr txBox="1"/>
          <p:nvPr/>
        </p:nvSpPr>
        <p:spPr>
          <a:xfrm>
            <a:off x="676075" y="1055891"/>
            <a:ext cx="5620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ボイスノート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アンケートを作成・集計</a:t>
            </a:r>
            <a:endParaRPr sz="1500" b="1" i="0" u="none" strike="noStrike" cap="none" dirty="0">
              <a:solidFill>
                <a:srgbClr val="C96F06"/>
              </a:solidFill>
              <a:latin typeface="Meiryo"/>
              <a:ea typeface="Meiryo"/>
              <a:cs typeface="Meiryo"/>
              <a:sym typeface="Meiryo"/>
            </a:endParaRPr>
          </a:p>
        </p:txBody>
      </p:sp>
      <p:sp>
        <p:nvSpPr>
          <p:cNvPr id="99" name="Google Shape;99;g125f8f40711_0_12">
            <a:extLst>
              <a:ext uri="{FF2B5EF4-FFF2-40B4-BE49-F238E27FC236}">
                <a16:creationId xmlns:a16="http://schemas.microsoft.com/office/drawing/2014/main" id="{6AC9C203-1AE8-70A1-9D6E-2CEAE55DF1A6}"/>
              </a:ext>
            </a:extLst>
          </p:cNvPr>
          <p:cNvSpPr txBox="1"/>
          <p:nvPr/>
        </p:nvSpPr>
        <p:spPr>
          <a:xfrm>
            <a:off x="2028518" y="1419846"/>
            <a:ext cx="399419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b="0" i="0" u="none" strike="noStrike" cap="none" dirty="0">
                <a:solidFill>
                  <a:srgbClr val="000000"/>
                </a:solidFill>
                <a:latin typeface="Meiryo"/>
                <a:ea typeface="Meiryo"/>
                <a:cs typeface="Meiryo"/>
                <a:sym typeface="Meiryo"/>
              </a:rPr>
              <a:t>社員の生の声を集めるアンケート機能です。</a:t>
            </a:r>
            <a:endParaRPr lang="en-US" altLang="ja-JP"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endParaRPr lang="en-US" altLang="ja-JP" sz="1000" dirty="0">
              <a:latin typeface="Meiryo"/>
              <a:ea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b="0" i="0" u="none" strike="noStrike" cap="none" dirty="0">
                <a:solidFill>
                  <a:srgbClr val="000000"/>
                </a:solidFill>
                <a:latin typeface="Meiryo"/>
                <a:ea typeface="Meiryo"/>
                <a:cs typeface="Arial"/>
                <a:sym typeface="Meiryo"/>
              </a:rPr>
              <a:t>異動希望や新規事業アイデアなど、社員向けのアンケートを簡単に回収することができます。</a:t>
            </a:r>
            <a:endParaRPr lang="ja-JP" altLang="en-US" sz="1200" b="0" i="0" u="none" strike="noStrike" cap="none" dirty="0">
              <a:solidFill>
                <a:srgbClr val="000000"/>
              </a:solidFill>
              <a:latin typeface="Arial"/>
              <a:ea typeface="Arial"/>
              <a:cs typeface="Arial"/>
              <a:sym typeface="Arial"/>
            </a:endParaRPr>
          </a:p>
        </p:txBody>
      </p:sp>
      <p:sp>
        <p:nvSpPr>
          <p:cNvPr id="101" name="Google Shape;101;g125f8f40711_0_12">
            <a:extLst>
              <a:ext uri="{FF2B5EF4-FFF2-40B4-BE49-F238E27FC236}">
                <a16:creationId xmlns:a16="http://schemas.microsoft.com/office/drawing/2014/main" id="{8F448307-9D48-9407-663E-56632F64592B}"/>
              </a:ext>
            </a:extLst>
          </p:cNvPr>
          <p:cNvSpPr txBox="1"/>
          <p:nvPr/>
        </p:nvSpPr>
        <p:spPr>
          <a:xfrm>
            <a:off x="6058371" y="1057679"/>
            <a:ext cx="5114725"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パルスサーベイ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社員のコンディションを探る</a:t>
            </a:r>
            <a:endParaRPr sz="1500" b="1" i="0" u="none" strike="noStrike" cap="none" dirty="0">
              <a:solidFill>
                <a:srgbClr val="C96F06"/>
              </a:solidFill>
              <a:latin typeface="Meiryo"/>
              <a:ea typeface="Meiryo"/>
              <a:cs typeface="Meiryo"/>
              <a:sym typeface="Meiryo"/>
            </a:endParaRPr>
          </a:p>
        </p:txBody>
      </p:sp>
      <p:sp>
        <p:nvSpPr>
          <p:cNvPr id="104" name="Google Shape;104;g125f8f40711_0_12">
            <a:extLst>
              <a:ext uri="{FF2B5EF4-FFF2-40B4-BE49-F238E27FC236}">
                <a16:creationId xmlns:a16="http://schemas.microsoft.com/office/drawing/2014/main" id="{B93F39D3-DF4B-0DC0-95FE-F90B91B419C1}"/>
              </a:ext>
            </a:extLst>
          </p:cNvPr>
          <p:cNvSpPr txBox="1"/>
          <p:nvPr/>
        </p:nvSpPr>
        <p:spPr>
          <a:xfrm>
            <a:off x="676072" y="2741004"/>
            <a:ext cx="5293894"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コネクトキューブ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社員の特性を知る（</a:t>
            </a:r>
            <a:r>
              <a:rPr lang="en-US" altLang="ja-JP" sz="1500" b="1" dirty="0">
                <a:solidFill>
                  <a:srgbClr val="C96F06"/>
                </a:solidFill>
                <a:latin typeface="Meiryo"/>
                <a:ea typeface="Meiryo"/>
                <a:cs typeface="Meiryo"/>
                <a:sym typeface="Meiryo"/>
              </a:rPr>
              <a:t>SPI3</a:t>
            </a:r>
            <a:r>
              <a:rPr lang="ja-JP" altLang="en-US" sz="1500" b="1" dirty="0">
                <a:solidFill>
                  <a:srgbClr val="C96F06"/>
                </a:solidFill>
                <a:latin typeface="Meiryo"/>
                <a:ea typeface="Meiryo"/>
                <a:cs typeface="Meiryo"/>
                <a:sym typeface="Meiryo"/>
              </a:rPr>
              <a:t>）</a:t>
            </a:r>
            <a:endParaRPr sz="1500" b="1" i="0" u="none" strike="noStrike" cap="none" dirty="0">
              <a:solidFill>
                <a:srgbClr val="C96F06"/>
              </a:solidFill>
              <a:latin typeface="Meiryo"/>
              <a:ea typeface="Meiryo"/>
              <a:cs typeface="Meiryo"/>
              <a:sym typeface="Meiryo"/>
            </a:endParaRPr>
          </a:p>
        </p:txBody>
      </p:sp>
      <p:sp>
        <p:nvSpPr>
          <p:cNvPr id="106" name="Google Shape;106;g125f8f40711_0_12">
            <a:extLst>
              <a:ext uri="{FF2B5EF4-FFF2-40B4-BE49-F238E27FC236}">
                <a16:creationId xmlns:a16="http://schemas.microsoft.com/office/drawing/2014/main" id="{9E2E4697-FCCB-272B-0F87-3B89D750D604}"/>
              </a:ext>
            </a:extLst>
          </p:cNvPr>
          <p:cNvSpPr txBox="1"/>
          <p:nvPr/>
        </p:nvSpPr>
        <p:spPr>
          <a:xfrm>
            <a:off x="6063379" y="2741004"/>
            <a:ext cx="5534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エニアグラム　</a:t>
            </a:r>
            <a:r>
              <a:rPr lang="en-US" altLang="ja-JP"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社員の性格タイプを知る</a:t>
            </a:r>
            <a:endParaRPr sz="1500" b="1" i="0" u="none" strike="noStrike" cap="none" dirty="0">
              <a:solidFill>
                <a:srgbClr val="C96F06"/>
              </a:solidFill>
              <a:latin typeface="Meiryo"/>
              <a:ea typeface="Meiryo"/>
              <a:cs typeface="Meiryo"/>
              <a:sym typeface="Meiryo"/>
            </a:endParaRPr>
          </a:p>
        </p:txBody>
      </p:sp>
      <p:sp>
        <p:nvSpPr>
          <p:cNvPr id="109" name="Google Shape;109;g125f8f40711_0_12">
            <a:extLst>
              <a:ext uri="{FF2B5EF4-FFF2-40B4-BE49-F238E27FC236}">
                <a16:creationId xmlns:a16="http://schemas.microsoft.com/office/drawing/2014/main" id="{A22F046F-8168-2C8C-1CAC-710F9078A8D0}"/>
              </a:ext>
            </a:extLst>
          </p:cNvPr>
          <p:cNvSpPr txBox="1"/>
          <p:nvPr/>
        </p:nvSpPr>
        <p:spPr>
          <a:xfrm>
            <a:off x="676074" y="4417572"/>
            <a:ext cx="5380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ラーニングライブラリ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社員の学びを集約・共有</a:t>
            </a:r>
            <a:endParaRPr sz="1500" b="1" i="0" u="none" strike="noStrike" cap="none" dirty="0">
              <a:solidFill>
                <a:srgbClr val="C96F06"/>
              </a:solidFill>
              <a:latin typeface="Meiryo"/>
              <a:ea typeface="Meiryo"/>
              <a:cs typeface="Meiryo"/>
              <a:sym typeface="Meiryo"/>
            </a:endParaRPr>
          </a:p>
        </p:txBody>
      </p:sp>
      <p:sp>
        <p:nvSpPr>
          <p:cNvPr id="111" name="Google Shape;111;g125f8f40711_0_12">
            <a:extLst>
              <a:ext uri="{FF2B5EF4-FFF2-40B4-BE49-F238E27FC236}">
                <a16:creationId xmlns:a16="http://schemas.microsoft.com/office/drawing/2014/main" id="{0CD6AF60-A1A8-E34F-CDBB-F356DE798799}"/>
              </a:ext>
            </a:extLst>
          </p:cNvPr>
          <p:cNvSpPr txBox="1"/>
          <p:nvPr/>
        </p:nvSpPr>
        <p:spPr>
          <a:xfrm>
            <a:off x="6063375" y="4417572"/>
            <a:ext cx="5277600"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シナプスツリー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組織図でシミュレーション</a:t>
            </a:r>
            <a:endParaRPr sz="900" b="1" i="0" u="none" strike="noStrike" cap="none" dirty="0">
              <a:solidFill>
                <a:srgbClr val="C96F06"/>
              </a:solidFill>
              <a:latin typeface="Meiryo"/>
              <a:ea typeface="Meiryo"/>
              <a:cs typeface="Meiryo"/>
              <a:sym typeface="Meiryo"/>
            </a:endParaRPr>
          </a:p>
        </p:txBody>
      </p:sp>
      <p:sp>
        <p:nvSpPr>
          <p:cNvPr id="113" name="Google Shape;113;g125f8f40711_0_12">
            <a:extLst>
              <a:ext uri="{FF2B5EF4-FFF2-40B4-BE49-F238E27FC236}">
                <a16:creationId xmlns:a16="http://schemas.microsoft.com/office/drawing/2014/main" id="{C4FD2F4E-7631-3328-7EAC-16A269143AD1}"/>
              </a:ext>
            </a:extLst>
          </p:cNvPr>
          <p:cNvSpPr txBox="1"/>
          <p:nvPr/>
        </p:nvSpPr>
        <p:spPr>
          <a:xfrm>
            <a:off x="7462238" y="4855823"/>
            <a:ext cx="4010864"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err="1">
                <a:solidFill>
                  <a:srgbClr val="000000"/>
                </a:solidFill>
                <a:latin typeface="Meiryo"/>
                <a:ea typeface="Meiryo"/>
                <a:cs typeface="Meiryo"/>
                <a:sym typeface="Meiryo"/>
              </a:rPr>
              <a:t>組織図に顔写真が並べられる機能です。組織図ごとに所属長とメンバーの顔写真が並び、社内の組織状態を直感的に把握できます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300"/>
              <a:buFont typeface="Meiryo"/>
              <a:buNone/>
            </a:pP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Meiryo"/>
              <a:buNone/>
            </a:pPr>
            <a:r>
              <a:rPr lang="en-US" sz="1000" b="0" i="0" u="none" strike="noStrike" cap="none" dirty="0">
                <a:solidFill>
                  <a:srgbClr val="000000"/>
                </a:solidFill>
                <a:latin typeface="Meiryo"/>
                <a:ea typeface="Meiryo"/>
                <a:cs typeface="Meiryo"/>
                <a:sym typeface="Meiryo"/>
              </a:rPr>
              <a:t>さらに、組織図上で顔写真を並び替え、異動や来期の新組織のシミュレーションを行うことも可能です。配置や抜擢など、組織検討に役立ちます。</a:t>
            </a:r>
            <a:endParaRPr sz="1000" b="0" i="0" u="none" strike="noStrike" cap="none" dirty="0">
              <a:solidFill>
                <a:srgbClr val="000000"/>
              </a:solidFill>
              <a:latin typeface="Meiryo"/>
              <a:ea typeface="Meiryo"/>
              <a:cs typeface="Meiryo"/>
              <a:sym typeface="Meiryo"/>
            </a:endParaRPr>
          </a:p>
        </p:txBody>
      </p:sp>
      <p:sp>
        <p:nvSpPr>
          <p:cNvPr id="24" name="Google Shape;76;p5">
            <a:extLst>
              <a:ext uri="{FF2B5EF4-FFF2-40B4-BE49-F238E27FC236}">
                <a16:creationId xmlns:a16="http://schemas.microsoft.com/office/drawing/2014/main" id="{6DC8BA30-C7CF-3D9C-F231-B178F5B59C1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25" name="Google Shape;78;p5">
            <a:extLst>
              <a:ext uri="{FF2B5EF4-FFF2-40B4-BE49-F238E27FC236}">
                <a16:creationId xmlns:a16="http://schemas.microsoft.com/office/drawing/2014/main" id="{243DC8D7-A3A9-02F9-3582-5CA094B35AF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1. </a:t>
            </a:r>
            <a:r>
              <a:rPr lang="ja-JP" altLang="en-US" b="1" i="0" u="none" strike="noStrike" cap="none" dirty="0">
                <a:solidFill>
                  <a:srgbClr val="000000"/>
                </a:solidFill>
                <a:latin typeface="Meiryo"/>
                <a:ea typeface="Meiryo"/>
                <a:cs typeface="Meiryo"/>
                <a:sym typeface="Meiryo"/>
              </a:rPr>
              <a:t>カオナビとは</a:t>
            </a:r>
          </a:p>
        </p:txBody>
      </p:sp>
      <p:pic>
        <p:nvPicPr>
          <p:cNvPr id="15" name="図 14">
            <a:extLst>
              <a:ext uri="{FF2B5EF4-FFF2-40B4-BE49-F238E27FC236}">
                <a16:creationId xmlns:a16="http://schemas.microsoft.com/office/drawing/2014/main" id="{AC04B767-9555-F0A1-7170-27B5DB22DA2A}"/>
              </a:ext>
            </a:extLst>
          </p:cNvPr>
          <p:cNvPicPr>
            <a:picLocks noChangeAspect="1"/>
          </p:cNvPicPr>
          <p:nvPr/>
        </p:nvPicPr>
        <p:blipFill>
          <a:blip r:embed="rId3"/>
          <a:stretch>
            <a:fillRect/>
          </a:stretch>
        </p:blipFill>
        <p:spPr>
          <a:xfrm>
            <a:off x="6233410" y="4791582"/>
            <a:ext cx="1174008" cy="1116388"/>
          </a:xfrm>
          <a:prstGeom prst="rect">
            <a:avLst/>
          </a:prstGeom>
        </p:spPr>
      </p:pic>
      <p:pic>
        <p:nvPicPr>
          <p:cNvPr id="2" name="図 1">
            <a:extLst>
              <a:ext uri="{FF2B5EF4-FFF2-40B4-BE49-F238E27FC236}">
                <a16:creationId xmlns:a16="http://schemas.microsoft.com/office/drawing/2014/main" id="{AF9BC847-84A9-46EB-A990-7BDBED40B4D0}"/>
              </a:ext>
            </a:extLst>
          </p:cNvPr>
          <p:cNvPicPr>
            <a:picLocks noChangeAspect="1"/>
          </p:cNvPicPr>
          <p:nvPr/>
        </p:nvPicPr>
        <p:blipFill>
          <a:blip r:embed="rId4"/>
          <a:stretch>
            <a:fillRect/>
          </a:stretch>
        </p:blipFill>
        <p:spPr>
          <a:xfrm>
            <a:off x="864148" y="1432474"/>
            <a:ext cx="1102863" cy="1041593"/>
          </a:xfrm>
          <a:prstGeom prst="rect">
            <a:avLst/>
          </a:prstGeom>
        </p:spPr>
      </p:pic>
      <p:sp>
        <p:nvSpPr>
          <p:cNvPr id="144" name="Google Shape;144;g125f8f40711_0_69"/>
          <p:cNvSpPr txBox="1"/>
          <p:nvPr/>
        </p:nvSpPr>
        <p:spPr>
          <a:xfrm>
            <a:off x="7462238" y="1391651"/>
            <a:ext cx="3935827"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従業員満足度調査（アンケート）を定期的に実行し、結果を表示する機能です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Meiryo"/>
                <a:ea typeface="Meiryo"/>
                <a:cs typeface="Meiryo"/>
                <a:sym typeface="Meiryo"/>
              </a:rPr>
              <a:t>同じ質問項目に定期的に答えてもらうことで、メンバー１人ひとりの回答内容の推移・変化をグラフで見ることができ、その揺れなどから従業員のコンディション変化を察知することができます。フォローが必要なメンバーに対して1on1などのアクションに繋げることができます。</a:t>
            </a:r>
            <a:endParaRPr sz="1000" b="0" i="0" u="none" strike="noStrike" cap="none" dirty="0">
              <a:solidFill>
                <a:srgbClr val="000000"/>
              </a:solidFill>
              <a:latin typeface="Meiryo"/>
              <a:ea typeface="Meiryo"/>
              <a:cs typeface="Meiryo"/>
              <a:sym typeface="Meiryo"/>
            </a:endParaRPr>
          </a:p>
        </p:txBody>
      </p:sp>
      <p:pic>
        <p:nvPicPr>
          <p:cNvPr id="9" name="図 8">
            <a:extLst>
              <a:ext uri="{FF2B5EF4-FFF2-40B4-BE49-F238E27FC236}">
                <a16:creationId xmlns:a16="http://schemas.microsoft.com/office/drawing/2014/main" id="{FEBA56CA-3407-4DA6-9566-DB34E31A70D8}"/>
              </a:ext>
            </a:extLst>
          </p:cNvPr>
          <p:cNvPicPr>
            <a:picLocks noChangeAspect="1"/>
          </p:cNvPicPr>
          <p:nvPr/>
        </p:nvPicPr>
        <p:blipFill>
          <a:blip r:embed="rId5"/>
          <a:stretch>
            <a:fillRect/>
          </a:stretch>
        </p:blipFill>
        <p:spPr>
          <a:xfrm>
            <a:off x="6270015" y="1387536"/>
            <a:ext cx="1107679" cy="1051594"/>
          </a:xfrm>
          <a:prstGeom prst="rect">
            <a:avLst/>
          </a:prstGeom>
        </p:spPr>
      </p:pic>
      <p:sp>
        <p:nvSpPr>
          <p:cNvPr id="142" name="Google Shape;142;g125f8f40711_0_69"/>
          <p:cNvSpPr txBox="1"/>
          <p:nvPr/>
        </p:nvSpPr>
        <p:spPr>
          <a:xfrm>
            <a:off x="2055377" y="3136158"/>
            <a:ext cx="3848239"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適性試験や診断テストを通して、メンバー毎の特性や全体の傾向を知ることができるサービスです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400"/>
              <a:buFont typeface="Arial"/>
              <a:buNone/>
            </a:pPr>
            <a:br>
              <a:rPr lang="en-US" sz="1000" b="0" i="0" u="none" strike="noStrike" cap="none" dirty="0">
                <a:solidFill>
                  <a:srgbClr val="000000"/>
                </a:solidFill>
                <a:latin typeface="Meiryo"/>
                <a:ea typeface="Meiryo"/>
                <a:cs typeface="Meiryo"/>
                <a:sym typeface="Meiryo"/>
              </a:rPr>
            </a:br>
            <a:r>
              <a:rPr lang="en-US" sz="1000" b="0" i="0" u="none" strike="noStrike" cap="none" dirty="0" err="1">
                <a:solidFill>
                  <a:srgbClr val="000000"/>
                </a:solidFill>
                <a:latin typeface="Meiryo"/>
                <a:ea typeface="Meiryo"/>
                <a:cs typeface="Meiryo"/>
                <a:sym typeface="Meiryo"/>
              </a:rPr>
              <a:t>カオナビから適性検査を受けることができ、その検査の結果はこれまでのメンバーデータに紐づいて管理できます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Meiryo"/>
              <a:ea typeface="Meiryo"/>
              <a:cs typeface="Meiryo"/>
              <a:sym typeface="Meiryo"/>
            </a:endParaRPr>
          </a:p>
        </p:txBody>
      </p:sp>
      <p:pic>
        <p:nvPicPr>
          <p:cNvPr id="4" name="図 3">
            <a:extLst>
              <a:ext uri="{FF2B5EF4-FFF2-40B4-BE49-F238E27FC236}">
                <a16:creationId xmlns:a16="http://schemas.microsoft.com/office/drawing/2014/main" id="{675DA926-658C-48E7-9DD6-4ABFAA1C5735}"/>
              </a:ext>
            </a:extLst>
          </p:cNvPr>
          <p:cNvPicPr>
            <a:picLocks noChangeAspect="1"/>
          </p:cNvPicPr>
          <p:nvPr/>
        </p:nvPicPr>
        <p:blipFill>
          <a:blip r:embed="rId6"/>
          <a:srcRect l="5066" r="440" b="440"/>
          <a:stretch/>
        </p:blipFill>
        <p:spPr>
          <a:xfrm>
            <a:off x="874128" y="3048837"/>
            <a:ext cx="1092882" cy="1064959"/>
          </a:xfrm>
          <a:prstGeom prst="rect">
            <a:avLst/>
          </a:prstGeom>
        </p:spPr>
      </p:pic>
      <p:sp>
        <p:nvSpPr>
          <p:cNvPr id="145" name="Google Shape;145;g125f8f40711_0_69"/>
          <p:cNvSpPr txBox="1"/>
          <p:nvPr/>
        </p:nvSpPr>
        <p:spPr>
          <a:xfrm>
            <a:off x="7427027" y="3091447"/>
            <a:ext cx="4091115"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Meiryo"/>
                <a:ea typeface="Meiryo"/>
                <a:cs typeface="Meiryo"/>
                <a:sym typeface="Meiryo"/>
              </a:rPr>
              <a:t>個人の特性を9つに分類する性格診断テストです。従業員同士のタイプを把握し、コミュニケ―ションを促進します。</a:t>
            </a: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Meiryo"/>
                <a:ea typeface="Meiryo"/>
                <a:cs typeface="Meiryo"/>
                <a:sym typeface="Meiryo"/>
              </a:rPr>
              <a:t>診断結果から、個々の長所や短所を把握し、手本となるタイプも把握することができます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Arial"/>
              <a:ea typeface="Arial"/>
              <a:cs typeface="Arial"/>
              <a:sym typeface="Arial"/>
            </a:endParaRPr>
          </a:p>
        </p:txBody>
      </p:sp>
      <p:pic>
        <p:nvPicPr>
          <p:cNvPr id="6" name="図 5">
            <a:extLst>
              <a:ext uri="{FF2B5EF4-FFF2-40B4-BE49-F238E27FC236}">
                <a16:creationId xmlns:a16="http://schemas.microsoft.com/office/drawing/2014/main" id="{D3C621ED-204B-40C1-890E-26EEED14FBCF}"/>
              </a:ext>
            </a:extLst>
          </p:cNvPr>
          <p:cNvPicPr>
            <a:picLocks noChangeAspect="1"/>
          </p:cNvPicPr>
          <p:nvPr/>
        </p:nvPicPr>
        <p:blipFill>
          <a:blip r:embed="rId7"/>
          <a:stretch>
            <a:fillRect/>
          </a:stretch>
        </p:blipFill>
        <p:spPr>
          <a:xfrm>
            <a:off x="6273775" y="3064104"/>
            <a:ext cx="1075493" cy="1042299"/>
          </a:xfrm>
          <a:prstGeom prst="rect">
            <a:avLst/>
          </a:prstGeom>
        </p:spPr>
      </p:pic>
      <p:sp>
        <p:nvSpPr>
          <p:cNvPr id="8" name="Google Shape;145;g125f8f40711_0_69">
            <a:extLst>
              <a:ext uri="{FF2B5EF4-FFF2-40B4-BE49-F238E27FC236}">
                <a16:creationId xmlns:a16="http://schemas.microsoft.com/office/drawing/2014/main" id="{42E63E57-D049-F0F6-CE75-831F2BB54C41}"/>
              </a:ext>
            </a:extLst>
          </p:cNvPr>
          <p:cNvSpPr txBox="1"/>
          <p:nvPr/>
        </p:nvSpPr>
        <p:spPr>
          <a:xfrm>
            <a:off x="1992649" y="4811779"/>
            <a:ext cx="4105348" cy="1169511"/>
          </a:xfrm>
          <a:prstGeom prst="rect">
            <a:avLst/>
          </a:prstGeom>
          <a:noFill/>
          <a:ln>
            <a:noFill/>
          </a:ln>
        </p:spPr>
        <p:txBody>
          <a:bodyPr spcFirstLastPara="1" wrap="square" lIns="91425" tIns="45700" rIns="91425" bIns="45700" anchor="t" anchorCtr="0">
            <a:spAutoFit/>
          </a:bodyPr>
          <a:lstStyle/>
          <a:p>
            <a:pPr algn="l"/>
            <a:r>
              <a:rPr lang="ja-JP" altLang="en-US" sz="1000" b="0" i="0" dirty="0">
                <a:solidFill>
                  <a:srgbClr val="202226"/>
                </a:solidFill>
                <a:effectLst/>
                <a:latin typeface="メイリオ" panose="020B0604030504040204" pitchFamily="50" charset="-128"/>
                <a:ea typeface="メイリオ" panose="020B0604030504040204" pitchFamily="50" charset="-128"/>
              </a:rPr>
              <a:t>カオナビ上で</a:t>
            </a:r>
            <a:r>
              <a:rPr lang="en-US" altLang="ja-JP" sz="1000" b="0" i="0" dirty="0">
                <a:solidFill>
                  <a:srgbClr val="202226"/>
                </a:solidFill>
                <a:effectLst/>
                <a:latin typeface="メイリオ" panose="020B0604030504040204" pitchFamily="50" charset="-128"/>
                <a:ea typeface="メイリオ" panose="020B0604030504040204" pitchFamily="50" charset="-128"/>
              </a:rPr>
              <a:t>e</a:t>
            </a:r>
            <a:r>
              <a:rPr lang="ja-JP" altLang="en-US" sz="1000" b="0" i="0" dirty="0">
                <a:solidFill>
                  <a:srgbClr val="202226"/>
                </a:solidFill>
                <a:effectLst/>
                <a:latin typeface="メイリオ" panose="020B0604030504040204" pitchFamily="50" charset="-128"/>
                <a:ea typeface="メイリオ" panose="020B0604030504040204" pitchFamily="50" charset="-128"/>
              </a:rPr>
              <a:t>ラーニング・集合研修を管理できる機能です。</a:t>
            </a:r>
            <a:endParaRPr lang="en-US" altLang="ja-JP" sz="1000" b="0" i="0" dirty="0">
              <a:solidFill>
                <a:srgbClr val="202226"/>
              </a:solidFill>
              <a:effectLst/>
              <a:latin typeface="メイリオ" panose="020B0604030504040204" pitchFamily="50" charset="-128"/>
              <a:ea typeface="メイリオ" panose="020B0604030504040204" pitchFamily="50" charset="-128"/>
            </a:endParaRPr>
          </a:p>
          <a:p>
            <a:pPr algn="l"/>
            <a:endParaRPr lang="ja-JP" altLang="en-US" sz="1000" b="0" i="0" dirty="0">
              <a:solidFill>
                <a:srgbClr val="202226"/>
              </a:solidFill>
              <a:effectLst/>
              <a:latin typeface="メイリオ" panose="020B0604030504040204" pitchFamily="50" charset="-128"/>
              <a:ea typeface="メイリオ" panose="020B0604030504040204" pitchFamily="50" charset="-128"/>
            </a:endParaRPr>
          </a:p>
          <a:p>
            <a:pPr algn="l"/>
            <a:r>
              <a:rPr lang="ja-JP" altLang="en-US" sz="1000" b="0" i="0" dirty="0">
                <a:solidFill>
                  <a:srgbClr val="202226"/>
                </a:solidFill>
                <a:effectLst/>
                <a:latin typeface="メイリオ" panose="020B0604030504040204" pitchFamily="50" charset="-128"/>
                <a:ea typeface="メイリオ" panose="020B0604030504040204" pitchFamily="50" charset="-128"/>
              </a:rPr>
              <a:t>動画・</a:t>
            </a:r>
            <a:r>
              <a:rPr lang="en-US" altLang="ja-JP" sz="1000" b="0" i="0" dirty="0">
                <a:solidFill>
                  <a:srgbClr val="202226"/>
                </a:solidFill>
                <a:effectLst/>
                <a:latin typeface="メイリオ" panose="020B0604030504040204" pitchFamily="50" charset="-128"/>
                <a:ea typeface="メイリオ" panose="020B0604030504040204" pitchFamily="50" charset="-128"/>
              </a:rPr>
              <a:t>PDF</a:t>
            </a:r>
            <a:r>
              <a:rPr lang="ja-JP" altLang="en-US" sz="1000" b="0" i="0" dirty="0">
                <a:solidFill>
                  <a:srgbClr val="202226"/>
                </a:solidFill>
                <a:effectLst/>
                <a:latin typeface="メイリオ" panose="020B0604030504040204" pitchFamily="50" charset="-128"/>
                <a:ea typeface="メイリオ" panose="020B0604030504040204" pitchFamily="50" charset="-128"/>
              </a:rPr>
              <a:t>資料などの視聴教材＋テスト教材を組み合わせた講座を簡単に作成でき、進捗確認を行えるほか、受講履歴はカオナビに蓄積されます。</a:t>
            </a:r>
            <a:endParaRPr lang="en-US" altLang="ja-JP" sz="1000" b="0" i="0" dirty="0">
              <a:solidFill>
                <a:srgbClr val="202226"/>
              </a:solidFill>
              <a:effectLst/>
              <a:latin typeface="メイリオ" panose="020B0604030504040204" pitchFamily="50" charset="-128"/>
              <a:ea typeface="メイリオ" panose="020B0604030504040204" pitchFamily="50" charset="-128"/>
            </a:endParaRPr>
          </a:p>
          <a:p>
            <a:pPr algn="l"/>
            <a:r>
              <a:rPr lang="ja-JP" altLang="en-US" sz="1000" dirty="0">
                <a:solidFill>
                  <a:srgbClr val="202226"/>
                </a:solidFill>
                <a:latin typeface="メイリオ" panose="020B0604030504040204" pitchFamily="50" charset="-128"/>
                <a:ea typeface="メイリオ" panose="020B0604030504040204" pitchFamily="50" charset="-128"/>
              </a:rPr>
              <a:t>また集合研修講座の申し込みを受け付け、出欠状況を管理できるほか、</a:t>
            </a:r>
            <a:r>
              <a:rPr lang="en-US" altLang="ja-JP" sz="1000" dirty="0">
                <a:solidFill>
                  <a:srgbClr val="202226"/>
                </a:solidFill>
                <a:latin typeface="メイリオ" panose="020B0604030504040204" pitchFamily="50" charset="-128"/>
                <a:ea typeface="メイリオ" panose="020B0604030504040204" pitchFamily="50" charset="-128"/>
              </a:rPr>
              <a:t>e</a:t>
            </a:r>
            <a:r>
              <a:rPr lang="ja-JP" altLang="en-US" sz="1000" dirty="0">
                <a:solidFill>
                  <a:srgbClr val="202226"/>
                </a:solidFill>
                <a:latin typeface="メイリオ" panose="020B0604030504040204" pitchFamily="50" charset="-128"/>
                <a:ea typeface="メイリオ" panose="020B0604030504040204" pitchFamily="50" charset="-128"/>
              </a:rPr>
              <a:t>ラーニング同様に資料やテスト教材も設定できます。</a:t>
            </a:r>
            <a:endParaRPr lang="ja-JP" altLang="en-US" sz="1000" b="0" i="0" dirty="0">
              <a:solidFill>
                <a:srgbClr val="202226"/>
              </a:solidFill>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28FFB79A-40AC-D386-5481-E6C2A64178FC}"/>
              </a:ext>
            </a:extLst>
          </p:cNvPr>
          <p:cNvPicPr>
            <a:picLocks noChangeAspect="1"/>
          </p:cNvPicPr>
          <p:nvPr/>
        </p:nvPicPr>
        <p:blipFill>
          <a:blip r:embed="rId8"/>
          <a:stretch>
            <a:fillRect/>
          </a:stretch>
        </p:blipFill>
        <p:spPr>
          <a:xfrm>
            <a:off x="864148" y="4763947"/>
            <a:ext cx="1092882" cy="1078688"/>
          </a:xfrm>
          <a:prstGeom prst="rect">
            <a:avLst/>
          </a:prstGeom>
        </p:spPr>
      </p:pic>
    </p:spTree>
    <p:extLst>
      <p:ext uri="{BB962C8B-B14F-4D97-AF65-F5344CB8AC3E}">
        <p14:creationId xmlns:p14="http://schemas.microsoft.com/office/powerpoint/2010/main" val="3944098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123" name="Google Shape;123;g125f8f40711_0_69"/>
          <p:cNvGraphicFramePr/>
          <p:nvPr>
            <p:extLst>
              <p:ext uri="{D42A27DB-BD31-4B8C-83A1-F6EECF244321}">
                <p14:modId xmlns:p14="http://schemas.microsoft.com/office/powerpoint/2010/main" val="732273665"/>
              </p:ext>
            </p:extLst>
          </p:nvPr>
        </p:nvGraphicFramePr>
        <p:xfrm>
          <a:off x="673858" y="966713"/>
          <a:ext cx="5384475" cy="5174800"/>
        </p:xfrm>
        <a:graphic>
          <a:graphicData uri="http://schemas.openxmlformats.org/drawingml/2006/table">
            <a:tbl>
              <a:tblPr firstRow="1" bandRow="1">
                <a:noFill/>
                <a:tableStyleId>{23F41762-7F61-4FEE-8137-EAF95C75022C}</a:tableStyleId>
              </a:tblPr>
              <a:tblGrid>
                <a:gridCol w="5384475">
                  <a:extLst>
                    <a:ext uri="{9D8B030D-6E8A-4147-A177-3AD203B41FA5}">
                      <a16:colId xmlns:a16="http://schemas.microsoft.com/office/drawing/2014/main" val="20000"/>
                    </a:ext>
                  </a:extLst>
                </a:gridCol>
              </a:tblGrid>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tc>
                <a:extLst>
                  <a:ext uri="{0D108BD9-81ED-4DB2-BD59-A6C34878D82A}">
                    <a16:rowId xmlns:a16="http://schemas.microsoft.com/office/drawing/2014/main" val="10000"/>
                  </a:ext>
                </a:extLst>
              </a:tr>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1"/>
                  </a:ext>
                </a:extLst>
              </a:tr>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2"/>
                  </a:ext>
                </a:extLst>
              </a:tr>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124" name="Google Shape;124;g125f8f40711_0_69"/>
          <p:cNvGraphicFramePr/>
          <p:nvPr>
            <p:extLst>
              <p:ext uri="{D42A27DB-BD31-4B8C-83A1-F6EECF244321}">
                <p14:modId xmlns:p14="http://schemas.microsoft.com/office/powerpoint/2010/main" val="633233023"/>
              </p:ext>
            </p:extLst>
          </p:nvPr>
        </p:nvGraphicFramePr>
        <p:xfrm>
          <a:off x="6058333" y="966713"/>
          <a:ext cx="5534650" cy="5174800"/>
        </p:xfrm>
        <a:graphic>
          <a:graphicData uri="http://schemas.openxmlformats.org/drawingml/2006/table">
            <a:tbl>
              <a:tblPr firstRow="1" bandRow="1">
                <a:noFill/>
                <a:tableStyleId>{23F41762-7F61-4FEE-8137-EAF95C75022C}</a:tableStyleId>
              </a:tblPr>
              <a:tblGrid>
                <a:gridCol w="5534650">
                  <a:extLst>
                    <a:ext uri="{9D8B030D-6E8A-4147-A177-3AD203B41FA5}">
                      <a16:colId xmlns:a16="http://schemas.microsoft.com/office/drawing/2014/main" val="20000"/>
                    </a:ext>
                  </a:extLst>
                </a:gridCol>
              </a:tblGrid>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0"/>
                  </a:ext>
                </a:extLst>
              </a:tr>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1"/>
                  </a:ext>
                </a:extLst>
              </a:tr>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10002"/>
                  </a:ext>
                </a:extLst>
              </a:tr>
              <a:tr h="12937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p>
                  </a:txBody>
                  <a:tcPr marL="91450" marR="91450" marT="45725" marB="45725"/>
                </a:tc>
                <a:extLst>
                  <a:ext uri="{0D108BD9-81ED-4DB2-BD59-A6C34878D82A}">
                    <a16:rowId xmlns:a16="http://schemas.microsoft.com/office/drawing/2014/main" val="2557304552"/>
                  </a:ext>
                </a:extLst>
              </a:tr>
            </a:tbl>
          </a:graphicData>
        </a:graphic>
      </p:graphicFrame>
      <p:sp>
        <p:nvSpPr>
          <p:cNvPr id="135" name="Google Shape;135;g125f8f40711_0_69"/>
          <p:cNvSpPr txBox="1"/>
          <p:nvPr/>
        </p:nvSpPr>
        <p:spPr>
          <a:xfrm>
            <a:off x="692439" y="1003179"/>
            <a:ext cx="5262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ポジションマッチング　</a:t>
            </a:r>
            <a:r>
              <a:rPr lang="en-US" altLang="ja-JP"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ポジションを管理する・探す</a:t>
            </a:r>
            <a:endParaRPr sz="1500" b="1" i="0" u="none" strike="noStrike" cap="none" dirty="0">
              <a:solidFill>
                <a:srgbClr val="C96F06"/>
              </a:solidFill>
              <a:latin typeface="Meiryo"/>
              <a:ea typeface="Meiryo"/>
              <a:cs typeface="Meiryo"/>
              <a:sym typeface="Meiryo"/>
            </a:endParaRPr>
          </a:p>
        </p:txBody>
      </p:sp>
      <p:sp>
        <p:nvSpPr>
          <p:cNvPr id="136" name="Google Shape;136;g125f8f40711_0_69"/>
          <p:cNvSpPr txBox="1"/>
          <p:nvPr/>
        </p:nvSpPr>
        <p:spPr>
          <a:xfrm>
            <a:off x="6058324" y="988758"/>
            <a:ext cx="5534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シャッフルフェイス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社員情報マトリクス</a:t>
            </a:r>
            <a:endParaRPr sz="1500" b="1" i="0" u="none" strike="noStrike" cap="none" dirty="0">
              <a:solidFill>
                <a:srgbClr val="C96F06"/>
              </a:solidFill>
              <a:latin typeface="Meiryo"/>
              <a:ea typeface="Meiryo"/>
              <a:cs typeface="Meiryo"/>
              <a:sym typeface="Meiryo"/>
            </a:endParaRPr>
          </a:p>
        </p:txBody>
      </p:sp>
      <p:sp>
        <p:nvSpPr>
          <p:cNvPr id="137" name="Google Shape;137;g125f8f40711_0_69"/>
          <p:cNvSpPr txBox="1"/>
          <p:nvPr/>
        </p:nvSpPr>
        <p:spPr>
          <a:xfrm>
            <a:off x="673854" y="2267864"/>
            <a:ext cx="5262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クリエイティブマップ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顔写真や図形で自由に描く</a:t>
            </a:r>
            <a:endParaRPr sz="1500" b="1" i="0" u="none" strike="noStrike" cap="none" dirty="0">
              <a:solidFill>
                <a:srgbClr val="C96F06"/>
              </a:solidFill>
              <a:latin typeface="Meiryo"/>
              <a:ea typeface="Meiryo"/>
              <a:cs typeface="Meiryo"/>
              <a:sym typeface="Meiryo"/>
            </a:endParaRPr>
          </a:p>
        </p:txBody>
      </p:sp>
      <p:sp>
        <p:nvSpPr>
          <p:cNvPr id="138" name="Google Shape;138;g125f8f40711_0_69"/>
          <p:cNvSpPr txBox="1"/>
          <p:nvPr/>
        </p:nvSpPr>
        <p:spPr>
          <a:xfrm>
            <a:off x="692439" y="3569015"/>
            <a:ext cx="4540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ダッシュボード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分析データをまとめて把握</a:t>
            </a:r>
            <a:endParaRPr sz="1500" b="1" i="0" u="none" strike="noStrike" cap="none" dirty="0">
              <a:solidFill>
                <a:srgbClr val="C96F06"/>
              </a:solidFill>
              <a:latin typeface="Meiryo"/>
              <a:ea typeface="Meiryo"/>
              <a:cs typeface="Meiryo"/>
              <a:sym typeface="Meiryo"/>
            </a:endParaRPr>
          </a:p>
        </p:txBody>
      </p:sp>
      <p:sp>
        <p:nvSpPr>
          <p:cNvPr id="139" name="Google Shape;139;g125f8f40711_0_69"/>
          <p:cNvSpPr txBox="1"/>
          <p:nvPr/>
        </p:nvSpPr>
        <p:spPr>
          <a:xfrm>
            <a:off x="6058326" y="3605227"/>
            <a:ext cx="5262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インサイトファインダー　</a:t>
            </a:r>
            <a:r>
              <a:rPr lang="en-US" altLang="ja-JP"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a:t>
            </a:r>
            <a:r>
              <a:rPr lang="en-US" altLang="ja-JP" sz="1500" b="1" i="0" u="none" strike="noStrike" cap="none" dirty="0">
                <a:solidFill>
                  <a:srgbClr val="C96F06"/>
                </a:solidFill>
                <a:latin typeface="Meiryo"/>
                <a:ea typeface="Meiryo"/>
                <a:cs typeface="Meiryo"/>
                <a:sym typeface="Meiryo"/>
              </a:rPr>
              <a:t>AI</a:t>
            </a:r>
            <a:r>
              <a:rPr lang="ja-JP" altLang="en-US" sz="1500" b="1" i="0" u="none" strike="noStrike" cap="none" dirty="0">
                <a:solidFill>
                  <a:srgbClr val="C96F06"/>
                </a:solidFill>
                <a:latin typeface="Meiryo"/>
                <a:ea typeface="Meiryo"/>
                <a:cs typeface="Meiryo"/>
                <a:sym typeface="Meiryo"/>
              </a:rPr>
              <a:t>を使ったデータ分析</a:t>
            </a:r>
            <a:endParaRPr sz="1500" b="1" i="0" u="none" strike="noStrike" cap="none" dirty="0">
              <a:solidFill>
                <a:srgbClr val="C96F06"/>
              </a:solidFill>
              <a:latin typeface="Meiryo"/>
              <a:ea typeface="Meiryo"/>
              <a:cs typeface="Meiryo"/>
              <a:sym typeface="Meiryo"/>
            </a:endParaRPr>
          </a:p>
        </p:txBody>
      </p:sp>
      <p:sp>
        <p:nvSpPr>
          <p:cNvPr id="140" name="Google Shape;140;g125f8f40711_0_69"/>
          <p:cNvSpPr txBox="1"/>
          <p:nvPr/>
        </p:nvSpPr>
        <p:spPr>
          <a:xfrm>
            <a:off x="6058326" y="2255845"/>
            <a:ext cx="5198720"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dirty="0">
                <a:solidFill>
                  <a:srgbClr val="C96F06"/>
                </a:solidFill>
                <a:latin typeface="Meiryo"/>
                <a:ea typeface="Meiryo"/>
                <a:cs typeface="Meiryo"/>
                <a:sym typeface="Meiryo"/>
              </a:rPr>
              <a:t>カスタムガジェット　</a:t>
            </a:r>
            <a:r>
              <a:rPr lang="en-US" altLang="ja-JP" sz="1500" b="1" dirty="0">
                <a:solidFill>
                  <a:srgbClr val="C96F06"/>
                </a:solidFill>
                <a:latin typeface="Meiryo"/>
                <a:ea typeface="Meiryo"/>
                <a:cs typeface="Meiryo"/>
                <a:sym typeface="Meiryo"/>
              </a:rPr>
              <a:t>|</a:t>
            </a:r>
            <a:r>
              <a:rPr lang="ja-JP" altLang="en-US" sz="1500" b="1" dirty="0">
                <a:solidFill>
                  <a:srgbClr val="C96F06"/>
                </a:solidFill>
                <a:latin typeface="Meiryo"/>
                <a:ea typeface="Meiryo"/>
                <a:cs typeface="Meiryo"/>
                <a:sym typeface="Meiryo"/>
              </a:rPr>
              <a:t>　社員情報をグラフ化・集計</a:t>
            </a:r>
            <a:endParaRPr sz="1500" b="1" i="0" u="none" strike="noStrike" cap="none" dirty="0">
              <a:solidFill>
                <a:srgbClr val="C96F06"/>
              </a:solidFill>
              <a:latin typeface="Meiryo"/>
              <a:ea typeface="Meiryo"/>
              <a:cs typeface="Meiryo"/>
              <a:sym typeface="Meiryo"/>
            </a:endParaRPr>
          </a:p>
        </p:txBody>
      </p:sp>
      <p:sp>
        <p:nvSpPr>
          <p:cNvPr id="141" name="Google Shape;141;g125f8f40711_0_69"/>
          <p:cNvSpPr txBox="1"/>
          <p:nvPr/>
        </p:nvSpPr>
        <p:spPr>
          <a:xfrm>
            <a:off x="692439" y="4878954"/>
            <a:ext cx="4503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ワークフロー　</a:t>
            </a:r>
            <a:r>
              <a:rPr lang="en-US" altLang="ja-JP"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a:t>
            </a:r>
            <a:r>
              <a:rPr lang="ja-JP" altLang="en-US" sz="1500" b="1" dirty="0">
                <a:solidFill>
                  <a:srgbClr val="C96F06"/>
                </a:solidFill>
                <a:latin typeface="Meiryo"/>
                <a:ea typeface="Meiryo"/>
                <a:cs typeface="Meiryo"/>
                <a:sym typeface="Meiryo"/>
              </a:rPr>
              <a:t>申請・届出</a:t>
            </a:r>
            <a:endParaRPr sz="1500" b="1" i="0" u="none" strike="noStrike" cap="none" dirty="0">
              <a:solidFill>
                <a:srgbClr val="C96F06"/>
              </a:solidFill>
              <a:latin typeface="Meiryo"/>
              <a:ea typeface="Meiryo"/>
              <a:cs typeface="Meiryo"/>
              <a:sym typeface="Meiryo"/>
            </a:endParaRPr>
          </a:p>
        </p:txBody>
      </p:sp>
      <p:sp>
        <p:nvSpPr>
          <p:cNvPr id="143" name="Google Shape;143;g125f8f40711_0_69"/>
          <p:cNvSpPr txBox="1"/>
          <p:nvPr/>
        </p:nvSpPr>
        <p:spPr>
          <a:xfrm>
            <a:off x="1904522" y="2638846"/>
            <a:ext cx="407445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最適なチームを創るためのイメージシェアツールです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400"/>
              <a:buFont typeface="Arial"/>
              <a:buNone/>
            </a:pPr>
            <a:r>
              <a:rPr lang="ja-JP" altLang="en-US" sz="1000" b="0" i="0" u="none" strike="noStrike" cap="none" dirty="0">
                <a:solidFill>
                  <a:srgbClr val="000000"/>
                </a:solidFill>
                <a:latin typeface="Meiryo"/>
                <a:ea typeface="Meiryo"/>
                <a:cs typeface="Meiryo"/>
                <a:sym typeface="Meiryo"/>
              </a:rPr>
              <a:t>図形の描画とカオナビに登録されているメンバーの顔写真を組み合わせ、さまざまな関係図が作成できます。</a:t>
            </a:r>
            <a:endParaRPr lang="en-US" altLang="ja-JP"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作成した図は</a:t>
            </a:r>
            <a:r>
              <a:rPr lang="en-US" altLang="ja-JP" sz="1000" dirty="0">
                <a:latin typeface="Meiryo"/>
                <a:ea typeface="Meiryo"/>
                <a:cs typeface="Meiryo"/>
                <a:sym typeface="Meiryo"/>
              </a:rPr>
              <a:t>PDF</a:t>
            </a:r>
            <a:r>
              <a:rPr lang="ja-JP" altLang="en-US" sz="1000" dirty="0">
                <a:latin typeface="Meiryo"/>
                <a:ea typeface="Meiryo"/>
                <a:cs typeface="Meiryo"/>
                <a:sym typeface="Meiryo"/>
              </a:rPr>
              <a:t>として出力し共有が可能です。</a:t>
            </a:r>
            <a:endParaRPr sz="1000" b="0" i="0" u="none" strike="noStrike" cap="none" dirty="0">
              <a:solidFill>
                <a:srgbClr val="000000"/>
              </a:solidFill>
              <a:latin typeface="Meiryo"/>
              <a:ea typeface="Meiryo"/>
              <a:cs typeface="Meiryo"/>
              <a:sym typeface="Meiryo"/>
            </a:endParaRPr>
          </a:p>
        </p:txBody>
      </p:sp>
      <p:sp>
        <p:nvSpPr>
          <p:cNvPr id="146" name="Google Shape;146;g125f8f40711_0_69"/>
          <p:cNvSpPr txBox="1"/>
          <p:nvPr/>
        </p:nvSpPr>
        <p:spPr>
          <a:xfrm>
            <a:off x="7093054" y="1329815"/>
            <a:ext cx="436651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社員を異なる切り口の項目で縦軸／横軸に並べ替えることで、それぞれの相関性やバラつきを見える化できる機能です</a:t>
            </a:r>
            <a:r>
              <a:rPr lang="en-US" sz="1000" b="0" i="0" u="none" strike="noStrike" cap="none" dirty="0">
                <a:solidFill>
                  <a:srgbClr val="000000"/>
                </a:solidFill>
                <a:latin typeface="Meiryo"/>
                <a:ea typeface="Meiryo"/>
                <a:cs typeface="Meiryo"/>
                <a:sym typeface="Meiryo"/>
              </a:rPr>
              <a:t>。</a:t>
            </a: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Meiryo"/>
                <a:ea typeface="Meiryo"/>
                <a:cs typeface="Meiryo"/>
                <a:sym typeface="Meiryo"/>
              </a:rPr>
              <a:t>所属や役職、勤続年数など、多様な軸で組織を俯瞰しながら、評価や異動の会議で利用できます</a:t>
            </a:r>
            <a:r>
              <a:rPr lang="en-US" sz="1000" b="0" i="0" u="none" strike="noStrike" cap="none" dirty="0">
                <a:solidFill>
                  <a:srgbClr val="000000"/>
                </a:solidFill>
                <a:latin typeface="Meiryo"/>
                <a:ea typeface="Meiryo"/>
                <a:cs typeface="Meiryo"/>
                <a:sym typeface="Meiryo"/>
              </a:rPr>
              <a:t>。</a:t>
            </a:r>
            <a:endParaRPr sz="1000" b="0" i="0" u="none" strike="noStrike" cap="none" dirty="0">
              <a:solidFill>
                <a:srgbClr val="000000"/>
              </a:solidFill>
              <a:latin typeface="Meiryo"/>
              <a:ea typeface="Meiryo"/>
              <a:cs typeface="Meiryo"/>
              <a:sym typeface="Meiryo"/>
            </a:endParaRPr>
          </a:p>
        </p:txBody>
      </p:sp>
      <p:sp>
        <p:nvSpPr>
          <p:cNvPr id="148" name="Google Shape;148;g125f8f40711_0_69"/>
          <p:cNvSpPr txBox="1"/>
          <p:nvPr/>
        </p:nvSpPr>
        <p:spPr>
          <a:xfrm>
            <a:off x="7117283" y="2550935"/>
            <a:ext cx="4288351"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b="0" i="0" dirty="0">
                <a:solidFill>
                  <a:srgbClr val="202226"/>
                </a:solidFill>
                <a:effectLst/>
                <a:latin typeface="メイリオ" panose="020B0604030504040204" pitchFamily="50" charset="-128"/>
                <a:ea typeface="メイリオ" panose="020B0604030504040204" pitchFamily="50" charset="-128"/>
              </a:rPr>
              <a:t>カオナビに登録いただいているデータを分析・見える化できる機能です。関係者と共有してタレントマネジメントに活用いただけるように様々なチャートの作成ができます。</a:t>
            </a:r>
            <a:endParaRPr lang="en-US" altLang="ja-JP" sz="1000" b="0" i="0" dirty="0">
              <a:solidFill>
                <a:srgbClr val="202226"/>
              </a:solidFill>
              <a:effectLst/>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メイリオ" panose="020B0604030504040204" pitchFamily="50" charset="-128"/>
                <a:ea typeface="メイリオ" panose="020B0604030504040204" pitchFamily="50" charset="-128"/>
                <a:cs typeface="Meiryo"/>
                <a:sym typeface="Meiryo"/>
              </a:rPr>
              <a:t>組織の状態をリアルタイムに把握し、今後の採用戦略や人事施策に活かすことができます</a:t>
            </a:r>
            <a:r>
              <a:rPr lang="en-US" sz="10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a:t>
            </a:r>
            <a:endParaRPr sz="10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30" name="Google Shape;76;p5">
            <a:extLst>
              <a:ext uri="{FF2B5EF4-FFF2-40B4-BE49-F238E27FC236}">
                <a16:creationId xmlns:a16="http://schemas.microsoft.com/office/drawing/2014/main" id="{E6E6A259-C318-4186-B157-903C4256CEF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31" name="Google Shape;78;p5">
            <a:extLst>
              <a:ext uri="{FF2B5EF4-FFF2-40B4-BE49-F238E27FC236}">
                <a16:creationId xmlns:a16="http://schemas.microsoft.com/office/drawing/2014/main" id="{0FB2B936-3C68-4B60-A3D3-F11971F8BA3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b="1" i="0" u="none" strike="noStrike" cap="none" dirty="0">
                <a:solidFill>
                  <a:srgbClr val="000000"/>
                </a:solidFill>
                <a:latin typeface="Meiryo"/>
                <a:ea typeface="Meiryo"/>
                <a:cs typeface="Meiryo"/>
                <a:sym typeface="Meiryo"/>
              </a:rPr>
              <a:t>1. </a:t>
            </a:r>
            <a:r>
              <a:rPr lang="ja-JP" altLang="en-US" b="1" i="0" u="none" strike="noStrike" cap="none" dirty="0">
                <a:solidFill>
                  <a:srgbClr val="000000"/>
                </a:solidFill>
                <a:latin typeface="Meiryo"/>
                <a:ea typeface="Meiryo"/>
                <a:cs typeface="Meiryo"/>
                <a:sym typeface="Meiryo"/>
              </a:rPr>
              <a:t>カオナビとは</a:t>
            </a:r>
          </a:p>
        </p:txBody>
      </p:sp>
      <p:pic>
        <p:nvPicPr>
          <p:cNvPr id="32" name="図 31">
            <a:extLst>
              <a:ext uri="{FF2B5EF4-FFF2-40B4-BE49-F238E27FC236}">
                <a16:creationId xmlns:a16="http://schemas.microsoft.com/office/drawing/2014/main" id="{AC1638EC-6162-4473-A50A-705D1EF5FE95}"/>
              </a:ext>
            </a:extLst>
          </p:cNvPr>
          <p:cNvPicPr>
            <a:picLocks noChangeAspect="1"/>
          </p:cNvPicPr>
          <p:nvPr/>
        </p:nvPicPr>
        <p:blipFill>
          <a:blip r:embed="rId3"/>
          <a:stretch>
            <a:fillRect/>
          </a:stretch>
        </p:blipFill>
        <p:spPr>
          <a:xfrm>
            <a:off x="6208552" y="1333903"/>
            <a:ext cx="829615" cy="782656"/>
          </a:xfrm>
          <a:prstGeom prst="rect">
            <a:avLst/>
          </a:prstGeom>
        </p:spPr>
      </p:pic>
      <p:pic>
        <p:nvPicPr>
          <p:cNvPr id="4" name="図 3">
            <a:extLst>
              <a:ext uri="{FF2B5EF4-FFF2-40B4-BE49-F238E27FC236}">
                <a16:creationId xmlns:a16="http://schemas.microsoft.com/office/drawing/2014/main" id="{D87F79E4-E0BB-4C26-B7E5-B0D851B0F0B3}"/>
              </a:ext>
            </a:extLst>
          </p:cNvPr>
          <p:cNvPicPr>
            <a:picLocks noChangeAspect="1"/>
          </p:cNvPicPr>
          <p:nvPr/>
        </p:nvPicPr>
        <p:blipFill>
          <a:blip r:embed="rId4"/>
          <a:stretch>
            <a:fillRect/>
          </a:stretch>
        </p:blipFill>
        <p:spPr>
          <a:xfrm>
            <a:off x="6206020" y="2566061"/>
            <a:ext cx="825958" cy="780631"/>
          </a:xfrm>
          <a:prstGeom prst="rect">
            <a:avLst/>
          </a:prstGeom>
        </p:spPr>
      </p:pic>
      <p:pic>
        <p:nvPicPr>
          <p:cNvPr id="13" name="図 12">
            <a:extLst>
              <a:ext uri="{FF2B5EF4-FFF2-40B4-BE49-F238E27FC236}">
                <a16:creationId xmlns:a16="http://schemas.microsoft.com/office/drawing/2014/main" id="{4E6F96B8-F73B-47C9-B667-4049EEEA7200}"/>
              </a:ext>
            </a:extLst>
          </p:cNvPr>
          <p:cNvPicPr>
            <a:picLocks noChangeAspect="1"/>
          </p:cNvPicPr>
          <p:nvPr/>
        </p:nvPicPr>
        <p:blipFill>
          <a:blip r:embed="rId5"/>
          <a:stretch>
            <a:fillRect/>
          </a:stretch>
        </p:blipFill>
        <p:spPr>
          <a:xfrm>
            <a:off x="855531" y="2572018"/>
            <a:ext cx="945097" cy="899822"/>
          </a:xfrm>
          <a:prstGeom prst="rect">
            <a:avLst/>
          </a:prstGeom>
        </p:spPr>
      </p:pic>
      <p:sp>
        <p:nvSpPr>
          <p:cNvPr id="43" name="Google Shape;141;g125f8f40711_0_69">
            <a:extLst>
              <a:ext uri="{FF2B5EF4-FFF2-40B4-BE49-F238E27FC236}">
                <a16:creationId xmlns:a16="http://schemas.microsoft.com/office/drawing/2014/main" id="{B5C1328D-CB60-45D2-ACCE-D3957381CDD0}"/>
              </a:ext>
            </a:extLst>
          </p:cNvPr>
          <p:cNvSpPr txBox="1"/>
          <p:nvPr/>
        </p:nvSpPr>
        <p:spPr>
          <a:xfrm>
            <a:off x="6048125" y="4881993"/>
            <a:ext cx="4503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500" b="1" i="0" u="none" strike="noStrike" cap="none" dirty="0">
                <a:solidFill>
                  <a:srgbClr val="C96F06"/>
                </a:solidFill>
                <a:latin typeface="Meiryo"/>
                <a:ea typeface="Meiryo"/>
                <a:cs typeface="Meiryo"/>
                <a:sym typeface="Meiryo"/>
              </a:rPr>
              <a:t>ロケーションサーチ　</a:t>
            </a:r>
            <a:r>
              <a:rPr lang="en-US" altLang="ja-JP" sz="1500" b="1" i="0" u="none" strike="noStrike" cap="none" dirty="0">
                <a:solidFill>
                  <a:srgbClr val="C96F06"/>
                </a:solidFill>
                <a:latin typeface="Meiryo"/>
                <a:ea typeface="Meiryo"/>
                <a:cs typeface="Meiryo"/>
                <a:sym typeface="Meiryo"/>
              </a:rPr>
              <a:t>|</a:t>
            </a:r>
            <a:r>
              <a:rPr lang="ja-JP" altLang="en-US" sz="1500" b="1" i="0" u="none" strike="noStrike" cap="none" dirty="0">
                <a:solidFill>
                  <a:srgbClr val="C96F06"/>
                </a:solidFill>
                <a:latin typeface="Meiryo"/>
                <a:ea typeface="Meiryo"/>
                <a:cs typeface="Meiryo"/>
                <a:sym typeface="Meiryo"/>
              </a:rPr>
              <a:t>　</a:t>
            </a:r>
            <a:r>
              <a:rPr lang="ja-JP" altLang="en-US" sz="1500" b="1" dirty="0">
                <a:solidFill>
                  <a:srgbClr val="C96F06"/>
                </a:solidFill>
                <a:latin typeface="Meiryo"/>
                <a:ea typeface="Meiryo"/>
                <a:cs typeface="Meiryo"/>
                <a:sym typeface="Meiryo"/>
              </a:rPr>
              <a:t>通勤時間を算出・比較</a:t>
            </a:r>
            <a:endParaRPr sz="1500" b="1" i="0" u="none" strike="noStrike" cap="none" dirty="0">
              <a:solidFill>
                <a:srgbClr val="C96F06"/>
              </a:solidFill>
              <a:latin typeface="Meiryo"/>
              <a:ea typeface="Meiryo"/>
              <a:cs typeface="Meiryo"/>
              <a:sym typeface="Meiryo"/>
            </a:endParaRPr>
          </a:p>
        </p:txBody>
      </p:sp>
      <p:pic>
        <p:nvPicPr>
          <p:cNvPr id="6" name="図 5">
            <a:extLst>
              <a:ext uri="{FF2B5EF4-FFF2-40B4-BE49-F238E27FC236}">
                <a16:creationId xmlns:a16="http://schemas.microsoft.com/office/drawing/2014/main" id="{6A616772-EF07-AD46-D060-D164CD3AD800}"/>
              </a:ext>
            </a:extLst>
          </p:cNvPr>
          <p:cNvPicPr>
            <a:picLocks noChangeAspect="1"/>
          </p:cNvPicPr>
          <p:nvPr/>
        </p:nvPicPr>
        <p:blipFill>
          <a:blip r:embed="rId6"/>
          <a:stretch>
            <a:fillRect/>
          </a:stretch>
        </p:blipFill>
        <p:spPr>
          <a:xfrm>
            <a:off x="831715" y="1319617"/>
            <a:ext cx="948405" cy="895295"/>
          </a:xfrm>
          <a:prstGeom prst="rect">
            <a:avLst/>
          </a:prstGeom>
        </p:spPr>
      </p:pic>
      <p:pic>
        <p:nvPicPr>
          <p:cNvPr id="10" name="図 9">
            <a:extLst>
              <a:ext uri="{FF2B5EF4-FFF2-40B4-BE49-F238E27FC236}">
                <a16:creationId xmlns:a16="http://schemas.microsoft.com/office/drawing/2014/main" id="{85A55AE6-5846-D913-8672-B8D15EE4DE7B}"/>
              </a:ext>
            </a:extLst>
          </p:cNvPr>
          <p:cNvPicPr>
            <a:picLocks noChangeAspect="1"/>
          </p:cNvPicPr>
          <p:nvPr/>
        </p:nvPicPr>
        <p:blipFill>
          <a:blip r:embed="rId7"/>
          <a:stretch>
            <a:fillRect/>
          </a:stretch>
        </p:blipFill>
        <p:spPr>
          <a:xfrm>
            <a:off x="893233" y="3876731"/>
            <a:ext cx="934491" cy="912241"/>
          </a:xfrm>
          <a:prstGeom prst="rect">
            <a:avLst/>
          </a:prstGeom>
        </p:spPr>
      </p:pic>
      <p:pic>
        <p:nvPicPr>
          <p:cNvPr id="14" name="図 13">
            <a:extLst>
              <a:ext uri="{FF2B5EF4-FFF2-40B4-BE49-F238E27FC236}">
                <a16:creationId xmlns:a16="http://schemas.microsoft.com/office/drawing/2014/main" id="{9B0C1CF1-EB4D-8DF8-E9C7-78D56D0B1D8A}"/>
              </a:ext>
            </a:extLst>
          </p:cNvPr>
          <p:cNvPicPr>
            <a:picLocks noChangeAspect="1"/>
          </p:cNvPicPr>
          <p:nvPr/>
        </p:nvPicPr>
        <p:blipFill>
          <a:blip r:embed="rId8"/>
          <a:stretch>
            <a:fillRect/>
          </a:stretch>
        </p:blipFill>
        <p:spPr>
          <a:xfrm>
            <a:off x="6206020" y="3876731"/>
            <a:ext cx="860388" cy="853505"/>
          </a:xfrm>
          <a:prstGeom prst="rect">
            <a:avLst/>
          </a:prstGeom>
        </p:spPr>
      </p:pic>
      <p:pic>
        <p:nvPicPr>
          <p:cNvPr id="18" name="図 17">
            <a:extLst>
              <a:ext uri="{FF2B5EF4-FFF2-40B4-BE49-F238E27FC236}">
                <a16:creationId xmlns:a16="http://schemas.microsoft.com/office/drawing/2014/main" id="{0ED8E364-AA22-0402-F31D-072308E270C8}"/>
              </a:ext>
            </a:extLst>
          </p:cNvPr>
          <p:cNvPicPr>
            <a:picLocks noChangeAspect="1"/>
          </p:cNvPicPr>
          <p:nvPr/>
        </p:nvPicPr>
        <p:blipFill>
          <a:blip r:embed="rId9"/>
          <a:stretch>
            <a:fillRect/>
          </a:stretch>
        </p:blipFill>
        <p:spPr>
          <a:xfrm>
            <a:off x="893233" y="5161059"/>
            <a:ext cx="968913" cy="902346"/>
          </a:xfrm>
          <a:prstGeom prst="rect">
            <a:avLst/>
          </a:prstGeom>
        </p:spPr>
      </p:pic>
      <p:pic>
        <p:nvPicPr>
          <p:cNvPr id="20" name="図 19">
            <a:extLst>
              <a:ext uri="{FF2B5EF4-FFF2-40B4-BE49-F238E27FC236}">
                <a16:creationId xmlns:a16="http://schemas.microsoft.com/office/drawing/2014/main" id="{1E1BC25B-F0EB-C84F-095F-1A7C8D1CF4B3}"/>
              </a:ext>
            </a:extLst>
          </p:cNvPr>
          <p:cNvPicPr>
            <a:picLocks noChangeAspect="1"/>
          </p:cNvPicPr>
          <p:nvPr/>
        </p:nvPicPr>
        <p:blipFill>
          <a:blip r:embed="rId10"/>
          <a:stretch>
            <a:fillRect/>
          </a:stretch>
        </p:blipFill>
        <p:spPr>
          <a:xfrm>
            <a:off x="6242553" y="5191995"/>
            <a:ext cx="850501" cy="864444"/>
          </a:xfrm>
          <a:prstGeom prst="rect">
            <a:avLst/>
          </a:prstGeom>
        </p:spPr>
      </p:pic>
      <p:sp>
        <p:nvSpPr>
          <p:cNvPr id="21" name="Google Shape;146;g125f8f40711_0_69">
            <a:extLst>
              <a:ext uri="{FF2B5EF4-FFF2-40B4-BE49-F238E27FC236}">
                <a16:creationId xmlns:a16="http://schemas.microsoft.com/office/drawing/2014/main" id="{77B50224-6925-6070-4012-DC07F2E073D5}"/>
              </a:ext>
            </a:extLst>
          </p:cNvPr>
          <p:cNvSpPr txBox="1"/>
          <p:nvPr/>
        </p:nvSpPr>
        <p:spPr>
          <a:xfrm>
            <a:off x="1829229" y="1333903"/>
            <a:ext cx="42458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b="0" i="0" u="none" strike="noStrike" cap="none" dirty="0">
                <a:solidFill>
                  <a:srgbClr val="000000"/>
                </a:solidFill>
                <a:latin typeface="Meiryo"/>
                <a:ea typeface="Meiryo"/>
                <a:cs typeface="Meiryo"/>
                <a:sym typeface="Meiryo"/>
              </a:rPr>
              <a:t>ポジション管理を行う機能です。</a:t>
            </a:r>
            <a:endParaRPr lang="en-US" altLang="ja-JP" sz="10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endParaRPr lang="en-US" altLang="ja-JP" sz="1000" b="0" i="0" u="none" strike="noStrike" cap="none" dirty="0">
              <a:solidFill>
                <a:srgbClr val="000000"/>
              </a:solidFill>
              <a:latin typeface="Meiryo"/>
              <a:ea typeface="Meiryo"/>
              <a:cs typeface="Meiryo"/>
              <a:sym typeface="Meiryo"/>
            </a:endParaRPr>
          </a:p>
          <a:p>
            <a:pPr>
              <a:buSzPts val="1400"/>
            </a:pPr>
            <a:r>
              <a:rPr lang="ja-JP" altLang="en-US" sz="1000" b="0" i="0" u="none" strike="noStrike" cap="none" dirty="0">
                <a:solidFill>
                  <a:srgbClr val="000000"/>
                </a:solidFill>
                <a:latin typeface="Meiryo"/>
                <a:ea typeface="Meiryo"/>
                <a:cs typeface="Meiryo"/>
                <a:sym typeface="Meiryo"/>
              </a:rPr>
              <a:t>ポジション要件を定義し、</a:t>
            </a:r>
            <a:r>
              <a:rPr lang="ja-JP" altLang="en-US" sz="1000" dirty="0">
                <a:latin typeface="Meiryo"/>
                <a:ea typeface="Meiryo"/>
                <a:cs typeface="Meiryo"/>
                <a:sym typeface="Meiryo"/>
              </a:rPr>
              <a:t>適合する人材を候補者として抽出したり、該当ポジションに割り当てすることができます。</a:t>
            </a:r>
            <a:endParaRPr lang="en-US" altLang="ja-JP" sz="1000" dirty="0">
              <a:latin typeface="Meiryo"/>
              <a:ea typeface="Meiryo"/>
              <a:cs typeface="Meiryo"/>
              <a:sym typeface="Meiryo"/>
            </a:endParaRPr>
          </a:p>
        </p:txBody>
      </p:sp>
      <p:sp>
        <p:nvSpPr>
          <p:cNvPr id="22" name="Google Shape;143;g125f8f40711_0_69">
            <a:extLst>
              <a:ext uri="{FF2B5EF4-FFF2-40B4-BE49-F238E27FC236}">
                <a16:creationId xmlns:a16="http://schemas.microsoft.com/office/drawing/2014/main" id="{581CF0D8-3093-E44E-A404-2EC3F8A63827}"/>
              </a:ext>
            </a:extLst>
          </p:cNvPr>
          <p:cNvSpPr txBox="1"/>
          <p:nvPr/>
        </p:nvSpPr>
        <p:spPr>
          <a:xfrm>
            <a:off x="1902441" y="3880322"/>
            <a:ext cx="407445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カスタムガジェットやピックアップリストから自由に項目を選択し、ボードを作成できる機能です。</a:t>
            </a:r>
          </a:p>
          <a:p>
            <a:pPr marL="0" marR="0" lvl="0" indent="0" algn="l" rtl="0">
              <a:lnSpc>
                <a:spcPct val="100000"/>
              </a:lnSpc>
              <a:spcBef>
                <a:spcPts val="0"/>
              </a:spcBef>
              <a:spcAft>
                <a:spcPts val="0"/>
              </a:spcAft>
              <a:buClr>
                <a:srgbClr val="000000"/>
              </a:buClr>
              <a:buSzPts val="1400"/>
              <a:buFont typeface="Arial"/>
              <a:buNone/>
            </a:pPr>
            <a:endParaRPr lang="ja-JP" altLang="en-US" sz="1000"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経営企画、人事企画などの場面で、必要な情報を並べて簡単に情報共有を行うことができます。</a:t>
            </a:r>
            <a:endParaRPr sz="1000" b="0" i="0" u="none" strike="noStrike" cap="none" dirty="0">
              <a:solidFill>
                <a:srgbClr val="000000"/>
              </a:solidFill>
              <a:latin typeface="Meiryo"/>
              <a:ea typeface="Meiryo"/>
              <a:cs typeface="Meiryo"/>
              <a:sym typeface="Meiryo"/>
            </a:endParaRPr>
          </a:p>
        </p:txBody>
      </p:sp>
      <p:sp>
        <p:nvSpPr>
          <p:cNvPr id="23" name="Google Shape;143;g125f8f40711_0_69">
            <a:extLst>
              <a:ext uri="{FF2B5EF4-FFF2-40B4-BE49-F238E27FC236}">
                <a16:creationId xmlns:a16="http://schemas.microsoft.com/office/drawing/2014/main" id="{0C6026CF-E681-56E1-32D2-322037939956}"/>
              </a:ext>
            </a:extLst>
          </p:cNvPr>
          <p:cNvSpPr txBox="1"/>
          <p:nvPr/>
        </p:nvSpPr>
        <p:spPr>
          <a:xfrm>
            <a:off x="7134927" y="3892115"/>
            <a:ext cx="430787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ボイスノートのテキストデータを</a:t>
            </a:r>
            <a:r>
              <a:rPr lang="en-US" altLang="ja-JP" sz="1000" dirty="0">
                <a:latin typeface="Meiryo"/>
                <a:ea typeface="Meiryo"/>
                <a:cs typeface="Meiryo"/>
                <a:sym typeface="Meiryo"/>
              </a:rPr>
              <a:t>AI</a:t>
            </a:r>
            <a:r>
              <a:rPr lang="ja-JP" altLang="en-US" sz="1000" dirty="0">
                <a:latin typeface="Meiryo"/>
                <a:ea typeface="Meiryo"/>
                <a:cs typeface="Meiryo"/>
                <a:sym typeface="Meiryo"/>
              </a:rPr>
              <a:t>分析し、定性データを見える化・要約ができる機能です。</a:t>
            </a:r>
          </a:p>
          <a:p>
            <a:pPr marL="0" marR="0" lvl="0" indent="0" algn="l" rtl="0">
              <a:lnSpc>
                <a:spcPct val="100000"/>
              </a:lnSpc>
              <a:spcBef>
                <a:spcPts val="0"/>
              </a:spcBef>
              <a:spcAft>
                <a:spcPts val="0"/>
              </a:spcAft>
              <a:buClr>
                <a:srgbClr val="000000"/>
              </a:buClr>
              <a:buSzPts val="1400"/>
              <a:buFont typeface="Arial"/>
              <a:buNone/>
            </a:pPr>
            <a:endParaRPr lang="ja-JP" altLang="en-US" sz="1000"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アンケート集計後のデータ分析にお役立てください。</a:t>
            </a:r>
            <a:endParaRPr sz="1000" b="0" i="0" u="none" strike="noStrike" cap="none" dirty="0">
              <a:solidFill>
                <a:srgbClr val="000000"/>
              </a:solidFill>
              <a:latin typeface="Meiryo"/>
              <a:ea typeface="Meiryo"/>
              <a:cs typeface="Meiryo"/>
              <a:sym typeface="Meiryo"/>
            </a:endParaRPr>
          </a:p>
        </p:txBody>
      </p:sp>
      <p:sp>
        <p:nvSpPr>
          <p:cNvPr id="24" name="Google Shape;143;g125f8f40711_0_69">
            <a:extLst>
              <a:ext uri="{FF2B5EF4-FFF2-40B4-BE49-F238E27FC236}">
                <a16:creationId xmlns:a16="http://schemas.microsoft.com/office/drawing/2014/main" id="{DF24801F-17F3-6ACD-F59E-E114767112AB}"/>
              </a:ext>
            </a:extLst>
          </p:cNvPr>
          <p:cNvSpPr txBox="1"/>
          <p:nvPr/>
        </p:nvSpPr>
        <p:spPr>
          <a:xfrm>
            <a:off x="1896516" y="5181365"/>
            <a:ext cx="407445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身上申請業務をスムーズに運用するための機能です。</a:t>
            </a:r>
          </a:p>
          <a:p>
            <a:pPr marL="0" marR="0" lvl="0" indent="0" algn="l" rtl="0">
              <a:lnSpc>
                <a:spcPct val="100000"/>
              </a:lnSpc>
              <a:spcBef>
                <a:spcPts val="0"/>
              </a:spcBef>
              <a:spcAft>
                <a:spcPts val="0"/>
              </a:spcAft>
              <a:buClr>
                <a:srgbClr val="000000"/>
              </a:buClr>
              <a:buSzPts val="1400"/>
              <a:buFont typeface="Arial"/>
              <a:buNone/>
            </a:pPr>
            <a:endParaRPr lang="ja-JP" altLang="en-US" sz="1000"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個人情報の変更、勤怠・休暇の申請など、煩雑になりがちな申請</a:t>
            </a:r>
            <a:r>
              <a:rPr lang="en-US" altLang="ja-JP" sz="1000" dirty="0">
                <a:latin typeface="Meiryo"/>
                <a:ea typeface="Meiryo"/>
                <a:cs typeface="Meiryo"/>
                <a:sym typeface="Meiryo"/>
              </a:rPr>
              <a:t>〜</a:t>
            </a:r>
            <a:r>
              <a:rPr lang="ja-JP" altLang="en-US" sz="1000" dirty="0">
                <a:latin typeface="Meiryo"/>
                <a:ea typeface="Meiryo"/>
                <a:cs typeface="Meiryo"/>
                <a:sym typeface="Meiryo"/>
              </a:rPr>
              <a:t>承認</a:t>
            </a:r>
            <a:r>
              <a:rPr lang="en-US" altLang="ja-JP" sz="1000" dirty="0">
                <a:latin typeface="Meiryo"/>
                <a:ea typeface="Meiryo"/>
                <a:cs typeface="Meiryo"/>
                <a:sym typeface="Meiryo"/>
              </a:rPr>
              <a:t>〜</a:t>
            </a:r>
            <a:r>
              <a:rPr lang="ja-JP" altLang="en-US" sz="1000" dirty="0">
                <a:latin typeface="Meiryo"/>
                <a:ea typeface="Meiryo"/>
                <a:cs typeface="Meiryo"/>
                <a:sym typeface="Meiryo"/>
              </a:rPr>
              <a:t>回覧の効率的な運用が実現できます。</a:t>
            </a:r>
          </a:p>
        </p:txBody>
      </p:sp>
      <p:sp>
        <p:nvSpPr>
          <p:cNvPr id="25" name="Google Shape;143;g125f8f40711_0_69">
            <a:extLst>
              <a:ext uri="{FF2B5EF4-FFF2-40B4-BE49-F238E27FC236}">
                <a16:creationId xmlns:a16="http://schemas.microsoft.com/office/drawing/2014/main" id="{AB59BA1E-8899-D701-4AB1-12052798F10C}"/>
              </a:ext>
            </a:extLst>
          </p:cNvPr>
          <p:cNvSpPr txBox="1"/>
          <p:nvPr/>
        </p:nvSpPr>
        <p:spPr>
          <a:xfrm>
            <a:off x="7134927" y="5205273"/>
            <a:ext cx="4268884"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カオナビ上で会社や店舗など拠点までの通勤時間、交通費などをまとめて検索する機能です。</a:t>
            </a:r>
          </a:p>
          <a:p>
            <a:pPr marL="0" marR="0" lvl="0" indent="0" algn="l" rtl="0">
              <a:lnSpc>
                <a:spcPct val="100000"/>
              </a:lnSpc>
              <a:spcBef>
                <a:spcPts val="0"/>
              </a:spcBef>
              <a:spcAft>
                <a:spcPts val="0"/>
              </a:spcAft>
              <a:buClr>
                <a:srgbClr val="000000"/>
              </a:buClr>
              <a:buSzPts val="1400"/>
              <a:buFont typeface="Arial"/>
              <a:buNone/>
            </a:pPr>
            <a:endParaRPr lang="ja-JP" altLang="en-US" sz="1000"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altLang="en-US" sz="1000" dirty="0">
                <a:latin typeface="Meiryo"/>
                <a:ea typeface="Meiryo"/>
                <a:cs typeface="Meiryo"/>
                <a:sym typeface="Meiryo"/>
              </a:rPr>
              <a:t>あらかじめ登録した拠点情報やメンバーの住所情報を用いて複数メンバーの経路をまとめて検索し、配置検討に役立てることができます。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g125f8f40711_0_119"/>
          <p:cNvSpPr txBox="1"/>
          <p:nvPr/>
        </p:nvSpPr>
        <p:spPr>
          <a:xfrm>
            <a:off x="745499" y="120595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b="0" i="0" u="none" strike="noStrike" cap="none" dirty="0">
                <a:solidFill>
                  <a:srgbClr val="000000"/>
                </a:solidFill>
                <a:latin typeface="Meiryo"/>
                <a:ea typeface="Meiryo"/>
                <a:cs typeface="Meiryo"/>
                <a:sym typeface="Meiryo"/>
              </a:rPr>
              <a:t>① </a:t>
            </a:r>
            <a:r>
              <a:rPr lang="en-US" b="0" i="0" u="sng" strike="noStrike" cap="none" dirty="0">
                <a:solidFill>
                  <a:srgbClr val="000000"/>
                </a:solidFill>
                <a:latin typeface="Meiryo"/>
                <a:ea typeface="Meiryo"/>
                <a:cs typeface="Meiryo"/>
                <a:sym typeface="Meiryo"/>
                <a:hlinkClick r:id="rId3">
                  <a:extLst>
                    <a:ext uri="{A12FA001-AC4F-418D-AE19-62706E023703}">
                      <ahyp:hlinkClr xmlns:ahyp="http://schemas.microsoft.com/office/drawing/2018/hyperlinkcolor" val="tx"/>
                    </a:ext>
                  </a:extLst>
                </a:hlinkClick>
              </a:rPr>
              <a:t>https://service.kaonavi.jp</a:t>
            </a:r>
            <a:r>
              <a:rPr lang="en-US" b="0" i="0" u="none" strike="noStrike" cap="none" dirty="0">
                <a:solidFill>
                  <a:srgbClr val="000000"/>
                </a:solidFill>
                <a:latin typeface="Meiryo"/>
                <a:ea typeface="Meiryo"/>
                <a:cs typeface="Meiryo"/>
                <a:sym typeface="Meiryo"/>
              </a:rPr>
              <a:t> </a:t>
            </a:r>
            <a:r>
              <a:rPr lang="en-US" b="0" i="0" u="none" strike="noStrike" cap="none" dirty="0" err="1">
                <a:solidFill>
                  <a:srgbClr val="000000"/>
                </a:solidFill>
                <a:latin typeface="Meiryo"/>
                <a:ea typeface="Meiryo"/>
                <a:cs typeface="Meiryo"/>
                <a:sym typeface="Meiryo"/>
              </a:rPr>
              <a:t>にアクセスし、カオナビログイン画面を開きます</a:t>
            </a:r>
            <a:r>
              <a:rPr lang="en-US" b="0" i="0" u="none" strike="noStrike" cap="none" dirty="0">
                <a:solidFill>
                  <a:srgbClr val="000000"/>
                </a:solidFill>
                <a:latin typeface="Meiryo"/>
                <a:ea typeface="Meiryo"/>
                <a:cs typeface="Meiryo"/>
                <a:sym typeface="Meiryo"/>
              </a:rPr>
              <a:t>。</a:t>
            </a:r>
            <a:endParaRPr b="1" i="0" u="none" strike="noStrike" cap="none" dirty="0">
              <a:solidFill>
                <a:srgbClr val="000000"/>
              </a:solidFill>
              <a:latin typeface="Meiryo"/>
              <a:ea typeface="Meiryo"/>
              <a:cs typeface="Meiryo"/>
              <a:sym typeface="Meiryo"/>
            </a:endParaRPr>
          </a:p>
        </p:txBody>
      </p:sp>
      <p:sp>
        <p:nvSpPr>
          <p:cNvPr id="157" name="Google Shape;157;g125f8f40711_0_119"/>
          <p:cNvSpPr txBox="1"/>
          <p:nvPr/>
        </p:nvSpPr>
        <p:spPr>
          <a:xfrm>
            <a:off x="6167550" y="1217858"/>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b="0" i="0" u="none" strike="noStrike" cap="none" dirty="0">
                <a:solidFill>
                  <a:srgbClr val="000000"/>
                </a:solidFill>
                <a:latin typeface="Meiryo"/>
                <a:ea typeface="Meiryo"/>
                <a:cs typeface="Meiryo"/>
                <a:sym typeface="Meiryo"/>
              </a:rPr>
              <a:t>②「</a:t>
            </a:r>
            <a:r>
              <a:rPr lang="en-US" b="0" i="0" u="none" strike="noStrike" cap="none" dirty="0" err="1">
                <a:solidFill>
                  <a:srgbClr val="000000"/>
                </a:solidFill>
                <a:latin typeface="Meiryo"/>
                <a:ea typeface="Meiryo"/>
                <a:cs typeface="Meiryo"/>
                <a:sym typeface="Meiryo"/>
              </a:rPr>
              <a:t>ID（メールアドレス</a:t>
            </a:r>
            <a:r>
              <a:rPr lang="en-US" b="0" i="0" u="none" strike="noStrike" cap="none" dirty="0">
                <a:solidFill>
                  <a:srgbClr val="000000"/>
                </a:solidFill>
                <a:latin typeface="Meiryo"/>
                <a:ea typeface="Meiryo"/>
                <a:cs typeface="Meiryo"/>
                <a:sym typeface="Meiryo"/>
              </a:rPr>
              <a:t>）」・「</a:t>
            </a:r>
            <a:r>
              <a:rPr lang="en-US" b="0" i="0" u="none" strike="noStrike" cap="none" dirty="0" err="1">
                <a:solidFill>
                  <a:srgbClr val="000000"/>
                </a:solidFill>
                <a:latin typeface="Meiryo"/>
                <a:ea typeface="Meiryo"/>
                <a:cs typeface="Meiryo"/>
                <a:sym typeface="Meiryo"/>
              </a:rPr>
              <a:t>パスワード」を入力して「ログイン」をクリックします</a:t>
            </a:r>
            <a:r>
              <a:rPr lang="en-US" b="0" i="0" u="none" strike="noStrike" cap="none" dirty="0">
                <a:solidFill>
                  <a:srgbClr val="000000"/>
                </a:solidFill>
                <a:latin typeface="Meiryo"/>
                <a:ea typeface="Meiryo"/>
                <a:cs typeface="Meiryo"/>
                <a:sym typeface="Meiryo"/>
              </a:rPr>
              <a:t>。</a:t>
            </a:r>
            <a:endParaRPr b="0" i="0" u="none" strike="noStrike" cap="none" dirty="0">
              <a:solidFill>
                <a:srgbClr val="000000"/>
              </a:solidFill>
              <a:latin typeface="Meiryo"/>
              <a:ea typeface="Meiryo"/>
              <a:cs typeface="Meiryo"/>
              <a:sym typeface="Meiryo"/>
            </a:endParaRPr>
          </a:p>
        </p:txBody>
      </p:sp>
      <p:pic>
        <p:nvPicPr>
          <p:cNvPr id="162" name="Google Shape;162;g125f8f40711_0_119"/>
          <p:cNvPicPr preferRelativeResize="0"/>
          <p:nvPr/>
        </p:nvPicPr>
        <p:blipFill rotWithShape="1">
          <a:blip r:embed="rId4">
            <a:alphaModFix/>
          </a:blip>
          <a:srcRect/>
          <a:stretch/>
        </p:blipFill>
        <p:spPr>
          <a:xfrm>
            <a:off x="1160595" y="1741038"/>
            <a:ext cx="4447303" cy="2812524"/>
          </a:xfrm>
          <a:prstGeom prst="rect">
            <a:avLst/>
          </a:prstGeom>
          <a:noFill/>
          <a:ln>
            <a:noFill/>
          </a:ln>
        </p:spPr>
      </p:pic>
      <p:pic>
        <p:nvPicPr>
          <p:cNvPr id="163" name="Google Shape;163;g125f8f40711_0_119"/>
          <p:cNvPicPr preferRelativeResize="0"/>
          <p:nvPr/>
        </p:nvPicPr>
        <p:blipFill rotWithShape="1">
          <a:blip r:embed="rId5">
            <a:alphaModFix/>
          </a:blip>
          <a:srcRect/>
          <a:stretch/>
        </p:blipFill>
        <p:spPr>
          <a:xfrm>
            <a:off x="6584102" y="1741038"/>
            <a:ext cx="4447303" cy="2930052"/>
          </a:xfrm>
          <a:prstGeom prst="rect">
            <a:avLst/>
          </a:prstGeom>
          <a:noFill/>
          <a:ln>
            <a:noFill/>
          </a:ln>
        </p:spPr>
      </p:pic>
      <p:sp>
        <p:nvSpPr>
          <p:cNvPr id="12" name="Google Shape;76;p5">
            <a:extLst>
              <a:ext uri="{FF2B5EF4-FFF2-40B4-BE49-F238E27FC236}">
                <a16:creationId xmlns:a16="http://schemas.microsoft.com/office/drawing/2014/main" id="{A1C557F0-F995-4C16-B322-129D379EACF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04F4EF75-76EC-4894-9BD6-DA8393624CD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2. </a:t>
            </a:r>
            <a:r>
              <a:rPr lang="ja-JP" altLang="en-US" sz="1400" b="1" i="0" u="none" strike="noStrike" cap="none" dirty="0">
                <a:solidFill>
                  <a:srgbClr val="000000"/>
                </a:solidFill>
                <a:latin typeface="Meiryo"/>
                <a:ea typeface="Meiryo"/>
                <a:cs typeface="Meiryo"/>
                <a:sym typeface="Meiryo"/>
              </a:rPr>
              <a:t>ログイン方法</a:t>
            </a:r>
          </a:p>
        </p:txBody>
      </p:sp>
      <p:grpSp>
        <p:nvGrpSpPr>
          <p:cNvPr id="3" name="グループ化 2">
            <a:extLst>
              <a:ext uri="{FF2B5EF4-FFF2-40B4-BE49-F238E27FC236}">
                <a16:creationId xmlns:a16="http://schemas.microsoft.com/office/drawing/2014/main" id="{71D449E1-B06C-4B0E-AAE6-6E3896DB5041}"/>
              </a:ext>
            </a:extLst>
          </p:cNvPr>
          <p:cNvGrpSpPr/>
          <p:nvPr/>
        </p:nvGrpSpPr>
        <p:grpSpPr>
          <a:xfrm>
            <a:off x="673950" y="5376605"/>
            <a:ext cx="10977083" cy="994697"/>
            <a:chOff x="765462" y="5186312"/>
            <a:chExt cx="10977083" cy="994697"/>
          </a:xfrm>
        </p:grpSpPr>
        <p:sp>
          <p:nvSpPr>
            <p:cNvPr id="158" name="Google Shape;158;g125f8f40711_0_119"/>
            <p:cNvSpPr/>
            <p:nvPr/>
          </p:nvSpPr>
          <p:spPr>
            <a:xfrm>
              <a:off x="765462" y="5186312"/>
              <a:ext cx="10844100" cy="994697"/>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160" name="Google Shape;160;g125f8f40711_0_119"/>
            <p:cNvSpPr txBox="1"/>
            <p:nvPr/>
          </p:nvSpPr>
          <p:spPr>
            <a:xfrm>
              <a:off x="1105745" y="5653452"/>
              <a:ext cx="10636800" cy="461624"/>
            </a:xfrm>
            <a:prstGeom prst="rect">
              <a:avLst/>
            </a:prstGeom>
            <a:noFill/>
            <a:ln>
              <a:noFill/>
            </a:ln>
          </p:spPr>
          <p:txBody>
            <a:bodyPr spcFirstLastPara="1" wrap="square" lIns="91425" tIns="45700" rIns="91425" bIns="45700" anchor="t" anchorCtr="0">
              <a:spAutoFit/>
            </a:bodyPr>
            <a:lstStyle/>
            <a:p>
              <a:pPr marL="19050" marR="0" lvl="0" algn="l" rtl="0">
                <a:lnSpc>
                  <a:spcPct val="100000"/>
                </a:lnSpc>
                <a:spcBef>
                  <a:spcPts val="0"/>
                </a:spcBef>
                <a:spcAft>
                  <a:spcPts val="0"/>
                </a:spcAft>
                <a:buClr>
                  <a:srgbClr val="000000"/>
                </a:buClr>
                <a:buSzPts val="1700"/>
              </a:pPr>
              <a:r>
                <a:rPr lang="en-US" sz="1200" b="0" i="0" u="none" strike="noStrike" cap="none" dirty="0">
                  <a:solidFill>
                    <a:srgbClr val="000000"/>
                  </a:solidFill>
                  <a:latin typeface="Meiryo"/>
                  <a:ea typeface="Meiryo"/>
                  <a:cs typeface="Meiryo"/>
                  <a:sym typeface="Meiryo"/>
                </a:rPr>
                <a:t>「</a:t>
              </a:r>
              <a:r>
                <a:rPr lang="en-US" sz="1200" b="0" i="0" u="none" strike="noStrike" cap="none" dirty="0" err="1">
                  <a:solidFill>
                    <a:srgbClr val="000000"/>
                  </a:solidFill>
                  <a:latin typeface="Meiryo"/>
                  <a:ea typeface="Meiryo"/>
                  <a:cs typeface="Meiryo"/>
                  <a:sym typeface="Meiryo"/>
                </a:rPr>
                <a:t>ログイン状態を保持する」にチェックを入れていると、カオナビにログインしている状態を維持します</a:t>
              </a:r>
              <a:br>
                <a:rPr lang="en-US" sz="1200" dirty="0">
                  <a:latin typeface="Meiryo"/>
                  <a:ea typeface="Meiryo"/>
                  <a:cs typeface="Meiryo"/>
                  <a:sym typeface="Meiryo"/>
                </a:rPr>
              </a:br>
              <a:r>
                <a:rPr lang="en-US" sz="1200" b="0" i="0" u="none" strike="noStrike" cap="none" dirty="0">
                  <a:solidFill>
                    <a:srgbClr val="000000"/>
                  </a:solidFill>
                  <a:latin typeface="Meiryo"/>
                  <a:ea typeface="Meiryo"/>
                  <a:cs typeface="Meiryo"/>
                  <a:sym typeface="Meiryo"/>
                </a:rPr>
                <a:t>（継続時間はブラウザの設定に準じます）。</a:t>
              </a:r>
              <a:endParaRPr sz="900" b="0" i="0" u="none" strike="noStrike" cap="none" dirty="0">
                <a:solidFill>
                  <a:srgbClr val="000000"/>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6CA07538-9EC7-40D1-AE51-8C035CACD10F}"/>
                </a:ext>
              </a:extLst>
            </p:cNvPr>
            <p:cNvGrpSpPr/>
            <p:nvPr/>
          </p:nvGrpSpPr>
          <p:grpSpPr>
            <a:xfrm>
              <a:off x="938079" y="5237512"/>
              <a:ext cx="1284308" cy="368830"/>
              <a:chOff x="918117" y="5088175"/>
              <a:chExt cx="1284308" cy="368830"/>
            </a:xfrm>
          </p:grpSpPr>
          <p:sp>
            <p:nvSpPr>
              <p:cNvPr id="159" name="Google Shape;159;g125f8f40711_0_119"/>
              <p:cNvSpPr txBox="1"/>
              <p:nvPr/>
            </p:nvSpPr>
            <p:spPr>
              <a:xfrm>
                <a:off x="1243228" y="5118491"/>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161" name="Google Shape;161;g125f8f40711_0_119"/>
              <p:cNvPicPr preferRelativeResize="0"/>
              <p:nvPr/>
            </p:nvPicPr>
            <p:blipFill rotWithShape="1">
              <a:blip r:embed="rId6">
                <a:alphaModFix/>
              </a:blip>
              <a:srcRect/>
              <a:stretch/>
            </p:blipFill>
            <p:spPr>
              <a:xfrm>
                <a:off x="918117" y="5088175"/>
                <a:ext cx="335332" cy="338514"/>
              </a:xfrm>
              <a:prstGeom prst="rect">
                <a:avLst/>
              </a:prstGeom>
              <a:noFill/>
              <a:ln>
                <a:noFill/>
              </a:ln>
            </p:spPr>
          </p:pic>
        </p:grpSp>
        <p:sp>
          <p:nvSpPr>
            <p:cNvPr id="14" name="Google Shape;159;g125f8f40711_0_119">
              <a:extLst>
                <a:ext uri="{FF2B5EF4-FFF2-40B4-BE49-F238E27FC236}">
                  <a16:creationId xmlns:a16="http://schemas.microsoft.com/office/drawing/2014/main" id="{4CBFC731-05C5-423F-A013-966CAF373A43}"/>
                </a:ext>
              </a:extLst>
            </p:cNvPr>
            <p:cNvSpPr txBox="1"/>
            <p:nvPr/>
          </p:nvSpPr>
          <p:spPr>
            <a:xfrm>
              <a:off x="1998186" y="5264200"/>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b="1" i="1" u="none" strike="noStrike" cap="none" dirty="0" err="1">
                  <a:solidFill>
                    <a:srgbClr val="C96F06"/>
                  </a:solidFill>
                  <a:latin typeface="Meiryo"/>
                  <a:ea typeface="Meiryo"/>
                  <a:cs typeface="Meiryo"/>
                  <a:sym typeface="Meiryo"/>
                </a:rPr>
                <a:t>ログイン状態の保持について</a:t>
              </a:r>
              <a:endParaRPr b="1" i="1" u="none" strike="noStrike" cap="none" dirty="0">
                <a:solidFill>
                  <a:srgbClr val="C96F06"/>
                </a:solidFill>
                <a:latin typeface="Meiryo"/>
                <a:ea typeface="Meiryo"/>
                <a:cs typeface="Meiryo"/>
                <a:sym typeface="Meiry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028" name="Picture 4">
            <a:extLst>
              <a:ext uri="{FF2B5EF4-FFF2-40B4-BE49-F238E27FC236}">
                <a16:creationId xmlns:a16="http://schemas.microsoft.com/office/drawing/2014/main" id="{B5676DCA-AA03-467C-B316-1F6CC7908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61"/>
          <a:stretch/>
        </p:blipFill>
        <p:spPr bwMode="auto">
          <a:xfrm>
            <a:off x="2063692" y="1513692"/>
            <a:ext cx="3813294" cy="3097634"/>
          </a:xfrm>
          <a:prstGeom prst="rect">
            <a:avLst/>
          </a:prstGeom>
          <a:noFill/>
          <a:extLst>
            <a:ext uri="{909E8E84-426E-40DD-AFC4-6F175D3DCCD1}">
              <a14:hiddenFill xmlns:a14="http://schemas.microsoft.com/office/drawing/2010/main">
                <a:solidFill>
                  <a:srgbClr val="FFFFFF"/>
                </a:solidFill>
              </a14:hiddenFill>
            </a:ext>
          </a:extLst>
        </p:spPr>
      </p:pic>
      <p:sp>
        <p:nvSpPr>
          <p:cNvPr id="172" name="Google Shape;172;g125f8f40711_0_133"/>
          <p:cNvSpPr txBox="1"/>
          <p:nvPr/>
        </p:nvSpPr>
        <p:spPr>
          <a:xfrm>
            <a:off x="6558400" y="79225"/>
            <a:ext cx="5012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管理者により機能・メニューの利用が制限されている場合、</a:t>
            </a:r>
            <a:endParaRPr sz="1000" b="0" i="0" u="none" strike="noStrike" cap="none">
              <a:solidFill>
                <a:srgbClr val="000000"/>
              </a:solidFill>
              <a:latin typeface="Meiryo"/>
              <a:ea typeface="Meiryo"/>
              <a:cs typeface="Meiryo"/>
              <a:sym typeface="Meiryo"/>
            </a:endParaRPr>
          </a:p>
          <a:p>
            <a:pPr marL="0" marR="0" lvl="0" indent="0" algn="r"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Meiryo"/>
                <a:ea typeface="Meiryo"/>
                <a:cs typeface="Meiryo"/>
                <a:sym typeface="Meiryo"/>
              </a:rPr>
              <a:t>一部の画面表示が異なることがあります。</a:t>
            </a:r>
            <a:endParaRPr sz="1000" b="0" i="0" u="none" strike="noStrike" cap="none">
              <a:solidFill>
                <a:srgbClr val="000000"/>
              </a:solidFill>
              <a:latin typeface="Meiryo"/>
              <a:ea typeface="Meiryo"/>
              <a:cs typeface="Meiryo"/>
              <a:sym typeface="Meiryo"/>
            </a:endParaRPr>
          </a:p>
        </p:txBody>
      </p:sp>
      <p:sp>
        <p:nvSpPr>
          <p:cNvPr id="7" name="Google Shape;76;p5">
            <a:extLst>
              <a:ext uri="{FF2B5EF4-FFF2-40B4-BE49-F238E27FC236}">
                <a16:creationId xmlns:a16="http://schemas.microsoft.com/office/drawing/2014/main" id="{BA62D77D-A35D-4506-8BE6-A0A98C18324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0685CB83-B8CB-4668-BE5A-471ADB1F50B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2. </a:t>
            </a:r>
            <a:r>
              <a:rPr lang="ja-JP" altLang="en-US" sz="1400" b="1" i="0" u="none" strike="noStrike" cap="none" dirty="0">
                <a:solidFill>
                  <a:srgbClr val="000000"/>
                </a:solidFill>
                <a:latin typeface="Meiryo"/>
                <a:ea typeface="Meiryo"/>
                <a:cs typeface="Meiryo"/>
                <a:sym typeface="Meiryo"/>
              </a:rPr>
              <a:t>ログイン方法</a:t>
            </a:r>
          </a:p>
        </p:txBody>
      </p:sp>
      <p:sp>
        <p:nvSpPr>
          <p:cNvPr id="9" name="Google Shape;156;g125f8f40711_0_119">
            <a:extLst>
              <a:ext uri="{FF2B5EF4-FFF2-40B4-BE49-F238E27FC236}">
                <a16:creationId xmlns:a16="http://schemas.microsoft.com/office/drawing/2014/main" id="{E13DD36B-FA12-4D1B-8F6D-84B57DE46395}"/>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③ログインに成功するとトップ画面が表示されます。</a:t>
            </a:r>
            <a:endParaRPr lang="ja-JP" altLang="en-US" sz="1400" b="1" i="0" u="none" strike="noStrike" cap="none" dirty="0">
              <a:solidFill>
                <a:srgbClr val="000000"/>
              </a:solidFill>
              <a:latin typeface="Meiryo"/>
              <a:ea typeface="Meiryo"/>
              <a:cs typeface="Meiryo"/>
              <a:sym typeface="Meiryo"/>
            </a:endParaRPr>
          </a:p>
        </p:txBody>
      </p:sp>
      <p:pic>
        <p:nvPicPr>
          <p:cNvPr id="3" name="図 2">
            <a:extLst>
              <a:ext uri="{FF2B5EF4-FFF2-40B4-BE49-F238E27FC236}">
                <a16:creationId xmlns:a16="http://schemas.microsoft.com/office/drawing/2014/main" id="{8829BF2A-EB0C-89BF-C832-05FC63F552BB}"/>
              </a:ext>
            </a:extLst>
          </p:cNvPr>
          <p:cNvPicPr>
            <a:picLocks noChangeAspect="1"/>
          </p:cNvPicPr>
          <p:nvPr/>
        </p:nvPicPr>
        <p:blipFill>
          <a:blip r:embed="rId4"/>
          <a:srcRect r="10287" b="-13657"/>
          <a:stretch/>
        </p:blipFill>
        <p:spPr>
          <a:xfrm>
            <a:off x="4877981" y="2437611"/>
            <a:ext cx="918812" cy="307736"/>
          </a:xfrm>
          <a:prstGeom prst="rect">
            <a:avLst/>
          </a:prstGeom>
        </p:spPr>
      </p:pic>
      <p:pic>
        <p:nvPicPr>
          <p:cNvPr id="5" name="図 4">
            <a:extLst>
              <a:ext uri="{FF2B5EF4-FFF2-40B4-BE49-F238E27FC236}">
                <a16:creationId xmlns:a16="http://schemas.microsoft.com/office/drawing/2014/main" id="{855D3870-8523-8D1A-A698-03B2DB7301AB}"/>
              </a:ext>
            </a:extLst>
          </p:cNvPr>
          <p:cNvPicPr>
            <a:picLocks noChangeAspect="1"/>
          </p:cNvPicPr>
          <p:nvPr/>
        </p:nvPicPr>
        <p:blipFill>
          <a:blip r:embed="rId5"/>
          <a:stretch>
            <a:fillRect/>
          </a:stretch>
        </p:blipFill>
        <p:spPr>
          <a:xfrm>
            <a:off x="795833" y="1513692"/>
            <a:ext cx="1275496" cy="30976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1" name="Google Shape;157;g125f8f40711_0_119">
            <a:extLst>
              <a:ext uri="{FF2B5EF4-FFF2-40B4-BE49-F238E27FC236}">
                <a16:creationId xmlns:a16="http://schemas.microsoft.com/office/drawing/2014/main" id="{9DBA6DD1-7A77-4ED5-BFAB-CAF92B9A5583}"/>
              </a:ext>
            </a:extLst>
          </p:cNvPr>
          <p:cNvSpPr txBox="1"/>
          <p:nvPr/>
        </p:nvSpPr>
        <p:spPr>
          <a:xfrm>
            <a:off x="6167550" y="1217858"/>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②ユーザー自身のメールアドレスを入力します。</a:t>
            </a:r>
            <a:endParaRPr lang="ja-JP" altLang="en-US" sz="1400" b="1" i="0" u="none" strike="noStrike" cap="none" dirty="0">
              <a:solidFill>
                <a:srgbClr val="000000"/>
              </a:solidFill>
              <a:latin typeface="Meiryo"/>
              <a:ea typeface="Meiryo"/>
              <a:cs typeface="Meiryo"/>
              <a:sym typeface="Meiryo"/>
            </a:endParaRPr>
          </a:p>
        </p:txBody>
      </p:sp>
      <p:sp>
        <p:nvSpPr>
          <p:cNvPr id="20" name="Google Shape;156;g125f8f40711_0_119">
            <a:extLst>
              <a:ext uri="{FF2B5EF4-FFF2-40B4-BE49-F238E27FC236}">
                <a16:creationId xmlns:a16="http://schemas.microsoft.com/office/drawing/2014/main" id="{49758448-123E-4923-849F-3EE543588170}"/>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rgbClr val="000000"/>
                </a:solidFill>
                <a:latin typeface="Meiryo"/>
                <a:ea typeface="Meiryo"/>
                <a:cs typeface="Meiryo"/>
                <a:sym typeface="Meiryo"/>
              </a:rPr>
              <a:t>① </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パスワードを忘れた方はこちら</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をクリックします。  </a:t>
            </a:r>
            <a:endParaRPr lang="ja-JP" altLang="en-US" sz="1400" b="1" i="0" u="none" strike="noStrike" cap="none" dirty="0">
              <a:solidFill>
                <a:srgbClr val="000000"/>
              </a:solidFill>
              <a:latin typeface="Meiryo"/>
              <a:ea typeface="Meiryo"/>
              <a:cs typeface="Meiryo"/>
              <a:sym typeface="Meiryo"/>
            </a:endParaRPr>
          </a:p>
        </p:txBody>
      </p:sp>
      <p:sp>
        <p:nvSpPr>
          <p:cNvPr id="183" name="Google Shape;183;g125f8f40711_0_137"/>
          <p:cNvSpPr txBox="1"/>
          <p:nvPr/>
        </p:nvSpPr>
        <p:spPr>
          <a:xfrm>
            <a:off x="10831178" y="879377"/>
            <a:ext cx="2327707" cy="861734"/>
          </a:xfrm>
          <a:prstGeom prst="rect">
            <a:avLst/>
          </a:prstGeom>
          <a:solidFill>
            <a:srgbClr val="FFFFFF"/>
          </a:solidFill>
          <a:ln w="9525" cap="flat" cmpd="sng">
            <a:solidFill>
              <a:srgbClr val="F0907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Meiryo"/>
                <a:ea typeface="Meiryo"/>
                <a:cs typeface="Meiryo"/>
                <a:sym typeface="Meiryo"/>
              </a:rPr>
              <a:t>【</a:t>
            </a:r>
            <a:r>
              <a:rPr lang="en-US" sz="1000" b="0" i="0" u="none" strike="noStrike" cap="none" dirty="0" err="1">
                <a:solidFill>
                  <a:srgbClr val="000000"/>
                </a:solidFill>
                <a:latin typeface="Meiryo"/>
                <a:ea typeface="Meiryo"/>
                <a:cs typeface="Meiryo"/>
                <a:sym typeface="Meiryo"/>
              </a:rPr>
              <a:t>管理者様向け注意点</a:t>
            </a:r>
            <a:r>
              <a:rPr lang="en-US" sz="1000" b="0" i="0" u="none" strike="noStrike" cap="none" dirty="0">
                <a:solidFill>
                  <a:srgbClr val="000000"/>
                </a:solidFill>
                <a:latin typeface="Meiryo"/>
                <a:ea typeface="Meiryo"/>
                <a:cs typeface="Meiryo"/>
                <a:sym typeface="Meiryo"/>
              </a:rPr>
              <a:t>】</a:t>
            </a:r>
            <a:endParaRPr sz="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err="1">
                <a:solidFill>
                  <a:srgbClr val="000000"/>
                </a:solidFill>
                <a:latin typeface="Meiryo"/>
                <a:ea typeface="Meiryo"/>
                <a:cs typeface="Meiryo"/>
                <a:sym typeface="Meiryo"/>
              </a:rPr>
              <a:t>ダミーのメールアドレスをユーザーIDに用いている場合、こちらの方法は使えません</a:t>
            </a:r>
            <a:r>
              <a:rPr lang="en-US" sz="800" b="0" i="0" u="none" strike="noStrike" cap="none" dirty="0">
                <a:solidFill>
                  <a:srgbClr val="000000"/>
                </a:solidFill>
                <a:latin typeface="Meiryo"/>
                <a:ea typeface="Meiryo"/>
                <a:cs typeface="Meiryo"/>
                <a:sym typeface="Meiryo"/>
              </a:rPr>
              <a:t>。</a:t>
            </a:r>
            <a:endParaRPr sz="8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err="1">
                <a:solidFill>
                  <a:srgbClr val="000000"/>
                </a:solidFill>
                <a:latin typeface="Meiryo"/>
                <a:ea typeface="Meiryo"/>
                <a:cs typeface="Meiryo"/>
                <a:sym typeface="Meiryo"/>
              </a:rPr>
              <a:t>別途申告いただき</a:t>
            </a:r>
            <a:r>
              <a:rPr lang="en-US" sz="800" b="0" i="0" u="none" strike="noStrike" cap="none" dirty="0">
                <a:solidFill>
                  <a:srgbClr val="000000"/>
                </a:solidFill>
                <a:latin typeface="Meiryo"/>
                <a:ea typeface="Meiryo"/>
                <a:cs typeface="Meiryo"/>
                <a:sym typeface="Meiryo"/>
              </a:rPr>
              <a:t>、</a:t>
            </a:r>
            <a:r>
              <a:rPr lang="ja-JP" altLang="en-US" sz="800" b="0" i="0" u="none" strike="noStrike" cap="none" dirty="0">
                <a:solidFill>
                  <a:srgbClr val="000000"/>
                </a:solidFill>
                <a:latin typeface="Meiryo"/>
                <a:ea typeface="Meiryo"/>
                <a:cs typeface="Meiryo"/>
                <a:sym typeface="Meiryo"/>
              </a:rPr>
              <a:t>ユーザー管理より</a:t>
            </a:r>
            <a:r>
              <a:rPr lang="en-US" sz="800" b="0" i="0" u="none" strike="noStrike" cap="none" dirty="0" err="1">
                <a:solidFill>
                  <a:srgbClr val="000000"/>
                </a:solidFill>
                <a:latin typeface="Meiryo"/>
                <a:ea typeface="Meiryo"/>
                <a:cs typeface="Meiryo"/>
                <a:sym typeface="Meiryo"/>
              </a:rPr>
              <a:t>管理者様でパスワードを変更してください</a:t>
            </a:r>
            <a:r>
              <a:rPr lang="en-US" sz="800" b="0" i="0" u="none" strike="noStrike" cap="none" dirty="0">
                <a:solidFill>
                  <a:srgbClr val="000000"/>
                </a:solidFill>
                <a:latin typeface="Meiryo"/>
                <a:ea typeface="Meiryo"/>
                <a:cs typeface="Meiryo"/>
                <a:sym typeface="Meiryo"/>
              </a:rPr>
              <a:t>。</a:t>
            </a:r>
            <a:endParaRPr sz="800" b="0" i="0" u="none" strike="noStrike" cap="none" dirty="0">
              <a:solidFill>
                <a:srgbClr val="000000"/>
              </a:solidFill>
              <a:latin typeface="Meiryo"/>
              <a:ea typeface="Meiryo"/>
              <a:cs typeface="Meiryo"/>
              <a:sym typeface="Meiryo"/>
            </a:endParaRPr>
          </a:p>
        </p:txBody>
      </p:sp>
      <p:sp>
        <p:nvSpPr>
          <p:cNvPr id="184" name="Google Shape;184;g125f8f40711_0_137"/>
          <p:cNvSpPr txBox="1"/>
          <p:nvPr/>
        </p:nvSpPr>
        <p:spPr>
          <a:xfrm>
            <a:off x="6275950" y="3810156"/>
            <a:ext cx="51690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dirty="0">
                <a:solidFill>
                  <a:srgbClr val="000000"/>
                </a:solidFill>
                <a:latin typeface="Meiryo"/>
                <a:ea typeface="Meiryo"/>
                <a:cs typeface="Meiryo"/>
                <a:sym typeface="Meiryo"/>
              </a:rPr>
              <a:t>③</a:t>
            </a:r>
            <a:r>
              <a:rPr lang="en-US" sz="1400" b="0" i="0" u="none" strike="noStrike" cap="none" dirty="0" err="1">
                <a:solidFill>
                  <a:srgbClr val="000000"/>
                </a:solidFill>
                <a:latin typeface="Meiryo"/>
                <a:ea typeface="Meiryo"/>
                <a:cs typeface="Meiryo"/>
                <a:sym typeface="Meiryo"/>
              </a:rPr>
              <a:t>届いたメールに記載のURLをクリックします</a:t>
            </a:r>
            <a:r>
              <a:rPr lang="en-US" sz="1400" b="0" i="0" u="none" strike="noStrike" cap="none" dirty="0">
                <a:solidFill>
                  <a:srgbClr val="000000"/>
                </a:solidFill>
                <a:latin typeface="Meiryo"/>
                <a:ea typeface="Meiryo"/>
                <a:cs typeface="Meiryo"/>
                <a:sym typeface="Meiryo"/>
              </a:rPr>
              <a:t>。</a:t>
            </a:r>
            <a:endParaRPr sz="1400" b="1" i="0" u="none" strike="noStrike" cap="none" dirty="0">
              <a:solidFill>
                <a:srgbClr val="000000"/>
              </a:solidFill>
              <a:latin typeface="Meiryo"/>
              <a:ea typeface="Meiryo"/>
              <a:cs typeface="Meiryo"/>
              <a:sym typeface="Meiryo"/>
            </a:endParaRPr>
          </a:p>
        </p:txBody>
      </p:sp>
      <p:sp>
        <p:nvSpPr>
          <p:cNvPr id="185" name="Google Shape;185;g125f8f40711_0_137"/>
          <p:cNvSpPr txBox="1"/>
          <p:nvPr/>
        </p:nvSpPr>
        <p:spPr>
          <a:xfrm>
            <a:off x="6275950" y="4392971"/>
            <a:ext cx="530532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④パスワード入力画面で新しいパスワードを入力することで</a:t>
            </a:r>
            <a:endParaRPr sz="14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sz="1400" b="0" i="0" u="none" strike="noStrike" cap="none">
                <a:solidFill>
                  <a:srgbClr val="000000"/>
                </a:solidFill>
                <a:latin typeface="Meiryo"/>
                <a:ea typeface="Meiryo"/>
                <a:cs typeface="Meiryo"/>
                <a:sym typeface="Meiryo"/>
              </a:rPr>
              <a:t>　再設定可能です。</a:t>
            </a:r>
            <a:endParaRPr sz="1400" b="1" i="0" u="none" strike="noStrike" cap="none">
              <a:solidFill>
                <a:srgbClr val="000000"/>
              </a:solidFill>
              <a:latin typeface="Meiryo"/>
              <a:ea typeface="Meiryo"/>
              <a:cs typeface="Meiryo"/>
              <a:sym typeface="Meiryo"/>
            </a:endParaRPr>
          </a:p>
        </p:txBody>
      </p:sp>
      <p:sp>
        <p:nvSpPr>
          <p:cNvPr id="189" name="Google Shape;189;g125f8f40711_0_137"/>
          <p:cNvSpPr txBox="1"/>
          <p:nvPr/>
        </p:nvSpPr>
        <p:spPr>
          <a:xfrm>
            <a:off x="10966764" y="3556079"/>
            <a:ext cx="2327707" cy="492600"/>
          </a:xfrm>
          <a:prstGeom prst="rect">
            <a:avLst/>
          </a:prstGeom>
          <a:solidFill>
            <a:srgbClr val="FFFFFF"/>
          </a:solidFill>
          <a:ln w="9525" cap="flat" cmpd="sng">
            <a:solidFill>
              <a:srgbClr val="F0907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Meiryo"/>
                <a:ea typeface="Meiryo"/>
                <a:cs typeface="Meiryo"/>
                <a:sym typeface="Meiryo"/>
              </a:rPr>
              <a:t>【管理者様向け注意点】</a:t>
            </a:r>
            <a:endParaRPr sz="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Meiryo"/>
                <a:ea typeface="Meiryo"/>
                <a:cs typeface="Meiryo"/>
                <a:sym typeface="Meiryo"/>
              </a:rPr>
              <a:t>パスワードルールは、管理者機能「パスワード設定」で設定できます。</a:t>
            </a:r>
            <a:endParaRPr sz="800" b="0" i="0" u="none" strike="noStrike" cap="none">
              <a:solidFill>
                <a:srgbClr val="000000"/>
              </a:solidFill>
              <a:latin typeface="Meiryo"/>
              <a:ea typeface="Meiryo"/>
              <a:cs typeface="Meiryo"/>
              <a:sym typeface="Meiryo"/>
            </a:endParaRPr>
          </a:p>
        </p:txBody>
      </p:sp>
      <p:pic>
        <p:nvPicPr>
          <p:cNvPr id="192" name="Google Shape;192;g125f8f40711_0_137"/>
          <p:cNvPicPr preferRelativeResize="0"/>
          <p:nvPr/>
        </p:nvPicPr>
        <p:blipFill rotWithShape="1">
          <a:blip r:embed="rId3">
            <a:alphaModFix/>
          </a:blip>
          <a:srcRect l="11448" t="5833" r="10659" b="15299"/>
          <a:stretch/>
        </p:blipFill>
        <p:spPr>
          <a:xfrm>
            <a:off x="7017735" y="1531969"/>
            <a:ext cx="3034633" cy="2000585"/>
          </a:xfrm>
          <a:prstGeom prst="rect">
            <a:avLst/>
          </a:prstGeom>
          <a:noFill/>
          <a:ln>
            <a:noFill/>
          </a:ln>
        </p:spPr>
      </p:pic>
      <p:pic>
        <p:nvPicPr>
          <p:cNvPr id="193" name="Google Shape;193;g125f8f40711_0_137"/>
          <p:cNvPicPr preferRelativeResize="0"/>
          <p:nvPr/>
        </p:nvPicPr>
        <p:blipFill rotWithShape="1">
          <a:blip r:embed="rId4">
            <a:alphaModFix/>
          </a:blip>
          <a:srcRect/>
          <a:stretch/>
        </p:blipFill>
        <p:spPr>
          <a:xfrm>
            <a:off x="610725" y="1525594"/>
            <a:ext cx="4693172" cy="3081232"/>
          </a:xfrm>
          <a:prstGeom prst="rect">
            <a:avLst/>
          </a:prstGeom>
          <a:noFill/>
          <a:ln>
            <a:noFill/>
          </a:ln>
        </p:spPr>
      </p:pic>
      <p:sp>
        <p:nvSpPr>
          <p:cNvPr id="194" name="Google Shape;194;g125f8f40711_0_137"/>
          <p:cNvSpPr/>
          <p:nvPr/>
        </p:nvSpPr>
        <p:spPr>
          <a:xfrm>
            <a:off x="1683180" y="3358169"/>
            <a:ext cx="1056290" cy="29623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 name="Google Shape;76;p5">
            <a:extLst>
              <a:ext uri="{FF2B5EF4-FFF2-40B4-BE49-F238E27FC236}">
                <a16:creationId xmlns:a16="http://schemas.microsoft.com/office/drawing/2014/main" id="{2C746A35-716F-423A-8734-CA5BC007D38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1500" b="1" i="0" u="none" strike="noStrike" cap="none" dirty="0" err="1">
                <a:solidFill>
                  <a:srgbClr val="000000"/>
                </a:solidFill>
                <a:latin typeface="Meiryo"/>
                <a:ea typeface="Meiryo"/>
                <a:cs typeface="Meiryo"/>
                <a:sym typeface="Meiryo"/>
              </a:rPr>
              <a:t>カオナビ基本機能</a:t>
            </a:r>
            <a:endParaRPr sz="1500" b="1" i="0" u="none" strike="noStrike" cap="none" dirty="0">
              <a:solidFill>
                <a:schemeClr val="dk1"/>
              </a:solidFill>
              <a:latin typeface="Arial"/>
              <a:ea typeface="Arial"/>
              <a:cs typeface="Arial"/>
              <a:sym typeface="Arial"/>
            </a:endParaRPr>
          </a:p>
        </p:txBody>
      </p:sp>
      <p:sp>
        <p:nvSpPr>
          <p:cNvPr id="19" name="Google Shape;78;p5">
            <a:extLst>
              <a:ext uri="{FF2B5EF4-FFF2-40B4-BE49-F238E27FC236}">
                <a16:creationId xmlns:a16="http://schemas.microsoft.com/office/drawing/2014/main" id="{C0F1E571-898A-408A-B03A-15FA6DCC60A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400" b="1" i="0" u="none" strike="noStrike" cap="none" dirty="0">
                <a:solidFill>
                  <a:srgbClr val="000000"/>
                </a:solidFill>
                <a:latin typeface="Meiryo"/>
                <a:ea typeface="Meiryo"/>
                <a:cs typeface="Meiryo"/>
                <a:sym typeface="Meiryo"/>
              </a:rPr>
              <a:t>3. </a:t>
            </a:r>
            <a:r>
              <a:rPr lang="ja-JP" altLang="en-US" sz="1400" b="1" i="0" u="none" strike="noStrike" cap="none" dirty="0">
                <a:solidFill>
                  <a:srgbClr val="000000"/>
                </a:solidFill>
                <a:latin typeface="Meiryo"/>
                <a:ea typeface="Meiryo"/>
                <a:cs typeface="Meiryo"/>
                <a:sym typeface="Meiryo"/>
              </a:rPr>
              <a:t>パスワードロックがかかってしまった</a:t>
            </a:r>
            <a:endParaRPr lang="ja-JP" altLang="en-US" sz="1000" b="1" i="0" u="none" strike="noStrike" cap="none" dirty="0">
              <a:solidFill>
                <a:srgbClr val="000000"/>
              </a:solidFill>
              <a:latin typeface="Meiryo"/>
              <a:ea typeface="Meiryo"/>
              <a:cs typeface="Meiryo"/>
              <a:sym typeface="Meiryo"/>
            </a:endParaRPr>
          </a:p>
        </p:txBody>
      </p:sp>
      <p:grpSp>
        <p:nvGrpSpPr>
          <p:cNvPr id="2" name="グループ化 1">
            <a:extLst>
              <a:ext uri="{FF2B5EF4-FFF2-40B4-BE49-F238E27FC236}">
                <a16:creationId xmlns:a16="http://schemas.microsoft.com/office/drawing/2014/main" id="{569B36BC-B993-4A52-AFDC-0C920C2F0B30}"/>
              </a:ext>
            </a:extLst>
          </p:cNvPr>
          <p:cNvGrpSpPr/>
          <p:nvPr/>
        </p:nvGrpSpPr>
        <p:grpSpPr>
          <a:xfrm>
            <a:off x="890596" y="5051882"/>
            <a:ext cx="10264800" cy="1296571"/>
            <a:chOff x="763325" y="5008363"/>
            <a:chExt cx="10264800" cy="1296571"/>
          </a:xfrm>
        </p:grpSpPr>
        <p:sp>
          <p:nvSpPr>
            <p:cNvPr id="186" name="Google Shape;186;g125f8f40711_0_137"/>
            <p:cNvSpPr/>
            <p:nvPr/>
          </p:nvSpPr>
          <p:spPr>
            <a:xfrm>
              <a:off x="763325" y="5008363"/>
              <a:ext cx="10264800" cy="1296571"/>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190" name="Google Shape;190;g125f8f40711_0_137"/>
            <p:cNvSpPr txBox="1"/>
            <p:nvPr/>
          </p:nvSpPr>
          <p:spPr>
            <a:xfrm>
              <a:off x="939517" y="5388698"/>
              <a:ext cx="9918300" cy="575520"/>
            </a:xfrm>
            <a:prstGeom prst="rect">
              <a:avLst/>
            </a:prstGeom>
            <a:noFill/>
            <a:ln>
              <a:noFill/>
            </a:ln>
          </p:spPr>
          <p:txBody>
            <a:bodyPr spcFirstLastPara="1" wrap="square" lIns="91425" tIns="45700" rIns="91425" bIns="45700" anchor="t" anchorCtr="0">
              <a:spAutoFit/>
            </a:bodyPr>
            <a:lstStyle/>
            <a:p>
              <a:pPr marL="342900" marR="0" lvl="0" indent="-304800" algn="l" rtl="0">
                <a:lnSpc>
                  <a:spcPct val="100000"/>
                </a:lnSpc>
                <a:spcBef>
                  <a:spcPts val="0"/>
                </a:spcBef>
                <a:spcAft>
                  <a:spcPts val="0"/>
                </a:spcAft>
                <a:buClr>
                  <a:srgbClr val="000000"/>
                </a:buClr>
                <a:buSzPts val="1400"/>
                <a:buFont typeface="Noto Sans Symbols"/>
                <a:buChar char="⮚"/>
              </a:pPr>
              <a:r>
                <a:rPr lang="en-US" sz="1400" b="0" i="0" u="none" strike="noStrike" cap="none" dirty="0" err="1">
                  <a:solidFill>
                    <a:srgbClr val="000000"/>
                  </a:solidFill>
                  <a:latin typeface="Meiryo"/>
                  <a:ea typeface="Meiryo"/>
                  <a:cs typeface="Meiryo"/>
                  <a:sym typeface="Meiryo"/>
                </a:rPr>
                <a:t>パスワードの入力回数の上限に達した場合ロックされてログインすることが出来なくなります</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Meiryo"/>
                  <a:ea typeface="Meiryo"/>
                  <a:cs typeface="Meiryo"/>
                  <a:sym typeface="Meiryo"/>
                </a:rPr>
                <a:t>　   ※</a:t>
              </a:r>
              <a:r>
                <a:rPr lang="en-US" sz="1400" b="0" i="0" u="none" strike="noStrike" cap="none" dirty="0" err="1">
                  <a:solidFill>
                    <a:srgbClr val="000000"/>
                  </a:solidFill>
                  <a:latin typeface="Meiryo"/>
                  <a:ea typeface="Meiryo"/>
                  <a:cs typeface="Meiryo"/>
                  <a:sym typeface="Meiryo"/>
                </a:rPr>
                <a:t>パスワード入力回数の上限値は、貴社パスワードルールに準じます</a:t>
              </a:r>
              <a:r>
                <a:rPr lang="en-US" sz="1400" b="0" i="0" u="none" strike="noStrike" cap="none" dirty="0">
                  <a:solidFill>
                    <a:srgbClr val="000000"/>
                  </a:solidFill>
                  <a:latin typeface="Meiryo"/>
                  <a:ea typeface="Meiryo"/>
                  <a:cs typeface="Meiryo"/>
                  <a:sym typeface="Meiryo"/>
                </a:rPr>
                <a:t>。</a:t>
              </a:r>
              <a:endParaRPr sz="1400" b="0" i="0" u="none" strike="noStrike" cap="none" dirty="0">
                <a:solidFill>
                  <a:srgbClr val="000000"/>
                </a:solidFill>
                <a:latin typeface="Meiryo"/>
                <a:ea typeface="Meiryo"/>
                <a:cs typeface="Meiryo"/>
                <a:sym typeface="Meiryo"/>
              </a:endParaRPr>
            </a:p>
          </p:txBody>
        </p:sp>
        <p:sp>
          <p:nvSpPr>
            <p:cNvPr id="191" name="Google Shape;191;g125f8f40711_0_137"/>
            <p:cNvSpPr txBox="1"/>
            <p:nvPr/>
          </p:nvSpPr>
          <p:spPr>
            <a:xfrm>
              <a:off x="921193" y="5922671"/>
              <a:ext cx="9918300" cy="338581"/>
            </a:xfrm>
            <a:prstGeom prst="rect">
              <a:avLst/>
            </a:prstGeom>
            <a:noFill/>
            <a:ln>
              <a:noFill/>
            </a:ln>
          </p:spPr>
          <p:txBody>
            <a:bodyPr spcFirstLastPara="1" wrap="square" lIns="91425" tIns="45700" rIns="91425" bIns="45700" anchor="t" anchorCtr="0">
              <a:spAutoFit/>
            </a:bodyPr>
            <a:lstStyle/>
            <a:p>
              <a:pPr marL="342900" marR="0" lvl="0" indent="-304800" algn="l"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Meiryo"/>
                  <a:ea typeface="Meiryo"/>
                  <a:cs typeface="Meiryo"/>
                  <a:sym typeface="Meiryo"/>
                </a:rPr>
                <a:t>再設定用のURLは24時間有効です。　  24時間以内にアクセスしない場合はURLが無効になります。</a:t>
              </a:r>
              <a:endParaRPr sz="1400" b="0" i="0" u="none" strike="noStrike" cap="none">
                <a:solidFill>
                  <a:srgbClr val="000000"/>
                </a:solidFill>
                <a:latin typeface="Meiryo"/>
                <a:ea typeface="Meiryo"/>
                <a:cs typeface="Meiryo"/>
                <a:sym typeface="Meiryo"/>
              </a:endParaRPr>
            </a:p>
          </p:txBody>
        </p:sp>
        <p:sp>
          <p:nvSpPr>
            <p:cNvPr id="25" name="Google Shape;159;g125f8f40711_0_119">
              <a:extLst>
                <a:ext uri="{FF2B5EF4-FFF2-40B4-BE49-F238E27FC236}">
                  <a16:creationId xmlns:a16="http://schemas.microsoft.com/office/drawing/2014/main" id="{9E04747E-72DA-47B1-8362-6086B5857DF2}"/>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6" name="Google Shape;161;g125f8f40711_0_119">
              <a:extLst>
                <a:ext uri="{FF2B5EF4-FFF2-40B4-BE49-F238E27FC236}">
                  <a16:creationId xmlns:a16="http://schemas.microsoft.com/office/drawing/2014/main" id="{F89EA2C7-F7AC-432A-B7B5-A9B0615C4B5E}"/>
                </a:ext>
              </a:extLst>
            </p:cNvPr>
            <p:cNvPicPr preferRelativeResize="0"/>
            <p:nvPr/>
          </p:nvPicPr>
          <p:blipFill rotWithShape="1">
            <a:blip r:embed="rId5">
              <a:alphaModFix/>
            </a:blip>
            <a:srcRect/>
            <a:stretch/>
          </p:blipFill>
          <p:spPr>
            <a:xfrm>
              <a:off x="892786" y="5061896"/>
              <a:ext cx="335332" cy="338514"/>
            </a:xfrm>
            <a:prstGeom prst="rect">
              <a:avLst/>
            </a:prstGeom>
            <a:noFill/>
            <a:ln>
              <a:noFill/>
            </a:ln>
          </p:spPr>
        </p:pic>
        <p:sp>
          <p:nvSpPr>
            <p:cNvPr id="27" name="Google Shape;159;g125f8f40711_0_119">
              <a:extLst>
                <a:ext uri="{FF2B5EF4-FFF2-40B4-BE49-F238E27FC236}">
                  <a16:creationId xmlns:a16="http://schemas.microsoft.com/office/drawing/2014/main" id="{F735243C-1237-4F3D-B07E-B9D362CBEF0F}"/>
                </a:ext>
              </a:extLst>
            </p:cNvPr>
            <p:cNvSpPr txBox="1"/>
            <p:nvPr/>
          </p:nvSpPr>
          <p:spPr>
            <a:xfrm>
              <a:off x="1952893" y="5088584"/>
              <a:ext cx="88866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altLang="en-US" b="1" i="1" u="none" strike="noStrike" cap="none" dirty="0">
                  <a:solidFill>
                    <a:srgbClr val="C96F06"/>
                  </a:solidFill>
                  <a:latin typeface="Meiryo"/>
                  <a:ea typeface="Meiryo"/>
                  <a:cs typeface="Meiryo"/>
                  <a:sym typeface="Meiryo"/>
                </a:rPr>
                <a:t>パスワードについて</a:t>
              </a:r>
              <a:endParaRPr b="1" i="1" u="none" strike="noStrike" cap="none" dirty="0">
                <a:solidFill>
                  <a:srgbClr val="C96F06"/>
                </a:solidFill>
                <a:latin typeface="Meiryo"/>
                <a:ea typeface="Meiryo"/>
                <a:cs typeface="Meiryo"/>
                <a:sym typeface="Meiryo"/>
              </a:endParaRPr>
            </a:p>
          </p:txBody>
        </p:sp>
      </p:grpSp>
    </p:spTree>
  </p:cSld>
  <p:clrMapOvr>
    <a:masterClrMapping/>
  </p:clrMapOvr>
</p:sld>
</file>

<file path=ppt/theme/theme1.xml><?xml version="1.0" encoding="utf-8"?>
<a:theme xmlns:a="http://schemas.openxmlformats.org/drawingml/2006/main" name="Office テーマ">
  <a:themeElements>
    <a:clrScheme name="kaonavi">
      <a:dk1>
        <a:srgbClr val="202226"/>
      </a:dk1>
      <a:lt1>
        <a:srgbClr val="FFFFFF"/>
      </a:lt1>
      <a:dk2>
        <a:srgbClr val="263E6B"/>
      </a:dk2>
      <a:lt2>
        <a:srgbClr val="FBF8EE"/>
      </a:lt2>
      <a:accent1>
        <a:srgbClr val="447FE0"/>
      </a:accent1>
      <a:accent2>
        <a:srgbClr val="FFDA1B"/>
      </a:accent2>
      <a:accent3>
        <a:srgbClr val="737378"/>
      </a:accent3>
      <a:accent4>
        <a:srgbClr val="ACADB0"/>
      </a:accent4>
      <a:accent5>
        <a:srgbClr val="FF8332"/>
      </a:accent5>
      <a:accent6>
        <a:srgbClr val="D64C3A"/>
      </a:accent6>
      <a:hlink>
        <a:srgbClr val="1A7CAD"/>
      </a:hlink>
      <a:folHlink>
        <a:srgbClr val="1A7C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3420</Words>
  <Application>Microsoft Office PowerPoint</Application>
  <PresentationFormat>ワイド画面</PresentationFormat>
  <Paragraphs>550</Paragraphs>
  <Slides>38</Slides>
  <Notes>38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38</vt:i4>
      </vt:variant>
    </vt:vector>
  </HeadingPairs>
  <TitlesOfParts>
    <vt:vector size="45" baseType="lpstr">
      <vt:lpstr>Meiryo UI</vt:lpstr>
      <vt:lpstr>Noto Sans Symbols</vt:lpstr>
      <vt:lpstr>Meiryo</vt:lpstr>
      <vt:lpstr>Meiryo</vt:lpstr>
      <vt:lpstr>Arial</vt:lpstr>
      <vt:lpstr>Trebuchet MS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yurie.oka</dc:creator>
  <cp:lastModifiedBy>星野千晶</cp:lastModifiedBy>
  <cp:revision>49</cp:revision>
  <dcterms:created xsi:type="dcterms:W3CDTF">2021-11-29T06:38:26Z</dcterms:created>
  <dcterms:modified xsi:type="dcterms:W3CDTF">2025-10-27T06:36:33Z</dcterms:modified>
</cp:coreProperties>
</file>